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theme/themeOverride1.xml" ContentType="application/vnd.openxmlformats-officedocument.themeOverr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87" r:id="rId5"/>
    <p:sldId id="259" r:id="rId6"/>
    <p:sldId id="285" r:id="rId7"/>
    <p:sldId id="260" r:id="rId8"/>
    <p:sldId id="261" r:id="rId9"/>
    <p:sldId id="286" r:id="rId10"/>
    <p:sldId id="262" r:id="rId11"/>
    <p:sldId id="263" r:id="rId12"/>
    <p:sldId id="288" r:id="rId13"/>
    <p:sldId id="264" r:id="rId14"/>
    <p:sldId id="265" r:id="rId15"/>
    <p:sldId id="266" r:id="rId16"/>
    <p:sldId id="269" r:id="rId17"/>
    <p:sldId id="270" r:id="rId18"/>
    <p:sldId id="268" r:id="rId19"/>
    <p:sldId id="271" r:id="rId20"/>
    <p:sldId id="272" r:id="rId21"/>
    <p:sldId id="273" r:id="rId22"/>
    <p:sldId id="280" r:id="rId23"/>
    <p:sldId id="274" r:id="rId24"/>
    <p:sldId id="275" r:id="rId25"/>
    <p:sldId id="282" r:id="rId26"/>
    <p:sldId id="277" r:id="rId27"/>
    <p:sldId id="278" r:id="rId28"/>
    <p:sldId id="283" r:id="rId29"/>
    <p:sldId id="284" r:id="rId30"/>
    <p:sldId id="281" r:id="rId3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9E8E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9" d="100"/>
          <a:sy n="69" d="100"/>
        </p:scale>
        <p:origin x="780"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 Id="rId8" Type="http://schemas.openxmlformats.org/officeDocument/2006/relationships/slide" Target="slides/slide7.xml"/></Relationships>
</file>

<file path=ppt/diagrams/_rels/data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3.svg"/><Relationship Id="rId1" Type="http://schemas.openxmlformats.org/officeDocument/2006/relationships/image" Target="../media/image2.png"/><Relationship Id="rId6" Type="http://schemas.openxmlformats.org/officeDocument/2006/relationships/image" Target="../media/image7.svg"/><Relationship Id="rId5" Type="http://schemas.openxmlformats.org/officeDocument/2006/relationships/image" Target="../media/image4.png"/><Relationship Id="rId4" Type="http://schemas.openxmlformats.org/officeDocument/2006/relationships/image" Target="../media/image5.svg"/></Relationships>
</file>

<file path=ppt/diagrams/_rels/drawing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3.svg"/><Relationship Id="rId1" Type="http://schemas.openxmlformats.org/officeDocument/2006/relationships/image" Target="../media/image2.png"/><Relationship Id="rId6" Type="http://schemas.openxmlformats.org/officeDocument/2006/relationships/image" Target="../media/image7.svg"/><Relationship Id="rId5" Type="http://schemas.openxmlformats.org/officeDocument/2006/relationships/image" Target="../media/image4.png"/><Relationship Id="rId4" Type="http://schemas.openxmlformats.org/officeDocument/2006/relationships/image" Target="../media/image5.sv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77A788F-DB1C-4367-95D5-3430026614A7}" type="doc">
      <dgm:prSet loTypeId="urn:microsoft.com/office/officeart/2018/2/layout/IconLabelList" loCatId="icon" qsTypeId="urn:microsoft.com/office/officeart/2005/8/quickstyle/simple1" qsCatId="simple" csTypeId="urn:microsoft.com/office/officeart/2005/8/colors/accent1_2" csCatId="accent1" phldr="1"/>
      <dgm:spPr/>
      <dgm:t>
        <a:bodyPr/>
        <a:lstStyle/>
        <a:p>
          <a:endParaRPr lang="en-US"/>
        </a:p>
      </dgm:t>
    </dgm:pt>
    <dgm:pt modelId="{35F9BBC9-B1F4-4A26-B759-D4DA0FB2BCE7}">
      <dgm:prSet/>
      <dgm:spPr/>
      <dgm:t>
        <a:bodyPr/>
        <a:lstStyle/>
        <a:p>
          <a:pPr>
            <a:lnSpc>
              <a:spcPct val="100000"/>
            </a:lnSpc>
          </a:pPr>
          <a:r>
            <a:rPr lang="fr-FR" dirty="0" smtClean="0"/>
            <a:t>Interdépendance des trois concepts de croissance verte, d'économie verte et de développement durable.</a:t>
          </a:r>
          <a:r>
            <a:rPr lang="en-CA" dirty="0" smtClean="0"/>
            <a:t>. </a:t>
          </a:r>
          <a:endParaRPr lang="en-US" dirty="0"/>
        </a:p>
      </dgm:t>
    </dgm:pt>
    <dgm:pt modelId="{20994AAB-37F1-46AF-81BC-4F33A83916D5}" type="parTrans" cxnId="{06292D04-B739-4EE7-958B-451486C6A549}">
      <dgm:prSet/>
      <dgm:spPr/>
      <dgm:t>
        <a:bodyPr/>
        <a:lstStyle/>
        <a:p>
          <a:endParaRPr lang="en-US"/>
        </a:p>
      </dgm:t>
    </dgm:pt>
    <dgm:pt modelId="{560174EA-2513-49C7-A400-AB001BC68279}" type="sibTrans" cxnId="{06292D04-B739-4EE7-958B-451486C6A549}">
      <dgm:prSet/>
      <dgm:spPr/>
      <dgm:t>
        <a:bodyPr/>
        <a:lstStyle/>
        <a:p>
          <a:endParaRPr lang="en-US"/>
        </a:p>
      </dgm:t>
    </dgm:pt>
    <dgm:pt modelId="{DEADB816-F6D3-46AF-9A60-DADC8B614489}">
      <dgm:prSet/>
      <dgm:spPr/>
      <dgm:t>
        <a:bodyPr/>
        <a:lstStyle/>
        <a:p>
          <a:pPr>
            <a:lnSpc>
              <a:spcPct val="100000"/>
            </a:lnSpc>
          </a:pPr>
          <a:r>
            <a:rPr lang="fr-FR" dirty="0" smtClean="0"/>
            <a:t>Selon l'OCDE, la croissance verte signifie « favoriser la croissance économique et le développement, tout en veillant à ce que les actifs naturels continuent de fournir les ressources et les services environnementaux dont dépend notre bien-être ».</a:t>
          </a:r>
          <a:endParaRPr lang="en-US" dirty="0"/>
        </a:p>
      </dgm:t>
    </dgm:pt>
    <dgm:pt modelId="{EDB7DB5D-82FD-485F-8F5A-FEC7B4C9DACE}" type="parTrans" cxnId="{F7195B37-D747-4D4E-9F19-36C76ED3AB1A}">
      <dgm:prSet/>
      <dgm:spPr/>
      <dgm:t>
        <a:bodyPr/>
        <a:lstStyle/>
        <a:p>
          <a:endParaRPr lang="en-US"/>
        </a:p>
      </dgm:t>
    </dgm:pt>
    <dgm:pt modelId="{72B30FA7-A022-44BA-925A-1B6D2676E8E9}" type="sibTrans" cxnId="{F7195B37-D747-4D4E-9F19-36C76ED3AB1A}">
      <dgm:prSet/>
      <dgm:spPr/>
      <dgm:t>
        <a:bodyPr/>
        <a:lstStyle/>
        <a:p>
          <a:endParaRPr lang="en-US"/>
        </a:p>
      </dgm:t>
    </dgm:pt>
    <dgm:pt modelId="{78C2AA4B-739B-4741-A772-552BFB56AD3B}">
      <dgm:prSet/>
      <dgm:spPr/>
      <dgm:t>
        <a:bodyPr/>
        <a:lstStyle/>
        <a:p>
          <a:pPr>
            <a:lnSpc>
              <a:spcPct val="100000"/>
            </a:lnSpc>
          </a:pPr>
          <a:r>
            <a:rPr lang="fr-FR" dirty="0" smtClean="0"/>
            <a:t>Elle promeut une approche pratique et flexible pour réaliser les progrès concrets et mesurables dans les aspects économique et environnemental du développement, tout en tenant pleinement compte des conséquences sociales du verdissement de la croissance.</a:t>
          </a:r>
          <a:r>
            <a:rPr lang="en-CA" dirty="0" smtClean="0"/>
            <a:t>. </a:t>
          </a:r>
          <a:endParaRPr lang="en-US" dirty="0"/>
        </a:p>
      </dgm:t>
    </dgm:pt>
    <dgm:pt modelId="{D0DD6E37-4AE0-421E-A305-ED13301A5701}" type="parTrans" cxnId="{2A0972C2-F466-4FA8-BD48-514A157C7BBC}">
      <dgm:prSet/>
      <dgm:spPr/>
      <dgm:t>
        <a:bodyPr/>
        <a:lstStyle/>
        <a:p>
          <a:endParaRPr lang="en-US"/>
        </a:p>
      </dgm:t>
    </dgm:pt>
    <dgm:pt modelId="{8E9526EC-D2E6-4A9A-A71C-6D3A609EA417}" type="sibTrans" cxnId="{2A0972C2-F466-4FA8-BD48-514A157C7BBC}">
      <dgm:prSet/>
      <dgm:spPr/>
      <dgm:t>
        <a:bodyPr/>
        <a:lstStyle/>
        <a:p>
          <a:endParaRPr lang="en-US"/>
        </a:p>
      </dgm:t>
    </dgm:pt>
    <dgm:pt modelId="{2434DE48-92E7-450A-B1AF-1013308C0FC6}" type="pres">
      <dgm:prSet presAssocID="{977A788F-DB1C-4367-95D5-3430026614A7}" presName="root" presStyleCnt="0">
        <dgm:presLayoutVars>
          <dgm:dir/>
          <dgm:resizeHandles val="exact"/>
        </dgm:presLayoutVars>
      </dgm:prSet>
      <dgm:spPr/>
      <dgm:t>
        <a:bodyPr/>
        <a:lstStyle/>
        <a:p>
          <a:endParaRPr lang="en-US"/>
        </a:p>
      </dgm:t>
    </dgm:pt>
    <dgm:pt modelId="{FD361830-7270-4C6B-9B70-BF428861DD49}" type="pres">
      <dgm:prSet presAssocID="{35F9BBC9-B1F4-4A26-B759-D4DA0FB2BCE7}" presName="compNode" presStyleCnt="0"/>
      <dgm:spPr/>
    </dgm:pt>
    <dgm:pt modelId="{2AD1BC65-4323-4EA9-B1C9-685B45BFFB39}" type="pres">
      <dgm:prSet presAssocID="{35F9BBC9-B1F4-4A26-B759-D4DA0FB2BCE7}"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 xmlns:asvg="http://schemas.microsoft.com/office/drawing/2016/SVG/main" r:embed="rId2"/>
              </a:ext>
            </a:extLst>
          </a:blip>
          <a:stretch>
            <a:fillRect/>
          </a:stretch>
        </a:blipFill>
      </dgm:spPr>
      <dgm:extLst>
        <a:ext uri="{E40237B7-FDA0-4F09-8148-C483321AD2D9}">
          <dgm14:cNvPr xmlns:dgm14="http://schemas.microsoft.com/office/drawing/2010/diagram" id="0" name="" descr="Open Hand with Plant"/>
        </a:ext>
      </dgm:extLst>
    </dgm:pt>
    <dgm:pt modelId="{D8489F3C-DAEE-4E60-B083-3A753E95C4A2}" type="pres">
      <dgm:prSet presAssocID="{35F9BBC9-B1F4-4A26-B759-D4DA0FB2BCE7}" presName="spaceRect" presStyleCnt="0"/>
      <dgm:spPr/>
    </dgm:pt>
    <dgm:pt modelId="{723030AE-0B9E-462F-B340-D756DF05105D}" type="pres">
      <dgm:prSet presAssocID="{35F9BBC9-B1F4-4A26-B759-D4DA0FB2BCE7}" presName="textRect" presStyleLbl="revTx" presStyleIdx="0" presStyleCnt="3">
        <dgm:presLayoutVars>
          <dgm:chMax val="1"/>
          <dgm:chPref val="1"/>
        </dgm:presLayoutVars>
      </dgm:prSet>
      <dgm:spPr/>
      <dgm:t>
        <a:bodyPr/>
        <a:lstStyle/>
        <a:p>
          <a:endParaRPr lang="en-US"/>
        </a:p>
      </dgm:t>
    </dgm:pt>
    <dgm:pt modelId="{324AF45D-57B0-4B93-85F4-F5B52AC5C8C5}" type="pres">
      <dgm:prSet presAssocID="{560174EA-2513-49C7-A400-AB001BC68279}" presName="sibTrans" presStyleCnt="0"/>
      <dgm:spPr/>
    </dgm:pt>
    <dgm:pt modelId="{D58ABAFB-D4BF-4C49-BCFE-E213DDC4FA92}" type="pres">
      <dgm:prSet presAssocID="{DEADB816-F6D3-46AF-9A60-DADC8B614489}" presName="compNode" presStyleCnt="0"/>
      <dgm:spPr/>
    </dgm:pt>
    <dgm:pt modelId="{2C7B0081-DF50-4663-A6B6-1577E84AE998}" type="pres">
      <dgm:prSet presAssocID="{DEADB816-F6D3-46AF-9A60-DADC8B614489}"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 xmlns:asvg="http://schemas.microsoft.com/office/drawing/2016/SVG/main" r:embed="rId4"/>
              </a:ext>
            </a:extLst>
          </a:blip>
          <a:stretch>
            <a:fillRect/>
          </a:stretch>
        </a:blipFill>
      </dgm:spPr>
      <dgm:extLst>
        <a:ext uri="{E40237B7-FDA0-4F09-8148-C483321AD2D9}">
          <dgm14:cNvPr xmlns:dgm14="http://schemas.microsoft.com/office/drawing/2010/diagram" id="0" name="" descr="Business Growth"/>
        </a:ext>
      </dgm:extLst>
    </dgm:pt>
    <dgm:pt modelId="{E92879D0-8AD8-4AA3-95A3-B2629B4B9E7D}" type="pres">
      <dgm:prSet presAssocID="{DEADB816-F6D3-46AF-9A60-DADC8B614489}" presName="spaceRect" presStyleCnt="0"/>
      <dgm:spPr/>
    </dgm:pt>
    <dgm:pt modelId="{ACF598D1-0792-4E00-B7D9-38442AA831E3}" type="pres">
      <dgm:prSet presAssocID="{DEADB816-F6D3-46AF-9A60-DADC8B614489}" presName="textRect" presStyleLbl="revTx" presStyleIdx="1" presStyleCnt="3">
        <dgm:presLayoutVars>
          <dgm:chMax val="1"/>
          <dgm:chPref val="1"/>
        </dgm:presLayoutVars>
      </dgm:prSet>
      <dgm:spPr/>
      <dgm:t>
        <a:bodyPr/>
        <a:lstStyle/>
        <a:p>
          <a:endParaRPr lang="en-US"/>
        </a:p>
      </dgm:t>
    </dgm:pt>
    <dgm:pt modelId="{F49EC433-070D-4340-9635-792F3E68CFE7}" type="pres">
      <dgm:prSet presAssocID="{72B30FA7-A022-44BA-925A-1B6D2676E8E9}" presName="sibTrans" presStyleCnt="0"/>
      <dgm:spPr/>
    </dgm:pt>
    <dgm:pt modelId="{373DA11A-58FF-4D45-A5B1-01D76FDD819C}" type="pres">
      <dgm:prSet presAssocID="{78C2AA4B-739B-4741-A772-552BFB56AD3B}" presName="compNode" presStyleCnt="0"/>
      <dgm:spPr/>
    </dgm:pt>
    <dgm:pt modelId="{0633D456-8013-4000-9FE3-8190B7FF0171}" type="pres">
      <dgm:prSet presAssocID="{78C2AA4B-739B-4741-A772-552BFB56AD3B}"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 xmlns:asvg="http://schemas.microsoft.com/office/drawing/2016/SVG/main" r:embed="rId6"/>
              </a:ext>
            </a:extLst>
          </a:blip>
          <a:stretch>
            <a:fillRect/>
          </a:stretch>
        </a:blipFill>
      </dgm:spPr>
      <dgm:extLst>
        <a:ext uri="{E40237B7-FDA0-4F09-8148-C483321AD2D9}">
          <dgm14:cNvPr xmlns:dgm14="http://schemas.microsoft.com/office/drawing/2010/diagram" id="0" name="" descr="Cement truck"/>
        </a:ext>
      </dgm:extLst>
    </dgm:pt>
    <dgm:pt modelId="{BC0853B8-19C2-4AEE-A4F9-BF9C73E607DB}" type="pres">
      <dgm:prSet presAssocID="{78C2AA4B-739B-4741-A772-552BFB56AD3B}" presName="spaceRect" presStyleCnt="0"/>
      <dgm:spPr/>
    </dgm:pt>
    <dgm:pt modelId="{B873E9AE-6C6B-44AC-8994-9E32237407E8}" type="pres">
      <dgm:prSet presAssocID="{78C2AA4B-739B-4741-A772-552BFB56AD3B}" presName="textRect" presStyleLbl="revTx" presStyleIdx="2" presStyleCnt="3">
        <dgm:presLayoutVars>
          <dgm:chMax val="1"/>
          <dgm:chPref val="1"/>
        </dgm:presLayoutVars>
      </dgm:prSet>
      <dgm:spPr/>
      <dgm:t>
        <a:bodyPr/>
        <a:lstStyle/>
        <a:p>
          <a:endParaRPr lang="en-US"/>
        </a:p>
      </dgm:t>
    </dgm:pt>
  </dgm:ptLst>
  <dgm:cxnLst>
    <dgm:cxn modelId="{F7195B37-D747-4D4E-9F19-36C76ED3AB1A}" srcId="{977A788F-DB1C-4367-95D5-3430026614A7}" destId="{DEADB816-F6D3-46AF-9A60-DADC8B614489}" srcOrd="1" destOrd="0" parTransId="{EDB7DB5D-82FD-485F-8F5A-FEC7B4C9DACE}" sibTransId="{72B30FA7-A022-44BA-925A-1B6D2676E8E9}"/>
    <dgm:cxn modelId="{01083A85-C37D-4D2B-8D31-2A5D637388F8}" type="presOf" srcId="{DEADB816-F6D3-46AF-9A60-DADC8B614489}" destId="{ACF598D1-0792-4E00-B7D9-38442AA831E3}" srcOrd="0" destOrd="0" presId="urn:microsoft.com/office/officeart/2018/2/layout/IconLabelList"/>
    <dgm:cxn modelId="{4D82BA7F-2C31-4632-8879-9A226BB4FAE2}" type="presOf" srcId="{35F9BBC9-B1F4-4A26-B759-D4DA0FB2BCE7}" destId="{723030AE-0B9E-462F-B340-D756DF05105D}" srcOrd="0" destOrd="0" presId="urn:microsoft.com/office/officeart/2018/2/layout/IconLabelList"/>
    <dgm:cxn modelId="{2A0972C2-F466-4FA8-BD48-514A157C7BBC}" srcId="{977A788F-DB1C-4367-95D5-3430026614A7}" destId="{78C2AA4B-739B-4741-A772-552BFB56AD3B}" srcOrd="2" destOrd="0" parTransId="{D0DD6E37-4AE0-421E-A305-ED13301A5701}" sibTransId="{8E9526EC-D2E6-4A9A-A71C-6D3A609EA417}"/>
    <dgm:cxn modelId="{83A13FF7-FD04-41CC-8310-C5C23BCAA9EC}" type="presOf" srcId="{977A788F-DB1C-4367-95D5-3430026614A7}" destId="{2434DE48-92E7-450A-B1AF-1013308C0FC6}" srcOrd="0" destOrd="0" presId="urn:microsoft.com/office/officeart/2018/2/layout/IconLabelList"/>
    <dgm:cxn modelId="{CABAB837-B0DE-40C4-BBCF-D5EB35B5D474}" type="presOf" srcId="{78C2AA4B-739B-4741-A772-552BFB56AD3B}" destId="{B873E9AE-6C6B-44AC-8994-9E32237407E8}" srcOrd="0" destOrd="0" presId="urn:microsoft.com/office/officeart/2018/2/layout/IconLabelList"/>
    <dgm:cxn modelId="{06292D04-B739-4EE7-958B-451486C6A549}" srcId="{977A788F-DB1C-4367-95D5-3430026614A7}" destId="{35F9BBC9-B1F4-4A26-B759-D4DA0FB2BCE7}" srcOrd="0" destOrd="0" parTransId="{20994AAB-37F1-46AF-81BC-4F33A83916D5}" sibTransId="{560174EA-2513-49C7-A400-AB001BC68279}"/>
    <dgm:cxn modelId="{59D1FCD3-69E5-4507-BA8F-82DFD7A6C83B}" type="presParOf" srcId="{2434DE48-92E7-450A-B1AF-1013308C0FC6}" destId="{FD361830-7270-4C6B-9B70-BF428861DD49}" srcOrd="0" destOrd="0" presId="urn:microsoft.com/office/officeart/2018/2/layout/IconLabelList"/>
    <dgm:cxn modelId="{4690C834-A1A2-43F3-8D4F-61C9E5B552A1}" type="presParOf" srcId="{FD361830-7270-4C6B-9B70-BF428861DD49}" destId="{2AD1BC65-4323-4EA9-B1C9-685B45BFFB39}" srcOrd="0" destOrd="0" presId="urn:microsoft.com/office/officeart/2018/2/layout/IconLabelList"/>
    <dgm:cxn modelId="{18A27DE5-0B2A-4348-B0D1-86330D609474}" type="presParOf" srcId="{FD361830-7270-4C6B-9B70-BF428861DD49}" destId="{D8489F3C-DAEE-4E60-B083-3A753E95C4A2}" srcOrd="1" destOrd="0" presId="urn:microsoft.com/office/officeart/2018/2/layout/IconLabelList"/>
    <dgm:cxn modelId="{B8164F16-3CE8-4A36-B94D-54F12EB7FC5C}" type="presParOf" srcId="{FD361830-7270-4C6B-9B70-BF428861DD49}" destId="{723030AE-0B9E-462F-B340-D756DF05105D}" srcOrd="2" destOrd="0" presId="urn:microsoft.com/office/officeart/2018/2/layout/IconLabelList"/>
    <dgm:cxn modelId="{30A417CF-B44F-4831-9021-0D26C4A83044}" type="presParOf" srcId="{2434DE48-92E7-450A-B1AF-1013308C0FC6}" destId="{324AF45D-57B0-4B93-85F4-F5B52AC5C8C5}" srcOrd="1" destOrd="0" presId="urn:microsoft.com/office/officeart/2018/2/layout/IconLabelList"/>
    <dgm:cxn modelId="{A9F7AB4E-8670-44BA-A62B-D9C3FB48AD25}" type="presParOf" srcId="{2434DE48-92E7-450A-B1AF-1013308C0FC6}" destId="{D58ABAFB-D4BF-4C49-BCFE-E213DDC4FA92}" srcOrd="2" destOrd="0" presId="urn:microsoft.com/office/officeart/2018/2/layout/IconLabelList"/>
    <dgm:cxn modelId="{30EDEBD7-878F-4F25-9668-CBFBE30FAF6E}" type="presParOf" srcId="{D58ABAFB-D4BF-4C49-BCFE-E213DDC4FA92}" destId="{2C7B0081-DF50-4663-A6B6-1577E84AE998}" srcOrd="0" destOrd="0" presId="urn:microsoft.com/office/officeart/2018/2/layout/IconLabelList"/>
    <dgm:cxn modelId="{9D6899E7-43C6-4ECD-BA08-16D32F2447FE}" type="presParOf" srcId="{D58ABAFB-D4BF-4C49-BCFE-E213DDC4FA92}" destId="{E92879D0-8AD8-4AA3-95A3-B2629B4B9E7D}" srcOrd="1" destOrd="0" presId="urn:microsoft.com/office/officeart/2018/2/layout/IconLabelList"/>
    <dgm:cxn modelId="{7D8CC995-EC36-469D-855D-4764129A762C}" type="presParOf" srcId="{D58ABAFB-D4BF-4C49-BCFE-E213DDC4FA92}" destId="{ACF598D1-0792-4E00-B7D9-38442AA831E3}" srcOrd="2" destOrd="0" presId="urn:microsoft.com/office/officeart/2018/2/layout/IconLabelList"/>
    <dgm:cxn modelId="{F90DBB99-EDBE-4870-B9C8-1350E05ED52A}" type="presParOf" srcId="{2434DE48-92E7-450A-B1AF-1013308C0FC6}" destId="{F49EC433-070D-4340-9635-792F3E68CFE7}" srcOrd="3" destOrd="0" presId="urn:microsoft.com/office/officeart/2018/2/layout/IconLabelList"/>
    <dgm:cxn modelId="{69A5E1F8-2D03-44F4-B113-FB95E869C33C}" type="presParOf" srcId="{2434DE48-92E7-450A-B1AF-1013308C0FC6}" destId="{373DA11A-58FF-4D45-A5B1-01D76FDD819C}" srcOrd="4" destOrd="0" presId="urn:microsoft.com/office/officeart/2018/2/layout/IconLabelList"/>
    <dgm:cxn modelId="{F89869F1-C64D-4D92-82EC-A40E76BE3C0D}" type="presParOf" srcId="{373DA11A-58FF-4D45-A5B1-01D76FDD819C}" destId="{0633D456-8013-4000-9FE3-8190B7FF0171}" srcOrd="0" destOrd="0" presId="urn:microsoft.com/office/officeart/2018/2/layout/IconLabelList"/>
    <dgm:cxn modelId="{3713B9F0-8D32-49A5-9D44-3E6208CB3C2A}" type="presParOf" srcId="{373DA11A-58FF-4D45-A5B1-01D76FDD819C}" destId="{BC0853B8-19C2-4AEE-A4F9-BF9C73E607DB}" srcOrd="1" destOrd="0" presId="urn:microsoft.com/office/officeart/2018/2/layout/IconLabelList"/>
    <dgm:cxn modelId="{1FE5F182-FB9B-47A2-8D87-F9D86B804180}" type="presParOf" srcId="{373DA11A-58FF-4D45-A5B1-01D76FDD819C}" destId="{B873E9AE-6C6B-44AC-8994-9E32237407E8}" srcOrd="2" destOrd="0" presId="urn:microsoft.com/office/officeart/2018/2/layout/IconLabel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63D2C19-66BD-402E-863E-D3AE8E5085A0}" type="doc">
      <dgm:prSet loTypeId="urn:microsoft.com/office/officeart/2016/7/layout/LinearArrowProcessNumbered" loCatId="process" qsTypeId="urn:microsoft.com/office/officeart/2005/8/quickstyle/simple1" qsCatId="simple" csTypeId="urn:microsoft.com/office/officeart/2005/8/colors/accent1_2" csCatId="accent1" phldr="1"/>
      <dgm:spPr/>
      <dgm:t>
        <a:bodyPr/>
        <a:lstStyle/>
        <a:p>
          <a:endParaRPr lang="en-US"/>
        </a:p>
      </dgm:t>
    </dgm:pt>
    <dgm:pt modelId="{70EF6E87-45CF-4933-BA69-8B0AC6A7426F}">
      <dgm:prSet/>
      <dgm:spPr/>
      <dgm:t>
        <a:bodyPr/>
        <a:lstStyle/>
        <a:p>
          <a:r>
            <a:rPr lang="fr-FR" dirty="0" smtClean="0"/>
            <a:t>Soutenir le développement et la mise en œuvre des stratégies nationales d'économie verte alignées sur les objectifs de développement durable (ODD) des Nations Unies</a:t>
          </a:r>
          <a:endParaRPr lang="en-US" dirty="0"/>
        </a:p>
      </dgm:t>
    </dgm:pt>
    <dgm:pt modelId="{51C0B960-A3A7-404F-BE48-CD59082D0E60}" type="parTrans" cxnId="{9A911404-EED0-42AA-ABAF-E7AA0891B4BA}">
      <dgm:prSet/>
      <dgm:spPr/>
      <dgm:t>
        <a:bodyPr/>
        <a:lstStyle/>
        <a:p>
          <a:endParaRPr lang="en-US"/>
        </a:p>
      </dgm:t>
    </dgm:pt>
    <dgm:pt modelId="{D2F9A250-540A-4AF6-8470-002A418206C5}" type="sibTrans" cxnId="{9A911404-EED0-42AA-ABAF-E7AA0891B4BA}">
      <dgm:prSet phldrT="1" phldr="0"/>
      <dgm:spPr/>
      <dgm:t>
        <a:bodyPr/>
        <a:lstStyle/>
        <a:p>
          <a:r>
            <a:rPr lang="en-US"/>
            <a:t>1</a:t>
          </a:r>
        </a:p>
      </dgm:t>
    </dgm:pt>
    <dgm:pt modelId="{0CDE7218-1118-4C18-B709-AA74016FD548}">
      <dgm:prSet/>
      <dgm:spPr/>
      <dgm:t>
        <a:bodyPr/>
        <a:lstStyle/>
        <a:p>
          <a:r>
            <a:rPr lang="fr-FR" dirty="0" smtClean="0"/>
            <a:t>Promouvoir la mise en place des partenariats régionaux pour le partage des connaissances et des ressources dans les initiatives vertes</a:t>
          </a:r>
          <a:endParaRPr lang="en-US" dirty="0"/>
        </a:p>
      </dgm:t>
    </dgm:pt>
    <dgm:pt modelId="{A5D3AA5B-484D-4453-A82A-F8C7B1DD5DF7}" type="parTrans" cxnId="{FBBB9141-AFB5-460F-BC1C-3BB76551A094}">
      <dgm:prSet/>
      <dgm:spPr/>
      <dgm:t>
        <a:bodyPr/>
        <a:lstStyle/>
        <a:p>
          <a:endParaRPr lang="en-US"/>
        </a:p>
      </dgm:t>
    </dgm:pt>
    <dgm:pt modelId="{20312A02-8FA2-4827-94EF-77BCA476C7BF}" type="sibTrans" cxnId="{FBBB9141-AFB5-460F-BC1C-3BB76551A094}">
      <dgm:prSet phldrT="2" phldr="0"/>
      <dgm:spPr/>
      <dgm:t>
        <a:bodyPr/>
        <a:lstStyle/>
        <a:p>
          <a:r>
            <a:rPr lang="en-US"/>
            <a:t>2</a:t>
          </a:r>
        </a:p>
      </dgm:t>
    </dgm:pt>
    <dgm:pt modelId="{C95C6809-3FB4-4CD1-B1C9-2D6CB88A03DB}">
      <dgm:prSet/>
      <dgm:spPr/>
      <dgm:t>
        <a:bodyPr/>
        <a:lstStyle/>
        <a:p>
          <a:r>
            <a:rPr lang="fr-FR" dirty="0" smtClean="0"/>
            <a:t>Soutenir la recherche et l'innovation dans les technologies propres et les pratiques durables</a:t>
          </a:r>
          <a:endParaRPr lang="en-US" dirty="0"/>
        </a:p>
      </dgm:t>
    </dgm:pt>
    <dgm:pt modelId="{A352A2A9-F9D5-4A48-B3A7-6E95E85E8B31}" type="parTrans" cxnId="{038C8F38-9D2C-4B2B-A74A-3CFF881A871C}">
      <dgm:prSet/>
      <dgm:spPr/>
      <dgm:t>
        <a:bodyPr/>
        <a:lstStyle/>
        <a:p>
          <a:endParaRPr lang="en-US"/>
        </a:p>
      </dgm:t>
    </dgm:pt>
    <dgm:pt modelId="{FE368802-647B-4182-8754-E9DB15A9B089}" type="sibTrans" cxnId="{038C8F38-9D2C-4B2B-A74A-3CFF881A871C}">
      <dgm:prSet phldrT="3" phldr="0"/>
      <dgm:spPr/>
      <dgm:t>
        <a:bodyPr/>
        <a:lstStyle/>
        <a:p>
          <a:r>
            <a:rPr lang="en-US"/>
            <a:t>3</a:t>
          </a:r>
        </a:p>
      </dgm:t>
    </dgm:pt>
    <dgm:pt modelId="{30848BE8-516C-46CB-BB47-AB5AC05B0F82}">
      <dgm:prSet/>
      <dgm:spPr/>
      <dgm:t>
        <a:bodyPr/>
        <a:lstStyle/>
        <a:p>
          <a:r>
            <a:rPr lang="fr-FR" dirty="0" smtClean="0"/>
            <a:t>Encourager la participation du secteur privé aux initiatives d'économie verte à travers les incitations et un cadre réglementaire</a:t>
          </a:r>
          <a:endParaRPr lang="en-US" dirty="0"/>
        </a:p>
      </dgm:t>
    </dgm:pt>
    <dgm:pt modelId="{5D98110A-66D2-4790-BFB0-FCE8171A0145}" type="parTrans" cxnId="{003EB1BD-DAA9-42D9-83BF-EA118ACA37BF}">
      <dgm:prSet/>
      <dgm:spPr/>
      <dgm:t>
        <a:bodyPr/>
        <a:lstStyle/>
        <a:p>
          <a:endParaRPr lang="en-US"/>
        </a:p>
      </dgm:t>
    </dgm:pt>
    <dgm:pt modelId="{7C4C3A23-D3BB-4B7B-A2CA-448315169DE2}" type="sibTrans" cxnId="{003EB1BD-DAA9-42D9-83BF-EA118ACA37BF}">
      <dgm:prSet phldrT="4" phldr="0"/>
      <dgm:spPr/>
      <dgm:t>
        <a:bodyPr/>
        <a:lstStyle/>
        <a:p>
          <a:r>
            <a:rPr lang="en-US"/>
            <a:t>4</a:t>
          </a:r>
        </a:p>
      </dgm:t>
    </dgm:pt>
    <dgm:pt modelId="{54ABF280-1CFF-460F-97C9-A46974CD02AE}">
      <dgm:prSet custT="1"/>
      <dgm:spPr/>
      <dgm:t>
        <a:bodyPr/>
        <a:lstStyle/>
        <a:p>
          <a:r>
            <a:rPr lang="fr-FR" sz="1000" dirty="0" smtClean="0"/>
            <a:t>Soutenir le développement et l'utilisation d'instruments de financement vert, y compris le commerce du carbone, les obligations vertes et les échanges dette-nature pour mobiliser des investissements pour des projets durables</a:t>
          </a:r>
          <a:endParaRPr lang="en-US" sz="1000" dirty="0"/>
        </a:p>
      </dgm:t>
    </dgm:pt>
    <dgm:pt modelId="{8D6126EB-3205-48E1-A213-E1BA2F7C8ED3}" type="parTrans" cxnId="{DC63764A-0320-4990-BCDD-E67F44AE3C96}">
      <dgm:prSet/>
      <dgm:spPr/>
      <dgm:t>
        <a:bodyPr/>
        <a:lstStyle/>
        <a:p>
          <a:endParaRPr lang="en-US"/>
        </a:p>
      </dgm:t>
    </dgm:pt>
    <dgm:pt modelId="{277D5859-9C89-41C6-BACA-F82B0C5F16D9}" type="sibTrans" cxnId="{DC63764A-0320-4990-BCDD-E67F44AE3C96}">
      <dgm:prSet phldrT="5" phldr="0"/>
      <dgm:spPr/>
      <dgm:t>
        <a:bodyPr/>
        <a:lstStyle/>
        <a:p>
          <a:r>
            <a:rPr lang="en-US"/>
            <a:t>5</a:t>
          </a:r>
        </a:p>
      </dgm:t>
    </dgm:pt>
    <dgm:pt modelId="{7358C695-7D10-4B4B-91B6-34649F809613}">
      <dgm:prSet/>
      <dgm:spPr/>
      <dgm:t>
        <a:bodyPr/>
        <a:lstStyle/>
        <a:p>
          <a:r>
            <a:rPr lang="fr-FR" dirty="0" smtClean="0"/>
            <a:t>Promouvoir les programmes de renforcement des capacités et d'assistance technique pour le développement des compétences vertes et de l'entrepreneuriat</a:t>
          </a:r>
          <a:endParaRPr lang="en-US" dirty="0"/>
        </a:p>
      </dgm:t>
    </dgm:pt>
    <dgm:pt modelId="{FF379DF3-03FF-469D-9416-6CE1025E4507}" type="parTrans" cxnId="{6D8AA914-34C8-4477-BFFD-F3069EC82461}">
      <dgm:prSet/>
      <dgm:spPr/>
      <dgm:t>
        <a:bodyPr/>
        <a:lstStyle/>
        <a:p>
          <a:endParaRPr lang="en-US"/>
        </a:p>
      </dgm:t>
    </dgm:pt>
    <dgm:pt modelId="{468A5BD0-3AE8-4FB2-9B11-F65E8FA97276}" type="sibTrans" cxnId="{6D8AA914-34C8-4477-BFFD-F3069EC82461}">
      <dgm:prSet phldrT="6" phldr="0"/>
      <dgm:spPr/>
      <dgm:t>
        <a:bodyPr/>
        <a:lstStyle/>
        <a:p>
          <a:r>
            <a:rPr lang="en-US"/>
            <a:t>6</a:t>
          </a:r>
        </a:p>
      </dgm:t>
    </dgm:pt>
    <dgm:pt modelId="{80A76D33-2BD8-40E0-B10C-F6BEA97B3C50}">
      <dgm:prSet/>
      <dgm:spPr/>
      <dgm:t>
        <a:bodyPr/>
        <a:lstStyle/>
        <a:p>
          <a:r>
            <a:rPr lang="fr-FR" dirty="0" smtClean="0"/>
            <a:t>Promouvoir la collaboration avec les organisations internationales, les partenaires de développement et la société civile pour soutenir les initiatives et projets d'économie verte</a:t>
          </a:r>
          <a:endParaRPr lang="en-US" dirty="0"/>
        </a:p>
      </dgm:t>
    </dgm:pt>
    <dgm:pt modelId="{572EB31B-C878-4C9A-8D29-AC0D14CC2BE8}" type="parTrans" cxnId="{8B12E51D-00D9-46EC-BFF9-8CEBD7C38A1A}">
      <dgm:prSet/>
      <dgm:spPr/>
      <dgm:t>
        <a:bodyPr/>
        <a:lstStyle/>
        <a:p>
          <a:endParaRPr lang="en-US"/>
        </a:p>
      </dgm:t>
    </dgm:pt>
    <dgm:pt modelId="{25A5E075-B32A-43E6-A0DF-B83C7E59DB0E}" type="sibTrans" cxnId="{8B12E51D-00D9-46EC-BFF9-8CEBD7C38A1A}">
      <dgm:prSet phldrT="7" phldr="0"/>
      <dgm:spPr/>
      <dgm:t>
        <a:bodyPr/>
        <a:lstStyle/>
        <a:p>
          <a:r>
            <a:rPr lang="en-US"/>
            <a:t>7</a:t>
          </a:r>
        </a:p>
      </dgm:t>
    </dgm:pt>
    <dgm:pt modelId="{47E42F1D-ED86-4812-9F33-2FEDAEAD4193}" type="pres">
      <dgm:prSet presAssocID="{663D2C19-66BD-402E-863E-D3AE8E5085A0}" presName="linearFlow" presStyleCnt="0">
        <dgm:presLayoutVars>
          <dgm:dir/>
          <dgm:animLvl val="lvl"/>
          <dgm:resizeHandles val="exact"/>
        </dgm:presLayoutVars>
      </dgm:prSet>
      <dgm:spPr/>
      <dgm:t>
        <a:bodyPr/>
        <a:lstStyle/>
        <a:p>
          <a:endParaRPr lang="en-US"/>
        </a:p>
      </dgm:t>
    </dgm:pt>
    <dgm:pt modelId="{2EE803A6-EA3B-4ADB-812C-3F8CF43244DB}" type="pres">
      <dgm:prSet presAssocID="{70EF6E87-45CF-4933-BA69-8B0AC6A7426F}" presName="compositeNode" presStyleCnt="0"/>
      <dgm:spPr/>
    </dgm:pt>
    <dgm:pt modelId="{F30B661E-CF70-4633-82AB-26D540FDBCA2}" type="pres">
      <dgm:prSet presAssocID="{70EF6E87-45CF-4933-BA69-8B0AC6A7426F}" presName="parTx" presStyleLbl="node1" presStyleIdx="0" presStyleCnt="0">
        <dgm:presLayoutVars>
          <dgm:chMax val="0"/>
          <dgm:chPref val="0"/>
          <dgm:bulletEnabled val="1"/>
        </dgm:presLayoutVars>
      </dgm:prSet>
      <dgm:spPr/>
    </dgm:pt>
    <dgm:pt modelId="{FEAACFA6-AB7A-4D4B-999A-D6524A793502}" type="pres">
      <dgm:prSet presAssocID="{70EF6E87-45CF-4933-BA69-8B0AC6A7426F}" presName="parSh" presStyleCnt="0"/>
      <dgm:spPr/>
    </dgm:pt>
    <dgm:pt modelId="{4992BB24-E39A-4001-9129-70E025E6CC86}" type="pres">
      <dgm:prSet presAssocID="{70EF6E87-45CF-4933-BA69-8B0AC6A7426F}" presName="lineNode" presStyleLbl="alignAccFollowNode1" presStyleIdx="0" presStyleCnt="21"/>
      <dgm:spPr/>
    </dgm:pt>
    <dgm:pt modelId="{6E09F3E9-7BB0-4118-9DA9-E795477DC67B}" type="pres">
      <dgm:prSet presAssocID="{70EF6E87-45CF-4933-BA69-8B0AC6A7426F}" presName="lineArrowNode" presStyleLbl="alignAccFollowNode1" presStyleIdx="1" presStyleCnt="21"/>
      <dgm:spPr/>
    </dgm:pt>
    <dgm:pt modelId="{2096C275-0E07-46DB-8F17-C956A138781A}" type="pres">
      <dgm:prSet presAssocID="{D2F9A250-540A-4AF6-8470-002A418206C5}" presName="sibTransNodeCircle" presStyleLbl="alignNode1" presStyleIdx="0" presStyleCnt="7">
        <dgm:presLayoutVars>
          <dgm:chMax val="0"/>
          <dgm:bulletEnabled/>
        </dgm:presLayoutVars>
      </dgm:prSet>
      <dgm:spPr/>
      <dgm:t>
        <a:bodyPr/>
        <a:lstStyle/>
        <a:p>
          <a:endParaRPr lang="en-US"/>
        </a:p>
      </dgm:t>
    </dgm:pt>
    <dgm:pt modelId="{61B3F1D6-99ED-495B-A9FA-07AF9FA889A5}" type="pres">
      <dgm:prSet presAssocID="{D2F9A250-540A-4AF6-8470-002A418206C5}" presName="spacerBetweenCircleAndCallout" presStyleCnt="0">
        <dgm:presLayoutVars/>
      </dgm:prSet>
      <dgm:spPr/>
    </dgm:pt>
    <dgm:pt modelId="{912120F2-144D-428F-8703-A328303C64D7}" type="pres">
      <dgm:prSet presAssocID="{70EF6E87-45CF-4933-BA69-8B0AC6A7426F}" presName="nodeText" presStyleLbl="alignAccFollowNode1" presStyleIdx="2" presStyleCnt="21">
        <dgm:presLayoutVars>
          <dgm:bulletEnabled val="1"/>
        </dgm:presLayoutVars>
      </dgm:prSet>
      <dgm:spPr/>
      <dgm:t>
        <a:bodyPr/>
        <a:lstStyle/>
        <a:p>
          <a:endParaRPr lang="en-US"/>
        </a:p>
      </dgm:t>
    </dgm:pt>
    <dgm:pt modelId="{FD51D300-8DA0-4ED9-B5AE-5DB881A1A0E1}" type="pres">
      <dgm:prSet presAssocID="{D2F9A250-540A-4AF6-8470-002A418206C5}" presName="sibTransComposite" presStyleCnt="0"/>
      <dgm:spPr/>
    </dgm:pt>
    <dgm:pt modelId="{7BDDE797-C27A-4619-A165-4D3D98BF2564}" type="pres">
      <dgm:prSet presAssocID="{0CDE7218-1118-4C18-B709-AA74016FD548}" presName="compositeNode" presStyleCnt="0"/>
      <dgm:spPr/>
    </dgm:pt>
    <dgm:pt modelId="{36A70F7C-70F4-4A4F-AC60-A545F181C0C9}" type="pres">
      <dgm:prSet presAssocID="{0CDE7218-1118-4C18-B709-AA74016FD548}" presName="parTx" presStyleLbl="node1" presStyleIdx="0" presStyleCnt="0">
        <dgm:presLayoutVars>
          <dgm:chMax val="0"/>
          <dgm:chPref val="0"/>
          <dgm:bulletEnabled val="1"/>
        </dgm:presLayoutVars>
      </dgm:prSet>
      <dgm:spPr/>
    </dgm:pt>
    <dgm:pt modelId="{6C2BC64D-9D36-420B-A69E-6F0FE34164AF}" type="pres">
      <dgm:prSet presAssocID="{0CDE7218-1118-4C18-B709-AA74016FD548}" presName="parSh" presStyleCnt="0"/>
      <dgm:spPr/>
    </dgm:pt>
    <dgm:pt modelId="{DCC7F558-3BD6-48F1-9EBD-C20CBC13F809}" type="pres">
      <dgm:prSet presAssocID="{0CDE7218-1118-4C18-B709-AA74016FD548}" presName="lineNode" presStyleLbl="alignAccFollowNode1" presStyleIdx="3" presStyleCnt="21"/>
      <dgm:spPr/>
    </dgm:pt>
    <dgm:pt modelId="{5A797ADF-BE29-428E-A2A2-7BFA071198D0}" type="pres">
      <dgm:prSet presAssocID="{0CDE7218-1118-4C18-B709-AA74016FD548}" presName="lineArrowNode" presStyleLbl="alignAccFollowNode1" presStyleIdx="4" presStyleCnt="21"/>
      <dgm:spPr/>
    </dgm:pt>
    <dgm:pt modelId="{DC8AE9CD-E13A-4723-87E5-8D24C7B1E288}" type="pres">
      <dgm:prSet presAssocID="{20312A02-8FA2-4827-94EF-77BCA476C7BF}" presName="sibTransNodeCircle" presStyleLbl="alignNode1" presStyleIdx="1" presStyleCnt="7">
        <dgm:presLayoutVars>
          <dgm:chMax val="0"/>
          <dgm:bulletEnabled/>
        </dgm:presLayoutVars>
      </dgm:prSet>
      <dgm:spPr/>
      <dgm:t>
        <a:bodyPr/>
        <a:lstStyle/>
        <a:p>
          <a:endParaRPr lang="en-US"/>
        </a:p>
      </dgm:t>
    </dgm:pt>
    <dgm:pt modelId="{33D2ABBF-1AEA-42E9-B34E-557DD3BCA85B}" type="pres">
      <dgm:prSet presAssocID="{20312A02-8FA2-4827-94EF-77BCA476C7BF}" presName="spacerBetweenCircleAndCallout" presStyleCnt="0">
        <dgm:presLayoutVars/>
      </dgm:prSet>
      <dgm:spPr/>
    </dgm:pt>
    <dgm:pt modelId="{FFB10CB9-5346-467A-94AD-C8F3A3B78CE4}" type="pres">
      <dgm:prSet presAssocID="{0CDE7218-1118-4C18-B709-AA74016FD548}" presName="nodeText" presStyleLbl="alignAccFollowNode1" presStyleIdx="5" presStyleCnt="21">
        <dgm:presLayoutVars>
          <dgm:bulletEnabled val="1"/>
        </dgm:presLayoutVars>
      </dgm:prSet>
      <dgm:spPr/>
      <dgm:t>
        <a:bodyPr/>
        <a:lstStyle/>
        <a:p>
          <a:endParaRPr lang="en-US"/>
        </a:p>
      </dgm:t>
    </dgm:pt>
    <dgm:pt modelId="{07150348-5A9A-4D2D-B651-1B011C77CAF8}" type="pres">
      <dgm:prSet presAssocID="{20312A02-8FA2-4827-94EF-77BCA476C7BF}" presName="sibTransComposite" presStyleCnt="0"/>
      <dgm:spPr/>
    </dgm:pt>
    <dgm:pt modelId="{144C89EB-474B-416C-9083-5560931A1658}" type="pres">
      <dgm:prSet presAssocID="{C95C6809-3FB4-4CD1-B1C9-2D6CB88A03DB}" presName="compositeNode" presStyleCnt="0"/>
      <dgm:spPr/>
    </dgm:pt>
    <dgm:pt modelId="{803070EE-ECAB-499D-B2F7-FD86570393EB}" type="pres">
      <dgm:prSet presAssocID="{C95C6809-3FB4-4CD1-B1C9-2D6CB88A03DB}" presName="parTx" presStyleLbl="node1" presStyleIdx="0" presStyleCnt="0">
        <dgm:presLayoutVars>
          <dgm:chMax val="0"/>
          <dgm:chPref val="0"/>
          <dgm:bulletEnabled val="1"/>
        </dgm:presLayoutVars>
      </dgm:prSet>
      <dgm:spPr/>
    </dgm:pt>
    <dgm:pt modelId="{D2A97047-8D34-4C53-A2FC-278545E596C0}" type="pres">
      <dgm:prSet presAssocID="{C95C6809-3FB4-4CD1-B1C9-2D6CB88A03DB}" presName="parSh" presStyleCnt="0"/>
      <dgm:spPr/>
    </dgm:pt>
    <dgm:pt modelId="{AF7CB3C4-C688-4E69-A6E8-6A910769A686}" type="pres">
      <dgm:prSet presAssocID="{C95C6809-3FB4-4CD1-B1C9-2D6CB88A03DB}" presName="lineNode" presStyleLbl="alignAccFollowNode1" presStyleIdx="6" presStyleCnt="21"/>
      <dgm:spPr/>
    </dgm:pt>
    <dgm:pt modelId="{4D0CD915-999F-488A-A1CD-74F0CA94C90B}" type="pres">
      <dgm:prSet presAssocID="{C95C6809-3FB4-4CD1-B1C9-2D6CB88A03DB}" presName="lineArrowNode" presStyleLbl="alignAccFollowNode1" presStyleIdx="7" presStyleCnt="21"/>
      <dgm:spPr/>
    </dgm:pt>
    <dgm:pt modelId="{0E90D064-D57C-4111-AF45-E953D0CFF93C}" type="pres">
      <dgm:prSet presAssocID="{FE368802-647B-4182-8754-E9DB15A9B089}" presName="sibTransNodeCircle" presStyleLbl="alignNode1" presStyleIdx="2" presStyleCnt="7">
        <dgm:presLayoutVars>
          <dgm:chMax val="0"/>
          <dgm:bulletEnabled/>
        </dgm:presLayoutVars>
      </dgm:prSet>
      <dgm:spPr/>
      <dgm:t>
        <a:bodyPr/>
        <a:lstStyle/>
        <a:p>
          <a:endParaRPr lang="en-US"/>
        </a:p>
      </dgm:t>
    </dgm:pt>
    <dgm:pt modelId="{DBCB4D43-B63F-47EC-BC1D-4F5A8B771B0F}" type="pres">
      <dgm:prSet presAssocID="{FE368802-647B-4182-8754-E9DB15A9B089}" presName="spacerBetweenCircleAndCallout" presStyleCnt="0">
        <dgm:presLayoutVars/>
      </dgm:prSet>
      <dgm:spPr/>
    </dgm:pt>
    <dgm:pt modelId="{A5257E9C-94CC-4FF7-8B59-967DA3832B0E}" type="pres">
      <dgm:prSet presAssocID="{C95C6809-3FB4-4CD1-B1C9-2D6CB88A03DB}" presName="nodeText" presStyleLbl="alignAccFollowNode1" presStyleIdx="8" presStyleCnt="21">
        <dgm:presLayoutVars>
          <dgm:bulletEnabled val="1"/>
        </dgm:presLayoutVars>
      </dgm:prSet>
      <dgm:spPr/>
      <dgm:t>
        <a:bodyPr/>
        <a:lstStyle/>
        <a:p>
          <a:endParaRPr lang="en-US"/>
        </a:p>
      </dgm:t>
    </dgm:pt>
    <dgm:pt modelId="{64A4C507-5827-459E-A9C9-35E5908B3187}" type="pres">
      <dgm:prSet presAssocID="{FE368802-647B-4182-8754-E9DB15A9B089}" presName="sibTransComposite" presStyleCnt="0"/>
      <dgm:spPr/>
    </dgm:pt>
    <dgm:pt modelId="{10077742-384B-4241-B9D7-5523E1BACCB1}" type="pres">
      <dgm:prSet presAssocID="{30848BE8-516C-46CB-BB47-AB5AC05B0F82}" presName="compositeNode" presStyleCnt="0"/>
      <dgm:spPr/>
    </dgm:pt>
    <dgm:pt modelId="{D75A4C6B-2C2A-40BF-A993-48ABBB98F000}" type="pres">
      <dgm:prSet presAssocID="{30848BE8-516C-46CB-BB47-AB5AC05B0F82}" presName="parTx" presStyleLbl="node1" presStyleIdx="0" presStyleCnt="0">
        <dgm:presLayoutVars>
          <dgm:chMax val="0"/>
          <dgm:chPref val="0"/>
          <dgm:bulletEnabled val="1"/>
        </dgm:presLayoutVars>
      </dgm:prSet>
      <dgm:spPr/>
    </dgm:pt>
    <dgm:pt modelId="{4458D934-8A86-498A-A3CF-CEF829EA3AD9}" type="pres">
      <dgm:prSet presAssocID="{30848BE8-516C-46CB-BB47-AB5AC05B0F82}" presName="parSh" presStyleCnt="0"/>
      <dgm:spPr/>
    </dgm:pt>
    <dgm:pt modelId="{B2052A27-D167-4D52-8A7B-B2590B47DED5}" type="pres">
      <dgm:prSet presAssocID="{30848BE8-516C-46CB-BB47-AB5AC05B0F82}" presName="lineNode" presStyleLbl="alignAccFollowNode1" presStyleIdx="9" presStyleCnt="21"/>
      <dgm:spPr/>
    </dgm:pt>
    <dgm:pt modelId="{D1D4AB1E-3DBD-4C4D-89B5-F9A88FCCA236}" type="pres">
      <dgm:prSet presAssocID="{30848BE8-516C-46CB-BB47-AB5AC05B0F82}" presName="lineArrowNode" presStyleLbl="alignAccFollowNode1" presStyleIdx="10" presStyleCnt="21"/>
      <dgm:spPr/>
    </dgm:pt>
    <dgm:pt modelId="{2C533A3B-9CF0-4889-AC84-90A704BAC535}" type="pres">
      <dgm:prSet presAssocID="{7C4C3A23-D3BB-4B7B-A2CA-448315169DE2}" presName="sibTransNodeCircle" presStyleLbl="alignNode1" presStyleIdx="3" presStyleCnt="7">
        <dgm:presLayoutVars>
          <dgm:chMax val="0"/>
          <dgm:bulletEnabled/>
        </dgm:presLayoutVars>
      </dgm:prSet>
      <dgm:spPr/>
      <dgm:t>
        <a:bodyPr/>
        <a:lstStyle/>
        <a:p>
          <a:endParaRPr lang="en-US"/>
        </a:p>
      </dgm:t>
    </dgm:pt>
    <dgm:pt modelId="{7D40225A-CB67-413C-AB65-B78290415BA1}" type="pres">
      <dgm:prSet presAssocID="{7C4C3A23-D3BB-4B7B-A2CA-448315169DE2}" presName="spacerBetweenCircleAndCallout" presStyleCnt="0">
        <dgm:presLayoutVars/>
      </dgm:prSet>
      <dgm:spPr/>
    </dgm:pt>
    <dgm:pt modelId="{4A614577-BFDC-4889-84DF-6211A8972CB6}" type="pres">
      <dgm:prSet presAssocID="{30848BE8-516C-46CB-BB47-AB5AC05B0F82}" presName="nodeText" presStyleLbl="alignAccFollowNode1" presStyleIdx="11" presStyleCnt="21">
        <dgm:presLayoutVars>
          <dgm:bulletEnabled val="1"/>
        </dgm:presLayoutVars>
      </dgm:prSet>
      <dgm:spPr/>
      <dgm:t>
        <a:bodyPr/>
        <a:lstStyle/>
        <a:p>
          <a:endParaRPr lang="en-US"/>
        </a:p>
      </dgm:t>
    </dgm:pt>
    <dgm:pt modelId="{945A02EF-8E54-45E6-81D7-E05FF17FA8A4}" type="pres">
      <dgm:prSet presAssocID="{7C4C3A23-D3BB-4B7B-A2CA-448315169DE2}" presName="sibTransComposite" presStyleCnt="0"/>
      <dgm:spPr/>
    </dgm:pt>
    <dgm:pt modelId="{3C05E90D-69E5-4E18-A13B-13C23D545C7E}" type="pres">
      <dgm:prSet presAssocID="{54ABF280-1CFF-460F-97C9-A46974CD02AE}" presName="compositeNode" presStyleCnt="0"/>
      <dgm:spPr/>
    </dgm:pt>
    <dgm:pt modelId="{D2D2607D-B339-4673-BC21-01E34D6EB5F5}" type="pres">
      <dgm:prSet presAssocID="{54ABF280-1CFF-460F-97C9-A46974CD02AE}" presName="parTx" presStyleLbl="node1" presStyleIdx="0" presStyleCnt="0">
        <dgm:presLayoutVars>
          <dgm:chMax val="0"/>
          <dgm:chPref val="0"/>
          <dgm:bulletEnabled val="1"/>
        </dgm:presLayoutVars>
      </dgm:prSet>
      <dgm:spPr/>
    </dgm:pt>
    <dgm:pt modelId="{6C91235F-6D6F-4788-B941-7E2B4A2EF9A5}" type="pres">
      <dgm:prSet presAssocID="{54ABF280-1CFF-460F-97C9-A46974CD02AE}" presName="parSh" presStyleCnt="0"/>
      <dgm:spPr/>
    </dgm:pt>
    <dgm:pt modelId="{B57B2C71-7718-424B-9354-0EFE6C555B6E}" type="pres">
      <dgm:prSet presAssocID="{54ABF280-1CFF-460F-97C9-A46974CD02AE}" presName="lineNode" presStyleLbl="alignAccFollowNode1" presStyleIdx="12" presStyleCnt="21"/>
      <dgm:spPr/>
    </dgm:pt>
    <dgm:pt modelId="{4D2897E7-A77B-4091-BCAC-444091899E10}" type="pres">
      <dgm:prSet presAssocID="{54ABF280-1CFF-460F-97C9-A46974CD02AE}" presName="lineArrowNode" presStyleLbl="alignAccFollowNode1" presStyleIdx="13" presStyleCnt="21"/>
      <dgm:spPr/>
    </dgm:pt>
    <dgm:pt modelId="{F29C55F7-720D-4DD4-AADD-53F080097CD7}" type="pres">
      <dgm:prSet presAssocID="{277D5859-9C89-41C6-BACA-F82B0C5F16D9}" presName="sibTransNodeCircle" presStyleLbl="alignNode1" presStyleIdx="4" presStyleCnt="7">
        <dgm:presLayoutVars>
          <dgm:chMax val="0"/>
          <dgm:bulletEnabled/>
        </dgm:presLayoutVars>
      </dgm:prSet>
      <dgm:spPr/>
      <dgm:t>
        <a:bodyPr/>
        <a:lstStyle/>
        <a:p>
          <a:endParaRPr lang="en-US"/>
        </a:p>
      </dgm:t>
    </dgm:pt>
    <dgm:pt modelId="{0B146091-9A8A-4736-B77E-B0A0A8ED7AD4}" type="pres">
      <dgm:prSet presAssocID="{277D5859-9C89-41C6-BACA-F82B0C5F16D9}" presName="spacerBetweenCircleAndCallout" presStyleCnt="0">
        <dgm:presLayoutVars/>
      </dgm:prSet>
      <dgm:spPr/>
    </dgm:pt>
    <dgm:pt modelId="{1BD01ED8-0BF9-46F8-897B-05D11B6B41DB}" type="pres">
      <dgm:prSet presAssocID="{54ABF280-1CFF-460F-97C9-A46974CD02AE}" presName="nodeText" presStyleLbl="alignAccFollowNode1" presStyleIdx="14" presStyleCnt="21">
        <dgm:presLayoutVars>
          <dgm:bulletEnabled val="1"/>
        </dgm:presLayoutVars>
      </dgm:prSet>
      <dgm:spPr/>
      <dgm:t>
        <a:bodyPr/>
        <a:lstStyle/>
        <a:p>
          <a:endParaRPr lang="en-US"/>
        </a:p>
      </dgm:t>
    </dgm:pt>
    <dgm:pt modelId="{3219EAE2-8EB2-4E0C-B50D-B3D023B2ECC0}" type="pres">
      <dgm:prSet presAssocID="{277D5859-9C89-41C6-BACA-F82B0C5F16D9}" presName="sibTransComposite" presStyleCnt="0"/>
      <dgm:spPr/>
    </dgm:pt>
    <dgm:pt modelId="{CE63782F-EA5B-4682-BA00-75FA763ED71A}" type="pres">
      <dgm:prSet presAssocID="{7358C695-7D10-4B4B-91B6-34649F809613}" presName="compositeNode" presStyleCnt="0"/>
      <dgm:spPr/>
    </dgm:pt>
    <dgm:pt modelId="{A334EF7D-837E-4B4A-934F-FD7164AE8D8E}" type="pres">
      <dgm:prSet presAssocID="{7358C695-7D10-4B4B-91B6-34649F809613}" presName="parTx" presStyleLbl="node1" presStyleIdx="0" presStyleCnt="0">
        <dgm:presLayoutVars>
          <dgm:chMax val="0"/>
          <dgm:chPref val="0"/>
          <dgm:bulletEnabled val="1"/>
        </dgm:presLayoutVars>
      </dgm:prSet>
      <dgm:spPr/>
    </dgm:pt>
    <dgm:pt modelId="{65903010-FD2B-4761-BB17-ADCDE50E0BDD}" type="pres">
      <dgm:prSet presAssocID="{7358C695-7D10-4B4B-91B6-34649F809613}" presName="parSh" presStyleCnt="0"/>
      <dgm:spPr/>
    </dgm:pt>
    <dgm:pt modelId="{3B495714-7178-4B35-AC12-50640F8AC781}" type="pres">
      <dgm:prSet presAssocID="{7358C695-7D10-4B4B-91B6-34649F809613}" presName="lineNode" presStyleLbl="alignAccFollowNode1" presStyleIdx="15" presStyleCnt="21"/>
      <dgm:spPr/>
    </dgm:pt>
    <dgm:pt modelId="{029E162A-1F51-430C-80C7-F683471DD25A}" type="pres">
      <dgm:prSet presAssocID="{7358C695-7D10-4B4B-91B6-34649F809613}" presName="lineArrowNode" presStyleLbl="alignAccFollowNode1" presStyleIdx="16" presStyleCnt="21"/>
      <dgm:spPr/>
    </dgm:pt>
    <dgm:pt modelId="{60C988AB-D401-4D35-B414-382CC9B3EEB3}" type="pres">
      <dgm:prSet presAssocID="{468A5BD0-3AE8-4FB2-9B11-F65E8FA97276}" presName="sibTransNodeCircle" presStyleLbl="alignNode1" presStyleIdx="5" presStyleCnt="7">
        <dgm:presLayoutVars>
          <dgm:chMax val="0"/>
          <dgm:bulletEnabled/>
        </dgm:presLayoutVars>
      </dgm:prSet>
      <dgm:spPr/>
      <dgm:t>
        <a:bodyPr/>
        <a:lstStyle/>
        <a:p>
          <a:endParaRPr lang="en-US"/>
        </a:p>
      </dgm:t>
    </dgm:pt>
    <dgm:pt modelId="{6B91B4A9-0F6C-499B-9753-38D10A40EAFB}" type="pres">
      <dgm:prSet presAssocID="{468A5BD0-3AE8-4FB2-9B11-F65E8FA97276}" presName="spacerBetweenCircleAndCallout" presStyleCnt="0">
        <dgm:presLayoutVars/>
      </dgm:prSet>
      <dgm:spPr/>
    </dgm:pt>
    <dgm:pt modelId="{40D8EF86-DFE7-4E91-B89E-E1550B2F9A0D}" type="pres">
      <dgm:prSet presAssocID="{7358C695-7D10-4B4B-91B6-34649F809613}" presName="nodeText" presStyleLbl="alignAccFollowNode1" presStyleIdx="17" presStyleCnt="21">
        <dgm:presLayoutVars>
          <dgm:bulletEnabled val="1"/>
        </dgm:presLayoutVars>
      </dgm:prSet>
      <dgm:spPr/>
      <dgm:t>
        <a:bodyPr/>
        <a:lstStyle/>
        <a:p>
          <a:endParaRPr lang="en-US"/>
        </a:p>
      </dgm:t>
    </dgm:pt>
    <dgm:pt modelId="{E1A59B1F-B91D-4999-B738-27B6728F27A7}" type="pres">
      <dgm:prSet presAssocID="{468A5BD0-3AE8-4FB2-9B11-F65E8FA97276}" presName="sibTransComposite" presStyleCnt="0"/>
      <dgm:spPr/>
    </dgm:pt>
    <dgm:pt modelId="{642E17AD-76F9-4CE4-BBE0-178CFB3B8BC1}" type="pres">
      <dgm:prSet presAssocID="{80A76D33-2BD8-40E0-B10C-F6BEA97B3C50}" presName="compositeNode" presStyleCnt="0"/>
      <dgm:spPr/>
    </dgm:pt>
    <dgm:pt modelId="{0610688E-8195-4680-AA7A-8B7740FBDB99}" type="pres">
      <dgm:prSet presAssocID="{80A76D33-2BD8-40E0-B10C-F6BEA97B3C50}" presName="parTx" presStyleLbl="node1" presStyleIdx="0" presStyleCnt="0">
        <dgm:presLayoutVars>
          <dgm:chMax val="0"/>
          <dgm:chPref val="0"/>
          <dgm:bulletEnabled val="1"/>
        </dgm:presLayoutVars>
      </dgm:prSet>
      <dgm:spPr/>
    </dgm:pt>
    <dgm:pt modelId="{5E7D2F66-DD5E-4D6A-B1E0-03D58A91E543}" type="pres">
      <dgm:prSet presAssocID="{80A76D33-2BD8-40E0-B10C-F6BEA97B3C50}" presName="parSh" presStyleCnt="0"/>
      <dgm:spPr/>
    </dgm:pt>
    <dgm:pt modelId="{1F057727-7BEE-459E-B9CD-8BC5BC398E00}" type="pres">
      <dgm:prSet presAssocID="{80A76D33-2BD8-40E0-B10C-F6BEA97B3C50}" presName="lineNode" presStyleLbl="alignAccFollowNode1" presStyleIdx="18" presStyleCnt="21"/>
      <dgm:spPr/>
    </dgm:pt>
    <dgm:pt modelId="{3282C0F5-5E44-45CA-B306-B000E5C51615}" type="pres">
      <dgm:prSet presAssocID="{80A76D33-2BD8-40E0-B10C-F6BEA97B3C50}" presName="lineArrowNode" presStyleLbl="alignAccFollowNode1" presStyleIdx="19" presStyleCnt="21"/>
      <dgm:spPr/>
    </dgm:pt>
    <dgm:pt modelId="{7F6FDFBF-8E66-4D0E-9B91-5CD25C97AD58}" type="pres">
      <dgm:prSet presAssocID="{25A5E075-B32A-43E6-A0DF-B83C7E59DB0E}" presName="sibTransNodeCircle" presStyleLbl="alignNode1" presStyleIdx="6" presStyleCnt="7">
        <dgm:presLayoutVars>
          <dgm:chMax val="0"/>
          <dgm:bulletEnabled/>
        </dgm:presLayoutVars>
      </dgm:prSet>
      <dgm:spPr/>
      <dgm:t>
        <a:bodyPr/>
        <a:lstStyle/>
        <a:p>
          <a:endParaRPr lang="en-US"/>
        </a:p>
      </dgm:t>
    </dgm:pt>
    <dgm:pt modelId="{9DE03373-8F53-447E-9813-A87F794EE0B3}" type="pres">
      <dgm:prSet presAssocID="{25A5E075-B32A-43E6-A0DF-B83C7E59DB0E}" presName="spacerBetweenCircleAndCallout" presStyleCnt="0">
        <dgm:presLayoutVars/>
      </dgm:prSet>
      <dgm:spPr/>
    </dgm:pt>
    <dgm:pt modelId="{94C2348C-8232-4867-B08D-C76B6A3A3E22}" type="pres">
      <dgm:prSet presAssocID="{80A76D33-2BD8-40E0-B10C-F6BEA97B3C50}" presName="nodeText" presStyleLbl="alignAccFollowNode1" presStyleIdx="20" presStyleCnt="21">
        <dgm:presLayoutVars>
          <dgm:bulletEnabled val="1"/>
        </dgm:presLayoutVars>
      </dgm:prSet>
      <dgm:spPr/>
      <dgm:t>
        <a:bodyPr/>
        <a:lstStyle/>
        <a:p>
          <a:endParaRPr lang="en-US"/>
        </a:p>
      </dgm:t>
    </dgm:pt>
  </dgm:ptLst>
  <dgm:cxnLst>
    <dgm:cxn modelId="{C4B9E9DA-80CF-471C-9FA1-8E0B6B3029AC}" type="presOf" srcId="{20312A02-8FA2-4827-94EF-77BCA476C7BF}" destId="{DC8AE9CD-E13A-4723-87E5-8D24C7B1E288}" srcOrd="0" destOrd="0" presId="urn:microsoft.com/office/officeart/2016/7/layout/LinearArrowProcessNumbered"/>
    <dgm:cxn modelId="{67715EC5-A714-4705-B694-F37A4712B7BD}" type="presOf" srcId="{70EF6E87-45CF-4933-BA69-8B0AC6A7426F}" destId="{912120F2-144D-428F-8703-A328303C64D7}" srcOrd="0" destOrd="0" presId="urn:microsoft.com/office/officeart/2016/7/layout/LinearArrowProcessNumbered"/>
    <dgm:cxn modelId="{02FDA16F-EF31-435E-9482-E1B9286B05F5}" type="presOf" srcId="{663D2C19-66BD-402E-863E-D3AE8E5085A0}" destId="{47E42F1D-ED86-4812-9F33-2FEDAEAD4193}" srcOrd="0" destOrd="0" presId="urn:microsoft.com/office/officeart/2016/7/layout/LinearArrowProcessNumbered"/>
    <dgm:cxn modelId="{8B12E51D-00D9-46EC-BFF9-8CEBD7C38A1A}" srcId="{663D2C19-66BD-402E-863E-D3AE8E5085A0}" destId="{80A76D33-2BD8-40E0-B10C-F6BEA97B3C50}" srcOrd="6" destOrd="0" parTransId="{572EB31B-C878-4C9A-8D29-AC0D14CC2BE8}" sibTransId="{25A5E075-B32A-43E6-A0DF-B83C7E59DB0E}"/>
    <dgm:cxn modelId="{9ED6FBAD-1B49-4275-AE19-3A2176F9D8CB}" type="presOf" srcId="{25A5E075-B32A-43E6-A0DF-B83C7E59DB0E}" destId="{7F6FDFBF-8E66-4D0E-9B91-5CD25C97AD58}" srcOrd="0" destOrd="0" presId="urn:microsoft.com/office/officeart/2016/7/layout/LinearArrowProcessNumbered"/>
    <dgm:cxn modelId="{F1850821-77CB-40F6-A3A6-7E762DB475EA}" type="presOf" srcId="{7C4C3A23-D3BB-4B7B-A2CA-448315169DE2}" destId="{2C533A3B-9CF0-4889-AC84-90A704BAC535}" srcOrd="0" destOrd="0" presId="urn:microsoft.com/office/officeart/2016/7/layout/LinearArrowProcessNumbered"/>
    <dgm:cxn modelId="{6558E6BD-B8C2-42B3-BB24-71C282F2BD14}" type="presOf" srcId="{D2F9A250-540A-4AF6-8470-002A418206C5}" destId="{2096C275-0E07-46DB-8F17-C956A138781A}" srcOrd="0" destOrd="0" presId="urn:microsoft.com/office/officeart/2016/7/layout/LinearArrowProcessNumbered"/>
    <dgm:cxn modelId="{003EB1BD-DAA9-42D9-83BF-EA118ACA37BF}" srcId="{663D2C19-66BD-402E-863E-D3AE8E5085A0}" destId="{30848BE8-516C-46CB-BB47-AB5AC05B0F82}" srcOrd="3" destOrd="0" parTransId="{5D98110A-66D2-4790-BFB0-FCE8171A0145}" sibTransId="{7C4C3A23-D3BB-4B7B-A2CA-448315169DE2}"/>
    <dgm:cxn modelId="{6D8AA914-34C8-4477-BFFD-F3069EC82461}" srcId="{663D2C19-66BD-402E-863E-D3AE8E5085A0}" destId="{7358C695-7D10-4B4B-91B6-34649F809613}" srcOrd="5" destOrd="0" parTransId="{FF379DF3-03FF-469D-9416-6CE1025E4507}" sibTransId="{468A5BD0-3AE8-4FB2-9B11-F65E8FA97276}"/>
    <dgm:cxn modelId="{3582E3FA-3DB7-4FD1-9B47-589EFCC09522}" type="presOf" srcId="{277D5859-9C89-41C6-BACA-F82B0C5F16D9}" destId="{F29C55F7-720D-4DD4-AADD-53F080097CD7}" srcOrd="0" destOrd="0" presId="urn:microsoft.com/office/officeart/2016/7/layout/LinearArrowProcessNumbered"/>
    <dgm:cxn modelId="{F5317F01-ECAA-4C92-8892-A6D794A85755}" type="presOf" srcId="{FE368802-647B-4182-8754-E9DB15A9B089}" destId="{0E90D064-D57C-4111-AF45-E953D0CFF93C}" srcOrd="0" destOrd="0" presId="urn:microsoft.com/office/officeart/2016/7/layout/LinearArrowProcessNumbered"/>
    <dgm:cxn modelId="{F16C29BB-FB78-443A-86C3-45F94B538066}" type="presOf" srcId="{0CDE7218-1118-4C18-B709-AA74016FD548}" destId="{FFB10CB9-5346-467A-94AD-C8F3A3B78CE4}" srcOrd="0" destOrd="0" presId="urn:microsoft.com/office/officeart/2016/7/layout/LinearArrowProcessNumbered"/>
    <dgm:cxn modelId="{38222881-27DB-434A-B732-E13844561FDC}" type="presOf" srcId="{30848BE8-516C-46CB-BB47-AB5AC05B0F82}" destId="{4A614577-BFDC-4889-84DF-6211A8972CB6}" srcOrd="0" destOrd="0" presId="urn:microsoft.com/office/officeart/2016/7/layout/LinearArrowProcessNumbered"/>
    <dgm:cxn modelId="{DC63764A-0320-4990-BCDD-E67F44AE3C96}" srcId="{663D2C19-66BD-402E-863E-D3AE8E5085A0}" destId="{54ABF280-1CFF-460F-97C9-A46974CD02AE}" srcOrd="4" destOrd="0" parTransId="{8D6126EB-3205-48E1-A213-E1BA2F7C8ED3}" sibTransId="{277D5859-9C89-41C6-BACA-F82B0C5F16D9}"/>
    <dgm:cxn modelId="{FBBB9141-AFB5-460F-BC1C-3BB76551A094}" srcId="{663D2C19-66BD-402E-863E-D3AE8E5085A0}" destId="{0CDE7218-1118-4C18-B709-AA74016FD548}" srcOrd="1" destOrd="0" parTransId="{A5D3AA5B-484D-4453-A82A-F8C7B1DD5DF7}" sibTransId="{20312A02-8FA2-4827-94EF-77BCA476C7BF}"/>
    <dgm:cxn modelId="{9A911404-EED0-42AA-ABAF-E7AA0891B4BA}" srcId="{663D2C19-66BD-402E-863E-D3AE8E5085A0}" destId="{70EF6E87-45CF-4933-BA69-8B0AC6A7426F}" srcOrd="0" destOrd="0" parTransId="{51C0B960-A3A7-404F-BE48-CD59082D0E60}" sibTransId="{D2F9A250-540A-4AF6-8470-002A418206C5}"/>
    <dgm:cxn modelId="{60271F78-6C22-4368-8B72-F7622E03A070}" type="presOf" srcId="{468A5BD0-3AE8-4FB2-9B11-F65E8FA97276}" destId="{60C988AB-D401-4D35-B414-382CC9B3EEB3}" srcOrd="0" destOrd="0" presId="urn:microsoft.com/office/officeart/2016/7/layout/LinearArrowProcessNumbered"/>
    <dgm:cxn modelId="{52CE9C4B-7D11-4249-9330-B031D437726B}" type="presOf" srcId="{C95C6809-3FB4-4CD1-B1C9-2D6CB88A03DB}" destId="{A5257E9C-94CC-4FF7-8B59-967DA3832B0E}" srcOrd="0" destOrd="0" presId="urn:microsoft.com/office/officeart/2016/7/layout/LinearArrowProcessNumbered"/>
    <dgm:cxn modelId="{4E30FF8A-EF64-4F09-8D59-F20B8DEA5B13}" type="presOf" srcId="{54ABF280-1CFF-460F-97C9-A46974CD02AE}" destId="{1BD01ED8-0BF9-46F8-897B-05D11B6B41DB}" srcOrd="0" destOrd="0" presId="urn:microsoft.com/office/officeart/2016/7/layout/LinearArrowProcessNumbered"/>
    <dgm:cxn modelId="{038C8F38-9D2C-4B2B-A74A-3CFF881A871C}" srcId="{663D2C19-66BD-402E-863E-D3AE8E5085A0}" destId="{C95C6809-3FB4-4CD1-B1C9-2D6CB88A03DB}" srcOrd="2" destOrd="0" parTransId="{A352A2A9-F9D5-4A48-B3A7-6E95E85E8B31}" sibTransId="{FE368802-647B-4182-8754-E9DB15A9B089}"/>
    <dgm:cxn modelId="{C76CEF5B-9D3E-4D74-99F2-7DB69AAAF148}" type="presOf" srcId="{80A76D33-2BD8-40E0-B10C-F6BEA97B3C50}" destId="{94C2348C-8232-4867-B08D-C76B6A3A3E22}" srcOrd="0" destOrd="0" presId="urn:microsoft.com/office/officeart/2016/7/layout/LinearArrowProcessNumbered"/>
    <dgm:cxn modelId="{64688C27-9846-470B-8BFF-AB33AEDD4480}" type="presOf" srcId="{7358C695-7D10-4B4B-91B6-34649F809613}" destId="{40D8EF86-DFE7-4E91-B89E-E1550B2F9A0D}" srcOrd="0" destOrd="0" presId="urn:microsoft.com/office/officeart/2016/7/layout/LinearArrowProcessNumbered"/>
    <dgm:cxn modelId="{24CAFA08-F4F4-439B-A838-BF4C1A5ACDCF}" type="presParOf" srcId="{47E42F1D-ED86-4812-9F33-2FEDAEAD4193}" destId="{2EE803A6-EA3B-4ADB-812C-3F8CF43244DB}" srcOrd="0" destOrd="0" presId="urn:microsoft.com/office/officeart/2016/7/layout/LinearArrowProcessNumbered"/>
    <dgm:cxn modelId="{C493A3B6-00F1-4D4A-808B-4E3044B73C02}" type="presParOf" srcId="{2EE803A6-EA3B-4ADB-812C-3F8CF43244DB}" destId="{F30B661E-CF70-4633-82AB-26D540FDBCA2}" srcOrd="0" destOrd="0" presId="urn:microsoft.com/office/officeart/2016/7/layout/LinearArrowProcessNumbered"/>
    <dgm:cxn modelId="{6FD8CF81-C350-498D-9153-1F855AA91628}" type="presParOf" srcId="{2EE803A6-EA3B-4ADB-812C-3F8CF43244DB}" destId="{FEAACFA6-AB7A-4D4B-999A-D6524A793502}" srcOrd="1" destOrd="0" presId="urn:microsoft.com/office/officeart/2016/7/layout/LinearArrowProcessNumbered"/>
    <dgm:cxn modelId="{3998D461-65CA-42F8-A25A-337D3AD2EE00}" type="presParOf" srcId="{FEAACFA6-AB7A-4D4B-999A-D6524A793502}" destId="{4992BB24-E39A-4001-9129-70E025E6CC86}" srcOrd="0" destOrd="0" presId="urn:microsoft.com/office/officeart/2016/7/layout/LinearArrowProcessNumbered"/>
    <dgm:cxn modelId="{1FF4AF41-E488-44C9-AC96-9D0210D8CC23}" type="presParOf" srcId="{FEAACFA6-AB7A-4D4B-999A-D6524A793502}" destId="{6E09F3E9-7BB0-4118-9DA9-E795477DC67B}" srcOrd="1" destOrd="0" presId="urn:microsoft.com/office/officeart/2016/7/layout/LinearArrowProcessNumbered"/>
    <dgm:cxn modelId="{60F8B1D2-2ED4-4818-9E38-D277DEDD8E31}" type="presParOf" srcId="{FEAACFA6-AB7A-4D4B-999A-D6524A793502}" destId="{2096C275-0E07-46DB-8F17-C956A138781A}" srcOrd="2" destOrd="0" presId="urn:microsoft.com/office/officeart/2016/7/layout/LinearArrowProcessNumbered"/>
    <dgm:cxn modelId="{9F81D89C-662E-494E-8AC2-36604BD1EEAC}" type="presParOf" srcId="{FEAACFA6-AB7A-4D4B-999A-D6524A793502}" destId="{61B3F1D6-99ED-495B-A9FA-07AF9FA889A5}" srcOrd="3" destOrd="0" presId="urn:microsoft.com/office/officeart/2016/7/layout/LinearArrowProcessNumbered"/>
    <dgm:cxn modelId="{3C70274C-CE9A-44BB-AE91-5B741F76A6D7}" type="presParOf" srcId="{2EE803A6-EA3B-4ADB-812C-3F8CF43244DB}" destId="{912120F2-144D-428F-8703-A328303C64D7}" srcOrd="2" destOrd="0" presId="urn:microsoft.com/office/officeart/2016/7/layout/LinearArrowProcessNumbered"/>
    <dgm:cxn modelId="{C24DE157-E21A-4280-97FA-366A5504D927}" type="presParOf" srcId="{47E42F1D-ED86-4812-9F33-2FEDAEAD4193}" destId="{FD51D300-8DA0-4ED9-B5AE-5DB881A1A0E1}" srcOrd="1" destOrd="0" presId="urn:microsoft.com/office/officeart/2016/7/layout/LinearArrowProcessNumbered"/>
    <dgm:cxn modelId="{8192BF20-F82A-4A31-BAD9-8076C4FF670D}" type="presParOf" srcId="{47E42F1D-ED86-4812-9F33-2FEDAEAD4193}" destId="{7BDDE797-C27A-4619-A165-4D3D98BF2564}" srcOrd="2" destOrd="0" presId="urn:microsoft.com/office/officeart/2016/7/layout/LinearArrowProcessNumbered"/>
    <dgm:cxn modelId="{63395E3F-564D-4397-8CC6-6E5B42FBEC96}" type="presParOf" srcId="{7BDDE797-C27A-4619-A165-4D3D98BF2564}" destId="{36A70F7C-70F4-4A4F-AC60-A545F181C0C9}" srcOrd="0" destOrd="0" presId="urn:microsoft.com/office/officeart/2016/7/layout/LinearArrowProcessNumbered"/>
    <dgm:cxn modelId="{DC94BB3B-FAAA-45EE-9057-2FA1C87CC2CB}" type="presParOf" srcId="{7BDDE797-C27A-4619-A165-4D3D98BF2564}" destId="{6C2BC64D-9D36-420B-A69E-6F0FE34164AF}" srcOrd="1" destOrd="0" presId="urn:microsoft.com/office/officeart/2016/7/layout/LinearArrowProcessNumbered"/>
    <dgm:cxn modelId="{37DA657C-4745-4DF1-A20A-A6F91E8C459A}" type="presParOf" srcId="{6C2BC64D-9D36-420B-A69E-6F0FE34164AF}" destId="{DCC7F558-3BD6-48F1-9EBD-C20CBC13F809}" srcOrd="0" destOrd="0" presId="urn:microsoft.com/office/officeart/2016/7/layout/LinearArrowProcessNumbered"/>
    <dgm:cxn modelId="{C66B5D3A-F877-48CE-8B4C-14A33C21020B}" type="presParOf" srcId="{6C2BC64D-9D36-420B-A69E-6F0FE34164AF}" destId="{5A797ADF-BE29-428E-A2A2-7BFA071198D0}" srcOrd="1" destOrd="0" presId="urn:microsoft.com/office/officeart/2016/7/layout/LinearArrowProcessNumbered"/>
    <dgm:cxn modelId="{C7FA6846-ED69-41B2-9B8F-F8E590D8AE62}" type="presParOf" srcId="{6C2BC64D-9D36-420B-A69E-6F0FE34164AF}" destId="{DC8AE9CD-E13A-4723-87E5-8D24C7B1E288}" srcOrd="2" destOrd="0" presId="urn:microsoft.com/office/officeart/2016/7/layout/LinearArrowProcessNumbered"/>
    <dgm:cxn modelId="{91D2E56F-6996-4096-A3B6-4495E4F89F6A}" type="presParOf" srcId="{6C2BC64D-9D36-420B-A69E-6F0FE34164AF}" destId="{33D2ABBF-1AEA-42E9-B34E-557DD3BCA85B}" srcOrd="3" destOrd="0" presId="urn:microsoft.com/office/officeart/2016/7/layout/LinearArrowProcessNumbered"/>
    <dgm:cxn modelId="{E94CABCA-2AD2-48AD-B969-1ED92C9C45E5}" type="presParOf" srcId="{7BDDE797-C27A-4619-A165-4D3D98BF2564}" destId="{FFB10CB9-5346-467A-94AD-C8F3A3B78CE4}" srcOrd="2" destOrd="0" presId="urn:microsoft.com/office/officeart/2016/7/layout/LinearArrowProcessNumbered"/>
    <dgm:cxn modelId="{CCF10726-2140-464F-AD2A-73E5DB517980}" type="presParOf" srcId="{47E42F1D-ED86-4812-9F33-2FEDAEAD4193}" destId="{07150348-5A9A-4D2D-B651-1B011C77CAF8}" srcOrd="3" destOrd="0" presId="urn:microsoft.com/office/officeart/2016/7/layout/LinearArrowProcessNumbered"/>
    <dgm:cxn modelId="{F8930350-E2A7-4542-BA3E-1CF1F194114E}" type="presParOf" srcId="{47E42F1D-ED86-4812-9F33-2FEDAEAD4193}" destId="{144C89EB-474B-416C-9083-5560931A1658}" srcOrd="4" destOrd="0" presId="urn:microsoft.com/office/officeart/2016/7/layout/LinearArrowProcessNumbered"/>
    <dgm:cxn modelId="{DD8EBB33-F18D-41AB-ABB2-E8D18BC01DC3}" type="presParOf" srcId="{144C89EB-474B-416C-9083-5560931A1658}" destId="{803070EE-ECAB-499D-B2F7-FD86570393EB}" srcOrd="0" destOrd="0" presId="urn:microsoft.com/office/officeart/2016/7/layout/LinearArrowProcessNumbered"/>
    <dgm:cxn modelId="{774C7652-BD65-4EC2-BF17-64BC8B84D4E1}" type="presParOf" srcId="{144C89EB-474B-416C-9083-5560931A1658}" destId="{D2A97047-8D34-4C53-A2FC-278545E596C0}" srcOrd="1" destOrd="0" presId="urn:microsoft.com/office/officeart/2016/7/layout/LinearArrowProcessNumbered"/>
    <dgm:cxn modelId="{90F71B20-56B9-4F40-9FEC-B280E3A2E3CE}" type="presParOf" srcId="{D2A97047-8D34-4C53-A2FC-278545E596C0}" destId="{AF7CB3C4-C688-4E69-A6E8-6A910769A686}" srcOrd="0" destOrd="0" presId="urn:microsoft.com/office/officeart/2016/7/layout/LinearArrowProcessNumbered"/>
    <dgm:cxn modelId="{3B84B45E-DEFC-4D93-8B3F-4CB3AC043E4B}" type="presParOf" srcId="{D2A97047-8D34-4C53-A2FC-278545E596C0}" destId="{4D0CD915-999F-488A-A1CD-74F0CA94C90B}" srcOrd="1" destOrd="0" presId="urn:microsoft.com/office/officeart/2016/7/layout/LinearArrowProcessNumbered"/>
    <dgm:cxn modelId="{C5634F18-62E4-4DAE-8941-27C7AE0788D1}" type="presParOf" srcId="{D2A97047-8D34-4C53-A2FC-278545E596C0}" destId="{0E90D064-D57C-4111-AF45-E953D0CFF93C}" srcOrd="2" destOrd="0" presId="urn:microsoft.com/office/officeart/2016/7/layout/LinearArrowProcessNumbered"/>
    <dgm:cxn modelId="{D0BECC94-F6BA-4920-AFE0-B8B844118AAF}" type="presParOf" srcId="{D2A97047-8D34-4C53-A2FC-278545E596C0}" destId="{DBCB4D43-B63F-47EC-BC1D-4F5A8B771B0F}" srcOrd="3" destOrd="0" presId="urn:microsoft.com/office/officeart/2016/7/layout/LinearArrowProcessNumbered"/>
    <dgm:cxn modelId="{809322E1-8427-4774-B3F0-E58714453FDE}" type="presParOf" srcId="{144C89EB-474B-416C-9083-5560931A1658}" destId="{A5257E9C-94CC-4FF7-8B59-967DA3832B0E}" srcOrd="2" destOrd="0" presId="urn:microsoft.com/office/officeart/2016/7/layout/LinearArrowProcessNumbered"/>
    <dgm:cxn modelId="{1ABB7E70-DF46-47BA-B8FE-8758C95EDE2E}" type="presParOf" srcId="{47E42F1D-ED86-4812-9F33-2FEDAEAD4193}" destId="{64A4C507-5827-459E-A9C9-35E5908B3187}" srcOrd="5" destOrd="0" presId="urn:microsoft.com/office/officeart/2016/7/layout/LinearArrowProcessNumbered"/>
    <dgm:cxn modelId="{94DF8B66-9BDA-4B31-8508-232A8C080853}" type="presParOf" srcId="{47E42F1D-ED86-4812-9F33-2FEDAEAD4193}" destId="{10077742-384B-4241-B9D7-5523E1BACCB1}" srcOrd="6" destOrd="0" presId="urn:microsoft.com/office/officeart/2016/7/layout/LinearArrowProcessNumbered"/>
    <dgm:cxn modelId="{AD7161D5-B926-46D3-BE3C-FB9A8C84D7C3}" type="presParOf" srcId="{10077742-384B-4241-B9D7-5523E1BACCB1}" destId="{D75A4C6B-2C2A-40BF-A993-48ABBB98F000}" srcOrd="0" destOrd="0" presId="urn:microsoft.com/office/officeart/2016/7/layout/LinearArrowProcessNumbered"/>
    <dgm:cxn modelId="{4C5846FD-AA2D-4C15-ADCE-27FDE73B4747}" type="presParOf" srcId="{10077742-384B-4241-B9D7-5523E1BACCB1}" destId="{4458D934-8A86-498A-A3CF-CEF829EA3AD9}" srcOrd="1" destOrd="0" presId="urn:microsoft.com/office/officeart/2016/7/layout/LinearArrowProcessNumbered"/>
    <dgm:cxn modelId="{1F4D7974-8CB4-4841-8D57-67002A83E745}" type="presParOf" srcId="{4458D934-8A86-498A-A3CF-CEF829EA3AD9}" destId="{B2052A27-D167-4D52-8A7B-B2590B47DED5}" srcOrd="0" destOrd="0" presId="urn:microsoft.com/office/officeart/2016/7/layout/LinearArrowProcessNumbered"/>
    <dgm:cxn modelId="{EE227B64-B517-44E0-AEDC-84334C2B6C0E}" type="presParOf" srcId="{4458D934-8A86-498A-A3CF-CEF829EA3AD9}" destId="{D1D4AB1E-3DBD-4C4D-89B5-F9A88FCCA236}" srcOrd="1" destOrd="0" presId="urn:microsoft.com/office/officeart/2016/7/layout/LinearArrowProcessNumbered"/>
    <dgm:cxn modelId="{751D26D3-80EC-4877-8938-9F3981A4EC30}" type="presParOf" srcId="{4458D934-8A86-498A-A3CF-CEF829EA3AD9}" destId="{2C533A3B-9CF0-4889-AC84-90A704BAC535}" srcOrd="2" destOrd="0" presId="urn:microsoft.com/office/officeart/2016/7/layout/LinearArrowProcessNumbered"/>
    <dgm:cxn modelId="{7CDA49F0-34B6-4E10-B57E-3FC4369DE5D7}" type="presParOf" srcId="{4458D934-8A86-498A-A3CF-CEF829EA3AD9}" destId="{7D40225A-CB67-413C-AB65-B78290415BA1}" srcOrd="3" destOrd="0" presId="urn:microsoft.com/office/officeart/2016/7/layout/LinearArrowProcessNumbered"/>
    <dgm:cxn modelId="{9783280C-33FD-4683-A5C6-9D876159A9C0}" type="presParOf" srcId="{10077742-384B-4241-B9D7-5523E1BACCB1}" destId="{4A614577-BFDC-4889-84DF-6211A8972CB6}" srcOrd="2" destOrd="0" presId="urn:microsoft.com/office/officeart/2016/7/layout/LinearArrowProcessNumbered"/>
    <dgm:cxn modelId="{9195343C-15FA-4D9F-A244-D0E55CBD83F4}" type="presParOf" srcId="{47E42F1D-ED86-4812-9F33-2FEDAEAD4193}" destId="{945A02EF-8E54-45E6-81D7-E05FF17FA8A4}" srcOrd="7" destOrd="0" presId="urn:microsoft.com/office/officeart/2016/7/layout/LinearArrowProcessNumbered"/>
    <dgm:cxn modelId="{314F794C-372E-401E-9409-F860B4A61BB2}" type="presParOf" srcId="{47E42F1D-ED86-4812-9F33-2FEDAEAD4193}" destId="{3C05E90D-69E5-4E18-A13B-13C23D545C7E}" srcOrd="8" destOrd="0" presId="urn:microsoft.com/office/officeart/2016/7/layout/LinearArrowProcessNumbered"/>
    <dgm:cxn modelId="{95952397-15C3-4A4C-86B4-56D8A611387A}" type="presParOf" srcId="{3C05E90D-69E5-4E18-A13B-13C23D545C7E}" destId="{D2D2607D-B339-4673-BC21-01E34D6EB5F5}" srcOrd="0" destOrd="0" presId="urn:microsoft.com/office/officeart/2016/7/layout/LinearArrowProcessNumbered"/>
    <dgm:cxn modelId="{7049C685-D71D-4441-A82C-3B5F5E089FCF}" type="presParOf" srcId="{3C05E90D-69E5-4E18-A13B-13C23D545C7E}" destId="{6C91235F-6D6F-4788-B941-7E2B4A2EF9A5}" srcOrd="1" destOrd="0" presId="urn:microsoft.com/office/officeart/2016/7/layout/LinearArrowProcessNumbered"/>
    <dgm:cxn modelId="{30055310-6C2B-45B6-94B1-C44349D15F26}" type="presParOf" srcId="{6C91235F-6D6F-4788-B941-7E2B4A2EF9A5}" destId="{B57B2C71-7718-424B-9354-0EFE6C555B6E}" srcOrd="0" destOrd="0" presId="urn:microsoft.com/office/officeart/2016/7/layout/LinearArrowProcessNumbered"/>
    <dgm:cxn modelId="{09C24760-283C-4C7D-A718-F324102A1EAB}" type="presParOf" srcId="{6C91235F-6D6F-4788-B941-7E2B4A2EF9A5}" destId="{4D2897E7-A77B-4091-BCAC-444091899E10}" srcOrd="1" destOrd="0" presId="urn:microsoft.com/office/officeart/2016/7/layout/LinearArrowProcessNumbered"/>
    <dgm:cxn modelId="{16567632-D54D-4ED2-A4A5-C416E5A73E3D}" type="presParOf" srcId="{6C91235F-6D6F-4788-B941-7E2B4A2EF9A5}" destId="{F29C55F7-720D-4DD4-AADD-53F080097CD7}" srcOrd="2" destOrd="0" presId="urn:microsoft.com/office/officeart/2016/7/layout/LinearArrowProcessNumbered"/>
    <dgm:cxn modelId="{55041A75-3F88-4DB6-AE70-6D2C9179F4F3}" type="presParOf" srcId="{6C91235F-6D6F-4788-B941-7E2B4A2EF9A5}" destId="{0B146091-9A8A-4736-B77E-B0A0A8ED7AD4}" srcOrd="3" destOrd="0" presId="urn:microsoft.com/office/officeart/2016/7/layout/LinearArrowProcessNumbered"/>
    <dgm:cxn modelId="{56BC8147-BCDF-4177-97DB-A245746F40E9}" type="presParOf" srcId="{3C05E90D-69E5-4E18-A13B-13C23D545C7E}" destId="{1BD01ED8-0BF9-46F8-897B-05D11B6B41DB}" srcOrd="2" destOrd="0" presId="urn:microsoft.com/office/officeart/2016/7/layout/LinearArrowProcessNumbered"/>
    <dgm:cxn modelId="{F690365A-78C2-4632-AE9D-E90C4F2E1536}" type="presParOf" srcId="{47E42F1D-ED86-4812-9F33-2FEDAEAD4193}" destId="{3219EAE2-8EB2-4E0C-B50D-B3D023B2ECC0}" srcOrd="9" destOrd="0" presId="urn:microsoft.com/office/officeart/2016/7/layout/LinearArrowProcessNumbered"/>
    <dgm:cxn modelId="{F759B857-79F2-4E1F-B3A6-3E9CB8957C8E}" type="presParOf" srcId="{47E42F1D-ED86-4812-9F33-2FEDAEAD4193}" destId="{CE63782F-EA5B-4682-BA00-75FA763ED71A}" srcOrd="10" destOrd="0" presId="urn:microsoft.com/office/officeart/2016/7/layout/LinearArrowProcessNumbered"/>
    <dgm:cxn modelId="{1E12C688-E465-4566-8CCF-A97C7FC85800}" type="presParOf" srcId="{CE63782F-EA5B-4682-BA00-75FA763ED71A}" destId="{A334EF7D-837E-4B4A-934F-FD7164AE8D8E}" srcOrd="0" destOrd="0" presId="urn:microsoft.com/office/officeart/2016/7/layout/LinearArrowProcessNumbered"/>
    <dgm:cxn modelId="{FF1AB75A-F177-4983-AD3B-057640A6ED05}" type="presParOf" srcId="{CE63782F-EA5B-4682-BA00-75FA763ED71A}" destId="{65903010-FD2B-4761-BB17-ADCDE50E0BDD}" srcOrd="1" destOrd="0" presId="urn:microsoft.com/office/officeart/2016/7/layout/LinearArrowProcessNumbered"/>
    <dgm:cxn modelId="{FFA8D653-4E3D-4A2F-BAB6-00005B0E588C}" type="presParOf" srcId="{65903010-FD2B-4761-BB17-ADCDE50E0BDD}" destId="{3B495714-7178-4B35-AC12-50640F8AC781}" srcOrd="0" destOrd="0" presId="urn:microsoft.com/office/officeart/2016/7/layout/LinearArrowProcessNumbered"/>
    <dgm:cxn modelId="{9177B87C-BA02-4C01-903B-8E1BFA056D14}" type="presParOf" srcId="{65903010-FD2B-4761-BB17-ADCDE50E0BDD}" destId="{029E162A-1F51-430C-80C7-F683471DD25A}" srcOrd="1" destOrd="0" presId="urn:microsoft.com/office/officeart/2016/7/layout/LinearArrowProcessNumbered"/>
    <dgm:cxn modelId="{322669B1-8DAB-4B3B-8EE1-6F11B60D780B}" type="presParOf" srcId="{65903010-FD2B-4761-BB17-ADCDE50E0BDD}" destId="{60C988AB-D401-4D35-B414-382CC9B3EEB3}" srcOrd="2" destOrd="0" presId="urn:microsoft.com/office/officeart/2016/7/layout/LinearArrowProcessNumbered"/>
    <dgm:cxn modelId="{8DF6935E-2EAD-4282-AEE5-E3E81A299F22}" type="presParOf" srcId="{65903010-FD2B-4761-BB17-ADCDE50E0BDD}" destId="{6B91B4A9-0F6C-499B-9753-38D10A40EAFB}" srcOrd="3" destOrd="0" presId="urn:microsoft.com/office/officeart/2016/7/layout/LinearArrowProcessNumbered"/>
    <dgm:cxn modelId="{23E532B1-C080-444D-B3EF-7C851E4B8455}" type="presParOf" srcId="{CE63782F-EA5B-4682-BA00-75FA763ED71A}" destId="{40D8EF86-DFE7-4E91-B89E-E1550B2F9A0D}" srcOrd="2" destOrd="0" presId="urn:microsoft.com/office/officeart/2016/7/layout/LinearArrowProcessNumbered"/>
    <dgm:cxn modelId="{1B9AA8E4-2ED7-49C4-A4A9-0F000407F6E0}" type="presParOf" srcId="{47E42F1D-ED86-4812-9F33-2FEDAEAD4193}" destId="{E1A59B1F-B91D-4999-B738-27B6728F27A7}" srcOrd="11" destOrd="0" presId="urn:microsoft.com/office/officeart/2016/7/layout/LinearArrowProcessNumbered"/>
    <dgm:cxn modelId="{D4B82CBD-4A75-42E5-8F7E-5F680BD68EAE}" type="presParOf" srcId="{47E42F1D-ED86-4812-9F33-2FEDAEAD4193}" destId="{642E17AD-76F9-4CE4-BBE0-178CFB3B8BC1}" srcOrd="12" destOrd="0" presId="urn:microsoft.com/office/officeart/2016/7/layout/LinearArrowProcessNumbered"/>
    <dgm:cxn modelId="{650E8691-F097-48F6-AF6F-83BC264FF6DE}" type="presParOf" srcId="{642E17AD-76F9-4CE4-BBE0-178CFB3B8BC1}" destId="{0610688E-8195-4680-AA7A-8B7740FBDB99}" srcOrd="0" destOrd="0" presId="urn:microsoft.com/office/officeart/2016/7/layout/LinearArrowProcessNumbered"/>
    <dgm:cxn modelId="{A07395F9-27A7-4323-A659-2C48132DBD1A}" type="presParOf" srcId="{642E17AD-76F9-4CE4-BBE0-178CFB3B8BC1}" destId="{5E7D2F66-DD5E-4D6A-B1E0-03D58A91E543}" srcOrd="1" destOrd="0" presId="urn:microsoft.com/office/officeart/2016/7/layout/LinearArrowProcessNumbered"/>
    <dgm:cxn modelId="{AFA6B27D-E596-4FE5-875A-158D904E3DD5}" type="presParOf" srcId="{5E7D2F66-DD5E-4D6A-B1E0-03D58A91E543}" destId="{1F057727-7BEE-459E-B9CD-8BC5BC398E00}" srcOrd="0" destOrd="0" presId="urn:microsoft.com/office/officeart/2016/7/layout/LinearArrowProcessNumbered"/>
    <dgm:cxn modelId="{67489A32-9509-400A-BD61-E80368D84495}" type="presParOf" srcId="{5E7D2F66-DD5E-4D6A-B1E0-03D58A91E543}" destId="{3282C0F5-5E44-45CA-B306-B000E5C51615}" srcOrd="1" destOrd="0" presId="urn:microsoft.com/office/officeart/2016/7/layout/LinearArrowProcessNumbered"/>
    <dgm:cxn modelId="{294DAA7D-0D06-4EE6-A492-7C86E32DEC8C}" type="presParOf" srcId="{5E7D2F66-DD5E-4D6A-B1E0-03D58A91E543}" destId="{7F6FDFBF-8E66-4D0E-9B91-5CD25C97AD58}" srcOrd="2" destOrd="0" presId="urn:microsoft.com/office/officeart/2016/7/layout/LinearArrowProcessNumbered"/>
    <dgm:cxn modelId="{677828CF-E0C9-4027-A4AC-3AFCF4CF235F}" type="presParOf" srcId="{5E7D2F66-DD5E-4D6A-B1E0-03D58A91E543}" destId="{9DE03373-8F53-447E-9813-A87F794EE0B3}" srcOrd="3" destOrd="0" presId="urn:microsoft.com/office/officeart/2016/7/layout/LinearArrowProcessNumbered"/>
    <dgm:cxn modelId="{156BEBB7-31BE-46D5-AA2D-726159E7C257}" type="presParOf" srcId="{642E17AD-76F9-4CE4-BBE0-178CFB3B8BC1}" destId="{94C2348C-8232-4867-B08D-C76B6A3A3E22}" srcOrd="2" destOrd="0" presId="urn:microsoft.com/office/officeart/2016/7/layout/LinearArrowProcessNumbered"/>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554E999E-678F-4C3B-B945-4711DB6D59FF}" type="doc">
      <dgm:prSet loTypeId="urn:microsoft.com/office/officeart/2016/7/layout/VerticalDownArrowProcess" loCatId="process" qsTypeId="urn:microsoft.com/office/officeart/2005/8/quickstyle/simple1" qsCatId="simple" csTypeId="urn:microsoft.com/office/officeart/2005/8/colors/accent1_2" csCatId="accent1" phldr="1"/>
      <dgm:spPr/>
      <dgm:t>
        <a:bodyPr/>
        <a:lstStyle/>
        <a:p>
          <a:endParaRPr lang="en-US"/>
        </a:p>
      </dgm:t>
    </dgm:pt>
    <dgm:pt modelId="{56A7DE04-5C76-4DDD-A90D-9E55674FB905}">
      <dgm:prSet/>
      <dgm:spPr/>
      <dgm:t>
        <a:bodyPr/>
        <a:lstStyle/>
        <a:p>
          <a:r>
            <a:rPr lang="en-US" dirty="0" err="1" smtClean="0"/>
            <a:t>Etablir</a:t>
          </a:r>
          <a:endParaRPr lang="en-US" dirty="0"/>
        </a:p>
      </dgm:t>
    </dgm:pt>
    <dgm:pt modelId="{1C98545A-942F-46C6-9701-41C5902773E8}" type="parTrans" cxnId="{32165073-3F49-4CE4-9560-72D36F8B3D0B}">
      <dgm:prSet/>
      <dgm:spPr/>
      <dgm:t>
        <a:bodyPr/>
        <a:lstStyle/>
        <a:p>
          <a:endParaRPr lang="en-US"/>
        </a:p>
      </dgm:t>
    </dgm:pt>
    <dgm:pt modelId="{7AE3F317-DEE7-4B90-BE91-A7462B9B934E}" type="sibTrans" cxnId="{32165073-3F49-4CE4-9560-72D36F8B3D0B}">
      <dgm:prSet/>
      <dgm:spPr/>
      <dgm:t>
        <a:bodyPr/>
        <a:lstStyle/>
        <a:p>
          <a:endParaRPr lang="en-US"/>
        </a:p>
      </dgm:t>
    </dgm:pt>
    <dgm:pt modelId="{46D8DC3E-62F4-4D09-A7BF-B0B37B49F929}">
      <dgm:prSet/>
      <dgm:spPr/>
      <dgm:t>
        <a:bodyPr/>
        <a:lstStyle/>
        <a:p>
          <a:r>
            <a:rPr lang="fr-FR" dirty="0" smtClean="0"/>
            <a:t>Créer une commission parlementaire axée sur l'économie verte et le développement durable</a:t>
          </a:r>
          <a:r>
            <a:rPr lang="en-US" dirty="0" smtClean="0"/>
            <a:t>.</a:t>
          </a:r>
          <a:endParaRPr lang="en-US" dirty="0"/>
        </a:p>
      </dgm:t>
    </dgm:pt>
    <dgm:pt modelId="{00C97FFF-62C3-488D-86A4-24ECA0CD8EB2}" type="parTrans" cxnId="{0205A24E-63D2-4E98-8D31-1EB6E066972D}">
      <dgm:prSet/>
      <dgm:spPr/>
      <dgm:t>
        <a:bodyPr/>
        <a:lstStyle/>
        <a:p>
          <a:endParaRPr lang="en-US"/>
        </a:p>
      </dgm:t>
    </dgm:pt>
    <dgm:pt modelId="{7F12428F-F7C1-4971-9F28-03F7A89574C6}" type="sibTrans" cxnId="{0205A24E-63D2-4E98-8D31-1EB6E066972D}">
      <dgm:prSet/>
      <dgm:spPr/>
      <dgm:t>
        <a:bodyPr/>
        <a:lstStyle/>
        <a:p>
          <a:endParaRPr lang="en-US"/>
        </a:p>
      </dgm:t>
    </dgm:pt>
    <dgm:pt modelId="{76E58F90-A905-4BA2-8A8D-3FCB6402660A}">
      <dgm:prSet/>
      <dgm:spPr/>
      <dgm:t>
        <a:bodyPr/>
        <a:lstStyle/>
        <a:p>
          <a:r>
            <a:rPr lang="en-US" dirty="0" err="1" smtClean="0"/>
            <a:t>Initier</a:t>
          </a:r>
          <a:endParaRPr lang="en-US" dirty="0"/>
        </a:p>
      </dgm:t>
    </dgm:pt>
    <dgm:pt modelId="{1B0C3C70-7498-4618-A388-A594AA52B304}" type="parTrans" cxnId="{F81C418A-07F7-460C-8735-240E3276EC5C}">
      <dgm:prSet/>
      <dgm:spPr/>
      <dgm:t>
        <a:bodyPr/>
        <a:lstStyle/>
        <a:p>
          <a:endParaRPr lang="en-US"/>
        </a:p>
      </dgm:t>
    </dgm:pt>
    <dgm:pt modelId="{E23C9F46-E8CB-478D-B524-0CCB3D2145AB}" type="sibTrans" cxnId="{F81C418A-07F7-460C-8735-240E3276EC5C}">
      <dgm:prSet/>
      <dgm:spPr/>
      <dgm:t>
        <a:bodyPr/>
        <a:lstStyle/>
        <a:p>
          <a:endParaRPr lang="en-US"/>
        </a:p>
      </dgm:t>
    </dgm:pt>
    <dgm:pt modelId="{A37A03CA-C319-454E-9E79-AAB8B37C893D}">
      <dgm:prSet/>
      <dgm:spPr/>
      <dgm:t>
        <a:bodyPr/>
        <a:lstStyle/>
        <a:p>
          <a:r>
            <a:rPr lang="fr-FR" dirty="0" smtClean="0"/>
            <a:t>Initier des consultations avec les parties prenantes pour élaborer des stratégies nationales d'économie verte.</a:t>
          </a:r>
          <a:endParaRPr lang="en-US" dirty="0"/>
        </a:p>
      </dgm:t>
    </dgm:pt>
    <dgm:pt modelId="{27483E9A-D667-4651-8017-A33A4CF48695}" type="parTrans" cxnId="{C698BE45-9885-42E3-BA31-C49E516124A7}">
      <dgm:prSet/>
      <dgm:spPr/>
      <dgm:t>
        <a:bodyPr/>
        <a:lstStyle/>
        <a:p>
          <a:endParaRPr lang="en-US"/>
        </a:p>
      </dgm:t>
    </dgm:pt>
    <dgm:pt modelId="{FB5DEA91-5D0C-4F06-9D07-A36946FDC9A6}" type="sibTrans" cxnId="{C698BE45-9885-42E3-BA31-C49E516124A7}">
      <dgm:prSet/>
      <dgm:spPr/>
      <dgm:t>
        <a:bodyPr/>
        <a:lstStyle/>
        <a:p>
          <a:endParaRPr lang="en-US"/>
        </a:p>
      </dgm:t>
    </dgm:pt>
    <dgm:pt modelId="{7D910569-29A9-435B-87DF-20312C2058E5}">
      <dgm:prSet/>
      <dgm:spPr/>
      <dgm:t>
        <a:bodyPr/>
        <a:lstStyle/>
        <a:p>
          <a:r>
            <a:rPr lang="en-US" dirty="0" smtClean="0"/>
            <a:t>Identifier</a:t>
          </a:r>
          <a:endParaRPr lang="en-US" dirty="0"/>
        </a:p>
      </dgm:t>
    </dgm:pt>
    <dgm:pt modelId="{FD043348-1399-4212-8F4F-6EDF77A21A0A}" type="parTrans" cxnId="{7303B847-8AAB-4E44-B6E5-B1A65E60E2A1}">
      <dgm:prSet/>
      <dgm:spPr/>
      <dgm:t>
        <a:bodyPr/>
        <a:lstStyle/>
        <a:p>
          <a:endParaRPr lang="en-US"/>
        </a:p>
      </dgm:t>
    </dgm:pt>
    <dgm:pt modelId="{7591EF05-2794-448D-BE4E-691A7A676190}" type="sibTrans" cxnId="{7303B847-8AAB-4E44-B6E5-B1A65E60E2A1}">
      <dgm:prSet/>
      <dgm:spPr/>
      <dgm:t>
        <a:bodyPr/>
        <a:lstStyle/>
        <a:p>
          <a:endParaRPr lang="en-US"/>
        </a:p>
      </dgm:t>
    </dgm:pt>
    <dgm:pt modelId="{74E19FBA-3176-49D6-BB19-4EB9DBDCEC5E}">
      <dgm:prSet/>
      <dgm:spPr/>
      <dgm:t>
        <a:bodyPr/>
        <a:lstStyle/>
        <a:p>
          <a:r>
            <a:rPr lang="fr-FR" dirty="0" smtClean="0"/>
            <a:t>Identifier les secteurs clés pour des interventions vertes immédiates, tels que les énergies renouvelables et l'agriculture durable</a:t>
          </a:r>
          <a:r>
            <a:rPr lang="en-US" dirty="0" smtClean="0"/>
            <a:t>.</a:t>
          </a:r>
          <a:endParaRPr lang="en-US" dirty="0"/>
        </a:p>
      </dgm:t>
    </dgm:pt>
    <dgm:pt modelId="{D8C84F8F-36B2-4D59-9887-8BA8C2268CFA}" type="parTrans" cxnId="{943D26E7-7FAC-407D-BFE2-D20BF2AF3DE3}">
      <dgm:prSet/>
      <dgm:spPr/>
      <dgm:t>
        <a:bodyPr/>
        <a:lstStyle/>
        <a:p>
          <a:endParaRPr lang="en-US"/>
        </a:p>
      </dgm:t>
    </dgm:pt>
    <dgm:pt modelId="{AF127CFB-C18C-47AF-9573-3C1061151687}" type="sibTrans" cxnId="{943D26E7-7FAC-407D-BFE2-D20BF2AF3DE3}">
      <dgm:prSet/>
      <dgm:spPr/>
      <dgm:t>
        <a:bodyPr/>
        <a:lstStyle/>
        <a:p>
          <a:endParaRPr lang="en-US"/>
        </a:p>
      </dgm:t>
    </dgm:pt>
    <dgm:pt modelId="{17A6759D-24A0-43C7-9BDC-9D8103FE45D6}">
      <dgm:prSet/>
      <dgm:spPr/>
      <dgm:t>
        <a:bodyPr/>
        <a:lstStyle/>
        <a:p>
          <a:r>
            <a:rPr lang="en-US" dirty="0" smtClean="0"/>
            <a:t>Mobiliser</a:t>
          </a:r>
          <a:endParaRPr lang="en-US" dirty="0"/>
        </a:p>
      </dgm:t>
    </dgm:pt>
    <dgm:pt modelId="{9A32F5E4-6382-4B17-8E9A-7633EAFB6319}" type="parTrans" cxnId="{1252B571-58D0-4503-9E21-8699EA6BA0F5}">
      <dgm:prSet/>
      <dgm:spPr/>
      <dgm:t>
        <a:bodyPr/>
        <a:lstStyle/>
        <a:p>
          <a:endParaRPr lang="en-US"/>
        </a:p>
      </dgm:t>
    </dgm:pt>
    <dgm:pt modelId="{EEC449CE-A06F-4A59-83A9-B7E5A765BE3C}" type="sibTrans" cxnId="{1252B571-58D0-4503-9E21-8699EA6BA0F5}">
      <dgm:prSet/>
      <dgm:spPr/>
      <dgm:t>
        <a:bodyPr/>
        <a:lstStyle/>
        <a:p>
          <a:endParaRPr lang="en-US"/>
        </a:p>
      </dgm:t>
    </dgm:pt>
    <dgm:pt modelId="{E071917B-8D16-4D8B-AD4C-F56E98D1C7BA}">
      <dgm:prSet/>
      <dgm:spPr/>
      <dgm:t>
        <a:bodyPr/>
        <a:lstStyle/>
        <a:p>
          <a:r>
            <a:rPr lang="fr-FR" dirty="0" smtClean="0"/>
            <a:t>Mobiliser des ressources et un soutien pour des projets pilotes dans ces secteurs clés.</a:t>
          </a:r>
          <a:endParaRPr lang="en-US" dirty="0"/>
        </a:p>
      </dgm:t>
    </dgm:pt>
    <dgm:pt modelId="{CB3B3B0D-0187-43E3-9B0A-949B10FA6AE6}" type="parTrans" cxnId="{E29EA0D3-B49B-4D44-B77D-33A7909BE389}">
      <dgm:prSet/>
      <dgm:spPr/>
      <dgm:t>
        <a:bodyPr/>
        <a:lstStyle/>
        <a:p>
          <a:endParaRPr lang="en-US"/>
        </a:p>
      </dgm:t>
    </dgm:pt>
    <dgm:pt modelId="{8AE14132-FE4A-4642-B946-A9D1DFD31FDE}" type="sibTrans" cxnId="{E29EA0D3-B49B-4D44-B77D-33A7909BE389}">
      <dgm:prSet/>
      <dgm:spPr/>
      <dgm:t>
        <a:bodyPr/>
        <a:lstStyle/>
        <a:p>
          <a:endParaRPr lang="en-US"/>
        </a:p>
      </dgm:t>
    </dgm:pt>
    <dgm:pt modelId="{4FB84444-473D-433A-8EA0-8A729C3367AC}" type="pres">
      <dgm:prSet presAssocID="{554E999E-678F-4C3B-B945-4711DB6D59FF}" presName="Name0" presStyleCnt="0">
        <dgm:presLayoutVars>
          <dgm:dir/>
          <dgm:animLvl val="lvl"/>
          <dgm:resizeHandles val="exact"/>
        </dgm:presLayoutVars>
      </dgm:prSet>
      <dgm:spPr/>
      <dgm:t>
        <a:bodyPr/>
        <a:lstStyle/>
        <a:p>
          <a:endParaRPr lang="en-US"/>
        </a:p>
      </dgm:t>
    </dgm:pt>
    <dgm:pt modelId="{5C701D5A-7052-4000-9B19-66F16B86B876}" type="pres">
      <dgm:prSet presAssocID="{17A6759D-24A0-43C7-9BDC-9D8103FE45D6}" presName="boxAndChildren" presStyleCnt="0"/>
      <dgm:spPr/>
    </dgm:pt>
    <dgm:pt modelId="{08EA24B5-79E7-4981-9A0E-95620CC0265D}" type="pres">
      <dgm:prSet presAssocID="{17A6759D-24A0-43C7-9BDC-9D8103FE45D6}" presName="parentTextBox" presStyleLbl="alignNode1" presStyleIdx="0" presStyleCnt="4"/>
      <dgm:spPr/>
      <dgm:t>
        <a:bodyPr/>
        <a:lstStyle/>
        <a:p>
          <a:endParaRPr lang="en-US"/>
        </a:p>
      </dgm:t>
    </dgm:pt>
    <dgm:pt modelId="{D85C292D-F198-4A30-9BF2-C020434E1641}" type="pres">
      <dgm:prSet presAssocID="{17A6759D-24A0-43C7-9BDC-9D8103FE45D6}" presName="descendantBox" presStyleLbl="bgAccFollowNode1" presStyleIdx="0" presStyleCnt="4"/>
      <dgm:spPr/>
      <dgm:t>
        <a:bodyPr/>
        <a:lstStyle/>
        <a:p>
          <a:endParaRPr lang="en-US"/>
        </a:p>
      </dgm:t>
    </dgm:pt>
    <dgm:pt modelId="{3F1FEF9A-7624-4DB0-8E58-B47A2DAA4044}" type="pres">
      <dgm:prSet presAssocID="{7591EF05-2794-448D-BE4E-691A7A676190}" presName="sp" presStyleCnt="0"/>
      <dgm:spPr/>
    </dgm:pt>
    <dgm:pt modelId="{4757F162-14F9-4E0C-B8B5-7EF2A073FC45}" type="pres">
      <dgm:prSet presAssocID="{7D910569-29A9-435B-87DF-20312C2058E5}" presName="arrowAndChildren" presStyleCnt="0"/>
      <dgm:spPr/>
    </dgm:pt>
    <dgm:pt modelId="{18E2B417-79F4-40A4-A4B9-891BCB522D15}" type="pres">
      <dgm:prSet presAssocID="{7D910569-29A9-435B-87DF-20312C2058E5}" presName="parentTextArrow" presStyleLbl="node1" presStyleIdx="0" presStyleCnt="0"/>
      <dgm:spPr/>
      <dgm:t>
        <a:bodyPr/>
        <a:lstStyle/>
        <a:p>
          <a:endParaRPr lang="en-US"/>
        </a:p>
      </dgm:t>
    </dgm:pt>
    <dgm:pt modelId="{135D4CFE-0F7D-4C17-A5B0-E87E1D58CFEA}" type="pres">
      <dgm:prSet presAssocID="{7D910569-29A9-435B-87DF-20312C2058E5}" presName="arrow" presStyleLbl="alignNode1" presStyleIdx="1" presStyleCnt="4"/>
      <dgm:spPr/>
      <dgm:t>
        <a:bodyPr/>
        <a:lstStyle/>
        <a:p>
          <a:endParaRPr lang="en-US"/>
        </a:p>
      </dgm:t>
    </dgm:pt>
    <dgm:pt modelId="{8E80903C-A6AC-4C16-AC74-1F4099AB5E64}" type="pres">
      <dgm:prSet presAssocID="{7D910569-29A9-435B-87DF-20312C2058E5}" presName="descendantArrow" presStyleLbl="bgAccFollowNode1" presStyleIdx="1" presStyleCnt="4"/>
      <dgm:spPr/>
      <dgm:t>
        <a:bodyPr/>
        <a:lstStyle/>
        <a:p>
          <a:endParaRPr lang="en-US"/>
        </a:p>
      </dgm:t>
    </dgm:pt>
    <dgm:pt modelId="{F5686358-36F1-4025-AD8A-8A93B0716327}" type="pres">
      <dgm:prSet presAssocID="{E23C9F46-E8CB-478D-B524-0CCB3D2145AB}" presName="sp" presStyleCnt="0"/>
      <dgm:spPr/>
    </dgm:pt>
    <dgm:pt modelId="{C15D17B6-8771-4F16-A9CA-9E18308F555C}" type="pres">
      <dgm:prSet presAssocID="{76E58F90-A905-4BA2-8A8D-3FCB6402660A}" presName="arrowAndChildren" presStyleCnt="0"/>
      <dgm:spPr/>
    </dgm:pt>
    <dgm:pt modelId="{BA1B6A7C-EDE4-4EFF-B74E-A3752F740AD9}" type="pres">
      <dgm:prSet presAssocID="{76E58F90-A905-4BA2-8A8D-3FCB6402660A}" presName="parentTextArrow" presStyleLbl="node1" presStyleIdx="0" presStyleCnt="0"/>
      <dgm:spPr/>
      <dgm:t>
        <a:bodyPr/>
        <a:lstStyle/>
        <a:p>
          <a:endParaRPr lang="en-US"/>
        </a:p>
      </dgm:t>
    </dgm:pt>
    <dgm:pt modelId="{4B30E6D9-D88A-4F0C-B010-BC4CC335A1BD}" type="pres">
      <dgm:prSet presAssocID="{76E58F90-A905-4BA2-8A8D-3FCB6402660A}" presName="arrow" presStyleLbl="alignNode1" presStyleIdx="2" presStyleCnt="4"/>
      <dgm:spPr/>
      <dgm:t>
        <a:bodyPr/>
        <a:lstStyle/>
        <a:p>
          <a:endParaRPr lang="en-US"/>
        </a:p>
      </dgm:t>
    </dgm:pt>
    <dgm:pt modelId="{7BEE1439-1949-4459-8D40-3E8E8A1FA6A5}" type="pres">
      <dgm:prSet presAssocID="{76E58F90-A905-4BA2-8A8D-3FCB6402660A}" presName="descendantArrow" presStyleLbl="bgAccFollowNode1" presStyleIdx="2" presStyleCnt="4"/>
      <dgm:spPr/>
      <dgm:t>
        <a:bodyPr/>
        <a:lstStyle/>
        <a:p>
          <a:endParaRPr lang="en-US"/>
        </a:p>
      </dgm:t>
    </dgm:pt>
    <dgm:pt modelId="{93F371F6-81C2-440D-A7E4-20E7210FB740}" type="pres">
      <dgm:prSet presAssocID="{7AE3F317-DEE7-4B90-BE91-A7462B9B934E}" presName="sp" presStyleCnt="0"/>
      <dgm:spPr/>
    </dgm:pt>
    <dgm:pt modelId="{12899647-3F90-4D41-8B91-8BA47AB260AA}" type="pres">
      <dgm:prSet presAssocID="{56A7DE04-5C76-4DDD-A90D-9E55674FB905}" presName="arrowAndChildren" presStyleCnt="0"/>
      <dgm:spPr/>
    </dgm:pt>
    <dgm:pt modelId="{8F91D33B-A1CA-4BD7-8620-D657B7BF0A5A}" type="pres">
      <dgm:prSet presAssocID="{56A7DE04-5C76-4DDD-A90D-9E55674FB905}" presName="parentTextArrow" presStyleLbl="node1" presStyleIdx="0" presStyleCnt="0"/>
      <dgm:spPr/>
      <dgm:t>
        <a:bodyPr/>
        <a:lstStyle/>
        <a:p>
          <a:endParaRPr lang="en-US"/>
        </a:p>
      </dgm:t>
    </dgm:pt>
    <dgm:pt modelId="{7DC636A6-C4FF-401C-9DBD-44CEE2444793}" type="pres">
      <dgm:prSet presAssocID="{56A7DE04-5C76-4DDD-A90D-9E55674FB905}" presName="arrow" presStyleLbl="alignNode1" presStyleIdx="3" presStyleCnt="4"/>
      <dgm:spPr/>
      <dgm:t>
        <a:bodyPr/>
        <a:lstStyle/>
        <a:p>
          <a:endParaRPr lang="en-US"/>
        </a:p>
      </dgm:t>
    </dgm:pt>
    <dgm:pt modelId="{B838697D-BE09-4D27-A72E-FF7BEBDD2E29}" type="pres">
      <dgm:prSet presAssocID="{56A7DE04-5C76-4DDD-A90D-9E55674FB905}" presName="descendantArrow" presStyleLbl="bgAccFollowNode1" presStyleIdx="3" presStyleCnt="4"/>
      <dgm:spPr/>
      <dgm:t>
        <a:bodyPr/>
        <a:lstStyle/>
        <a:p>
          <a:endParaRPr lang="en-US"/>
        </a:p>
      </dgm:t>
    </dgm:pt>
  </dgm:ptLst>
  <dgm:cxnLst>
    <dgm:cxn modelId="{88C3A1F3-E05F-4E7D-BD7D-0FF579CB3335}" type="presOf" srcId="{554E999E-678F-4C3B-B945-4711DB6D59FF}" destId="{4FB84444-473D-433A-8EA0-8A729C3367AC}" srcOrd="0" destOrd="0" presId="urn:microsoft.com/office/officeart/2016/7/layout/VerticalDownArrowProcess"/>
    <dgm:cxn modelId="{69116BD5-E888-40F8-B41A-CDD394B6ACDB}" type="presOf" srcId="{7D910569-29A9-435B-87DF-20312C2058E5}" destId="{135D4CFE-0F7D-4C17-A5B0-E87E1D58CFEA}" srcOrd="1" destOrd="0" presId="urn:microsoft.com/office/officeart/2016/7/layout/VerticalDownArrowProcess"/>
    <dgm:cxn modelId="{C698BE45-9885-42E3-BA31-C49E516124A7}" srcId="{76E58F90-A905-4BA2-8A8D-3FCB6402660A}" destId="{A37A03CA-C319-454E-9E79-AAB8B37C893D}" srcOrd="0" destOrd="0" parTransId="{27483E9A-D667-4651-8017-A33A4CF48695}" sibTransId="{FB5DEA91-5D0C-4F06-9D07-A36946FDC9A6}"/>
    <dgm:cxn modelId="{E29EA0D3-B49B-4D44-B77D-33A7909BE389}" srcId="{17A6759D-24A0-43C7-9BDC-9D8103FE45D6}" destId="{E071917B-8D16-4D8B-AD4C-F56E98D1C7BA}" srcOrd="0" destOrd="0" parTransId="{CB3B3B0D-0187-43E3-9B0A-949B10FA6AE6}" sibTransId="{8AE14132-FE4A-4642-B946-A9D1DFD31FDE}"/>
    <dgm:cxn modelId="{7B8C7E7E-2A6E-4F32-904D-1802DB44427A}" type="presOf" srcId="{76E58F90-A905-4BA2-8A8D-3FCB6402660A}" destId="{BA1B6A7C-EDE4-4EFF-B74E-A3752F740AD9}" srcOrd="0" destOrd="0" presId="urn:microsoft.com/office/officeart/2016/7/layout/VerticalDownArrowProcess"/>
    <dgm:cxn modelId="{A44D3B38-63C6-450E-8B56-512D16212A25}" type="presOf" srcId="{76E58F90-A905-4BA2-8A8D-3FCB6402660A}" destId="{4B30E6D9-D88A-4F0C-B010-BC4CC335A1BD}" srcOrd="1" destOrd="0" presId="urn:microsoft.com/office/officeart/2016/7/layout/VerticalDownArrowProcess"/>
    <dgm:cxn modelId="{46424DCB-ABC6-4DF1-99F9-C5D5FC4330F2}" type="presOf" srcId="{46D8DC3E-62F4-4D09-A7BF-B0B37B49F929}" destId="{B838697D-BE09-4D27-A72E-FF7BEBDD2E29}" srcOrd="0" destOrd="0" presId="urn:microsoft.com/office/officeart/2016/7/layout/VerticalDownArrowProcess"/>
    <dgm:cxn modelId="{2065865D-82C5-40A4-A153-C69C533DBF69}" type="presOf" srcId="{A37A03CA-C319-454E-9E79-AAB8B37C893D}" destId="{7BEE1439-1949-4459-8D40-3E8E8A1FA6A5}" srcOrd="0" destOrd="0" presId="urn:microsoft.com/office/officeart/2016/7/layout/VerticalDownArrowProcess"/>
    <dgm:cxn modelId="{0205A24E-63D2-4E98-8D31-1EB6E066972D}" srcId="{56A7DE04-5C76-4DDD-A90D-9E55674FB905}" destId="{46D8DC3E-62F4-4D09-A7BF-B0B37B49F929}" srcOrd="0" destOrd="0" parTransId="{00C97FFF-62C3-488D-86A4-24ECA0CD8EB2}" sibTransId="{7F12428F-F7C1-4971-9F28-03F7A89574C6}"/>
    <dgm:cxn modelId="{C98179E9-0C6E-416C-9AEC-5301B91285E2}" type="presOf" srcId="{56A7DE04-5C76-4DDD-A90D-9E55674FB905}" destId="{8F91D33B-A1CA-4BD7-8620-D657B7BF0A5A}" srcOrd="0" destOrd="0" presId="urn:microsoft.com/office/officeart/2016/7/layout/VerticalDownArrowProcess"/>
    <dgm:cxn modelId="{1252B571-58D0-4503-9E21-8699EA6BA0F5}" srcId="{554E999E-678F-4C3B-B945-4711DB6D59FF}" destId="{17A6759D-24A0-43C7-9BDC-9D8103FE45D6}" srcOrd="3" destOrd="0" parTransId="{9A32F5E4-6382-4B17-8E9A-7633EAFB6319}" sibTransId="{EEC449CE-A06F-4A59-83A9-B7E5A765BE3C}"/>
    <dgm:cxn modelId="{F81C418A-07F7-460C-8735-240E3276EC5C}" srcId="{554E999E-678F-4C3B-B945-4711DB6D59FF}" destId="{76E58F90-A905-4BA2-8A8D-3FCB6402660A}" srcOrd="1" destOrd="0" parTransId="{1B0C3C70-7498-4618-A388-A594AA52B304}" sibTransId="{E23C9F46-E8CB-478D-B524-0CCB3D2145AB}"/>
    <dgm:cxn modelId="{32165073-3F49-4CE4-9560-72D36F8B3D0B}" srcId="{554E999E-678F-4C3B-B945-4711DB6D59FF}" destId="{56A7DE04-5C76-4DDD-A90D-9E55674FB905}" srcOrd="0" destOrd="0" parTransId="{1C98545A-942F-46C6-9701-41C5902773E8}" sibTransId="{7AE3F317-DEE7-4B90-BE91-A7462B9B934E}"/>
    <dgm:cxn modelId="{943D26E7-7FAC-407D-BFE2-D20BF2AF3DE3}" srcId="{7D910569-29A9-435B-87DF-20312C2058E5}" destId="{74E19FBA-3176-49D6-BB19-4EB9DBDCEC5E}" srcOrd="0" destOrd="0" parTransId="{D8C84F8F-36B2-4D59-9887-8BA8C2268CFA}" sibTransId="{AF127CFB-C18C-47AF-9573-3C1061151687}"/>
    <dgm:cxn modelId="{6AAEA0F9-2CF5-47F3-8FDF-270C693CC21A}" type="presOf" srcId="{74E19FBA-3176-49D6-BB19-4EB9DBDCEC5E}" destId="{8E80903C-A6AC-4C16-AC74-1F4099AB5E64}" srcOrd="0" destOrd="0" presId="urn:microsoft.com/office/officeart/2016/7/layout/VerticalDownArrowProcess"/>
    <dgm:cxn modelId="{0287F07A-6E8A-4457-A812-2B4389592E2E}" type="presOf" srcId="{E071917B-8D16-4D8B-AD4C-F56E98D1C7BA}" destId="{D85C292D-F198-4A30-9BF2-C020434E1641}" srcOrd="0" destOrd="0" presId="urn:microsoft.com/office/officeart/2016/7/layout/VerticalDownArrowProcess"/>
    <dgm:cxn modelId="{3EBDBDC6-9E99-4D8A-BCDA-E1225476E475}" type="presOf" srcId="{7D910569-29A9-435B-87DF-20312C2058E5}" destId="{18E2B417-79F4-40A4-A4B9-891BCB522D15}" srcOrd="0" destOrd="0" presId="urn:microsoft.com/office/officeart/2016/7/layout/VerticalDownArrowProcess"/>
    <dgm:cxn modelId="{D29168B9-AD42-40D2-8D18-DBB4DE05C397}" type="presOf" srcId="{56A7DE04-5C76-4DDD-A90D-9E55674FB905}" destId="{7DC636A6-C4FF-401C-9DBD-44CEE2444793}" srcOrd="1" destOrd="0" presId="urn:microsoft.com/office/officeart/2016/7/layout/VerticalDownArrowProcess"/>
    <dgm:cxn modelId="{7303B847-8AAB-4E44-B6E5-B1A65E60E2A1}" srcId="{554E999E-678F-4C3B-B945-4711DB6D59FF}" destId="{7D910569-29A9-435B-87DF-20312C2058E5}" srcOrd="2" destOrd="0" parTransId="{FD043348-1399-4212-8F4F-6EDF77A21A0A}" sibTransId="{7591EF05-2794-448D-BE4E-691A7A676190}"/>
    <dgm:cxn modelId="{839B880B-231B-4CC1-A4CF-53220235C8EA}" type="presOf" srcId="{17A6759D-24A0-43C7-9BDC-9D8103FE45D6}" destId="{08EA24B5-79E7-4981-9A0E-95620CC0265D}" srcOrd="0" destOrd="0" presId="urn:microsoft.com/office/officeart/2016/7/layout/VerticalDownArrowProcess"/>
    <dgm:cxn modelId="{F901165B-F7EC-4ACE-A131-A9009721318D}" type="presParOf" srcId="{4FB84444-473D-433A-8EA0-8A729C3367AC}" destId="{5C701D5A-7052-4000-9B19-66F16B86B876}" srcOrd="0" destOrd="0" presId="urn:microsoft.com/office/officeart/2016/7/layout/VerticalDownArrowProcess"/>
    <dgm:cxn modelId="{CA594D31-E960-4FD7-A2DA-93804F603029}" type="presParOf" srcId="{5C701D5A-7052-4000-9B19-66F16B86B876}" destId="{08EA24B5-79E7-4981-9A0E-95620CC0265D}" srcOrd="0" destOrd="0" presId="urn:microsoft.com/office/officeart/2016/7/layout/VerticalDownArrowProcess"/>
    <dgm:cxn modelId="{85BF26E7-DF4A-4BEC-90E4-9794CCA09D92}" type="presParOf" srcId="{5C701D5A-7052-4000-9B19-66F16B86B876}" destId="{D85C292D-F198-4A30-9BF2-C020434E1641}" srcOrd="1" destOrd="0" presId="urn:microsoft.com/office/officeart/2016/7/layout/VerticalDownArrowProcess"/>
    <dgm:cxn modelId="{48F419DD-C10F-4B2A-828C-5BD3386AB203}" type="presParOf" srcId="{4FB84444-473D-433A-8EA0-8A729C3367AC}" destId="{3F1FEF9A-7624-4DB0-8E58-B47A2DAA4044}" srcOrd="1" destOrd="0" presId="urn:microsoft.com/office/officeart/2016/7/layout/VerticalDownArrowProcess"/>
    <dgm:cxn modelId="{FE852DE7-BA53-427A-87FC-686B367F0CB5}" type="presParOf" srcId="{4FB84444-473D-433A-8EA0-8A729C3367AC}" destId="{4757F162-14F9-4E0C-B8B5-7EF2A073FC45}" srcOrd="2" destOrd="0" presId="urn:microsoft.com/office/officeart/2016/7/layout/VerticalDownArrowProcess"/>
    <dgm:cxn modelId="{ABA53117-5200-44FE-BB45-BA649E4A135E}" type="presParOf" srcId="{4757F162-14F9-4E0C-B8B5-7EF2A073FC45}" destId="{18E2B417-79F4-40A4-A4B9-891BCB522D15}" srcOrd="0" destOrd="0" presId="urn:microsoft.com/office/officeart/2016/7/layout/VerticalDownArrowProcess"/>
    <dgm:cxn modelId="{CB57CB69-227B-4ADE-8105-FCF67433611B}" type="presParOf" srcId="{4757F162-14F9-4E0C-B8B5-7EF2A073FC45}" destId="{135D4CFE-0F7D-4C17-A5B0-E87E1D58CFEA}" srcOrd="1" destOrd="0" presId="urn:microsoft.com/office/officeart/2016/7/layout/VerticalDownArrowProcess"/>
    <dgm:cxn modelId="{6CB5F2F9-0DF9-4000-B37B-4920C0B44493}" type="presParOf" srcId="{4757F162-14F9-4E0C-B8B5-7EF2A073FC45}" destId="{8E80903C-A6AC-4C16-AC74-1F4099AB5E64}" srcOrd="2" destOrd="0" presId="urn:microsoft.com/office/officeart/2016/7/layout/VerticalDownArrowProcess"/>
    <dgm:cxn modelId="{B06FD86D-677E-4A5F-ABC7-F56C52E1E90B}" type="presParOf" srcId="{4FB84444-473D-433A-8EA0-8A729C3367AC}" destId="{F5686358-36F1-4025-AD8A-8A93B0716327}" srcOrd="3" destOrd="0" presId="urn:microsoft.com/office/officeart/2016/7/layout/VerticalDownArrowProcess"/>
    <dgm:cxn modelId="{368C56C6-C8B4-4155-81B8-FF2DAEB8C8B3}" type="presParOf" srcId="{4FB84444-473D-433A-8EA0-8A729C3367AC}" destId="{C15D17B6-8771-4F16-A9CA-9E18308F555C}" srcOrd="4" destOrd="0" presId="urn:microsoft.com/office/officeart/2016/7/layout/VerticalDownArrowProcess"/>
    <dgm:cxn modelId="{E846CD82-BA1F-476F-89A4-0102F57E27D0}" type="presParOf" srcId="{C15D17B6-8771-4F16-A9CA-9E18308F555C}" destId="{BA1B6A7C-EDE4-4EFF-B74E-A3752F740AD9}" srcOrd="0" destOrd="0" presId="urn:microsoft.com/office/officeart/2016/7/layout/VerticalDownArrowProcess"/>
    <dgm:cxn modelId="{82CF6137-B2C8-482B-B4C0-24C17131AB19}" type="presParOf" srcId="{C15D17B6-8771-4F16-A9CA-9E18308F555C}" destId="{4B30E6D9-D88A-4F0C-B010-BC4CC335A1BD}" srcOrd="1" destOrd="0" presId="urn:microsoft.com/office/officeart/2016/7/layout/VerticalDownArrowProcess"/>
    <dgm:cxn modelId="{47AEA8C0-1939-41BB-8C39-BA5303F44A31}" type="presParOf" srcId="{C15D17B6-8771-4F16-A9CA-9E18308F555C}" destId="{7BEE1439-1949-4459-8D40-3E8E8A1FA6A5}" srcOrd="2" destOrd="0" presId="urn:microsoft.com/office/officeart/2016/7/layout/VerticalDownArrowProcess"/>
    <dgm:cxn modelId="{B2F39819-100B-4FBE-84AB-34750F044C0E}" type="presParOf" srcId="{4FB84444-473D-433A-8EA0-8A729C3367AC}" destId="{93F371F6-81C2-440D-A7E4-20E7210FB740}" srcOrd="5" destOrd="0" presId="urn:microsoft.com/office/officeart/2016/7/layout/VerticalDownArrowProcess"/>
    <dgm:cxn modelId="{AAAD43F7-5DDE-4497-8C02-BFB221AA98F6}" type="presParOf" srcId="{4FB84444-473D-433A-8EA0-8A729C3367AC}" destId="{12899647-3F90-4D41-8B91-8BA47AB260AA}" srcOrd="6" destOrd="0" presId="urn:microsoft.com/office/officeart/2016/7/layout/VerticalDownArrowProcess"/>
    <dgm:cxn modelId="{03234EC8-D988-4D8F-99DD-7A8AADC8AE9F}" type="presParOf" srcId="{12899647-3F90-4D41-8B91-8BA47AB260AA}" destId="{8F91D33B-A1CA-4BD7-8620-D657B7BF0A5A}" srcOrd="0" destOrd="0" presId="urn:microsoft.com/office/officeart/2016/7/layout/VerticalDownArrowProcess"/>
    <dgm:cxn modelId="{9E6D6C98-C4DF-4863-9FBA-1C4A17A9121E}" type="presParOf" srcId="{12899647-3F90-4D41-8B91-8BA47AB260AA}" destId="{7DC636A6-C4FF-401C-9DBD-44CEE2444793}" srcOrd="1" destOrd="0" presId="urn:microsoft.com/office/officeart/2016/7/layout/VerticalDownArrowProcess"/>
    <dgm:cxn modelId="{04BBFD77-661B-4B1E-A268-F8B353B61B5B}" type="presParOf" srcId="{12899647-3F90-4D41-8B91-8BA47AB260AA}" destId="{B838697D-BE09-4D27-A72E-FF7BEBDD2E29}" srcOrd="2" destOrd="0" presId="urn:microsoft.com/office/officeart/2016/7/layout/VerticalDownArrowProcess"/>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73DE4F7E-AB24-47A6-8019-3BDF710684FD}" type="doc">
      <dgm:prSet loTypeId="urn:microsoft.com/office/officeart/2016/7/layout/VerticalHollowActionList" loCatId="List" qsTypeId="urn:microsoft.com/office/officeart/2005/8/quickstyle/simple4" qsCatId="simple" csTypeId="urn:microsoft.com/office/officeart/2005/8/colors/accent1_2" csCatId="accent1" phldr="1"/>
      <dgm:spPr/>
      <dgm:t>
        <a:bodyPr/>
        <a:lstStyle/>
        <a:p>
          <a:endParaRPr lang="en-US"/>
        </a:p>
      </dgm:t>
    </dgm:pt>
    <dgm:pt modelId="{A10C2073-5450-43CE-9AEA-734D8F6EB58F}">
      <dgm:prSet custT="1"/>
      <dgm:spPr/>
      <dgm:t>
        <a:bodyPr/>
        <a:lstStyle/>
        <a:p>
          <a:r>
            <a:rPr lang="en-US" sz="1400" dirty="0" err="1" smtClean="0"/>
            <a:t>Mettre</a:t>
          </a:r>
          <a:r>
            <a:rPr lang="en-US" sz="1400" dirty="0" smtClean="0"/>
            <a:t> </a:t>
          </a:r>
          <a:r>
            <a:rPr lang="en-US" sz="1400" dirty="0" err="1" smtClean="0"/>
            <a:t>en</a:t>
          </a:r>
          <a:r>
            <a:rPr lang="en-US" sz="1400" dirty="0" smtClean="0"/>
            <a:t> oeuvre</a:t>
          </a:r>
          <a:endParaRPr lang="en-US" sz="1400" dirty="0"/>
        </a:p>
      </dgm:t>
    </dgm:pt>
    <dgm:pt modelId="{0E51295E-30E9-408D-97C4-3F3E11496E79}" type="parTrans" cxnId="{25AD0829-0ECE-43C9-9F1E-7A6268DF7644}">
      <dgm:prSet/>
      <dgm:spPr/>
      <dgm:t>
        <a:bodyPr/>
        <a:lstStyle/>
        <a:p>
          <a:endParaRPr lang="en-US"/>
        </a:p>
      </dgm:t>
    </dgm:pt>
    <dgm:pt modelId="{C5B61733-1FB9-4E93-8027-6D3126482C57}" type="sibTrans" cxnId="{25AD0829-0ECE-43C9-9F1E-7A6268DF7644}">
      <dgm:prSet/>
      <dgm:spPr/>
      <dgm:t>
        <a:bodyPr/>
        <a:lstStyle/>
        <a:p>
          <a:endParaRPr lang="en-US"/>
        </a:p>
      </dgm:t>
    </dgm:pt>
    <dgm:pt modelId="{1DD01300-9382-4DCB-B575-581970805B02}">
      <dgm:prSet/>
      <dgm:spPr/>
      <dgm:t>
        <a:bodyPr/>
        <a:lstStyle/>
        <a:p>
          <a:r>
            <a:rPr lang="fr-FR" dirty="0" smtClean="0"/>
            <a:t>Mettre en œuvre des stratégies nationales d'économie verte avec des objectifs clairs et des mécanismes de suivi</a:t>
          </a:r>
          <a:endParaRPr lang="en-US" dirty="0"/>
        </a:p>
      </dgm:t>
    </dgm:pt>
    <dgm:pt modelId="{704178F7-6786-41B6-92D0-CE84115FBCD1}" type="parTrans" cxnId="{942D33FE-5DAF-4EC7-9CBD-EDD615A15027}">
      <dgm:prSet/>
      <dgm:spPr/>
      <dgm:t>
        <a:bodyPr/>
        <a:lstStyle/>
        <a:p>
          <a:endParaRPr lang="en-US"/>
        </a:p>
      </dgm:t>
    </dgm:pt>
    <dgm:pt modelId="{8121B629-4D17-4D4E-81EC-8A8F3ECC8303}" type="sibTrans" cxnId="{942D33FE-5DAF-4EC7-9CBD-EDD615A15027}">
      <dgm:prSet/>
      <dgm:spPr/>
      <dgm:t>
        <a:bodyPr/>
        <a:lstStyle/>
        <a:p>
          <a:endParaRPr lang="en-US"/>
        </a:p>
      </dgm:t>
    </dgm:pt>
    <dgm:pt modelId="{A129329E-CC97-4E5D-883E-3234D0E34A36}">
      <dgm:prSet/>
      <dgm:spPr/>
      <dgm:t>
        <a:bodyPr/>
        <a:lstStyle/>
        <a:p>
          <a:r>
            <a:rPr lang="en-US" dirty="0" smtClean="0"/>
            <a:t>Intensifier</a:t>
          </a:r>
          <a:endParaRPr lang="en-US" dirty="0"/>
        </a:p>
      </dgm:t>
    </dgm:pt>
    <dgm:pt modelId="{C1D5094E-4576-4308-9934-37BEB8E76790}" type="parTrans" cxnId="{95A73FC4-D32F-4B69-B211-492AA87F7822}">
      <dgm:prSet/>
      <dgm:spPr/>
      <dgm:t>
        <a:bodyPr/>
        <a:lstStyle/>
        <a:p>
          <a:endParaRPr lang="en-US"/>
        </a:p>
      </dgm:t>
    </dgm:pt>
    <dgm:pt modelId="{5FC81E13-8E25-41C8-B0D9-B26CEE6300AC}" type="sibTrans" cxnId="{95A73FC4-D32F-4B69-B211-492AA87F7822}">
      <dgm:prSet/>
      <dgm:spPr/>
      <dgm:t>
        <a:bodyPr/>
        <a:lstStyle/>
        <a:p>
          <a:endParaRPr lang="en-US"/>
        </a:p>
      </dgm:t>
    </dgm:pt>
    <dgm:pt modelId="{C3ACAD9A-3FDF-407D-8876-C14471E08E35}">
      <dgm:prSet/>
      <dgm:spPr/>
      <dgm:t>
        <a:bodyPr/>
        <a:lstStyle/>
        <a:p>
          <a:r>
            <a:rPr lang="fr-FR" smtClean="0"/>
            <a:t>Intensifier les projets pilotes réussis et étendre les initiatives vertes à d'autres secteurs.</a:t>
          </a:r>
          <a:endParaRPr lang="en-US" dirty="0"/>
        </a:p>
      </dgm:t>
    </dgm:pt>
    <dgm:pt modelId="{5256BBB2-BDEE-4BAF-B25D-F3958607BC07}" type="parTrans" cxnId="{4F0F0DE2-28AA-4B44-9C2E-E8B709DD8EF8}">
      <dgm:prSet/>
      <dgm:spPr/>
      <dgm:t>
        <a:bodyPr/>
        <a:lstStyle/>
        <a:p>
          <a:endParaRPr lang="en-US"/>
        </a:p>
      </dgm:t>
    </dgm:pt>
    <dgm:pt modelId="{709AA78C-9A11-4CE0-8A8F-813916792061}" type="sibTrans" cxnId="{4F0F0DE2-28AA-4B44-9C2E-E8B709DD8EF8}">
      <dgm:prSet/>
      <dgm:spPr/>
      <dgm:t>
        <a:bodyPr/>
        <a:lstStyle/>
        <a:p>
          <a:endParaRPr lang="en-US"/>
        </a:p>
      </dgm:t>
    </dgm:pt>
    <dgm:pt modelId="{CC73CCE4-1702-405C-AE93-98D80D22B936}">
      <dgm:prSet/>
      <dgm:spPr/>
      <dgm:t>
        <a:bodyPr/>
        <a:lstStyle/>
        <a:p>
          <a:r>
            <a:rPr lang="en-US" dirty="0" err="1" smtClean="0"/>
            <a:t>Etablir</a:t>
          </a:r>
          <a:endParaRPr lang="en-US" dirty="0"/>
        </a:p>
      </dgm:t>
    </dgm:pt>
    <dgm:pt modelId="{A4AAF8F2-2220-4F6C-92F5-9D9A97DF2F23}" type="parTrans" cxnId="{5FFDF0A4-D98F-4873-8618-8ED801796B16}">
      <dgm:prSet/>
      <dgm:spPr/>
      <dgm:t>
        <a:bodyPr/>
        <a:lstStyle/>
        <a:p>
          <a:endParaRPr lang="en-US"/>
        </a:p>
      </dgm:t>
    </dgm:pt>
    <dgm:pt modelId="{1BBFCB29-3CBD-40F4-9545-0D6062BF2541}" type="sibTrans" cxnId="{5FFDF0A4-D98F-4873-8618-8ED801796B16}">
      <dgm:prSet/>
      <dgm:spPr/>
      <dgm:t>
        <a:bodyPr/>
        <a:lstStyle/>
        <a:p>
          <a:endParaRPr lang="en-US"/>
        </a:p>
      </dgm:t>
    </dgm:pt>
    <dgm:pt modelId="{1CCB70B1-7DC6-4041-9190-BF8F01F5711C}">
      <dgm:prSet/>
      <dgm:spPr/>
      <dgm:t>
        <a:bodyPr/>
        <a:lstStyle/>
        <a:p>
          <a:r>
            <a:rPr lang="en-US" dirty="0" smtClean="0"/>
            <a:t>E</a:t>
          </a:r>
          <a:r>
            <a:rPr lang="fr-FR" dirty="0" err="1" smtClean="0"/>
            <a:t>tablir</a:t>
          </a:r>
          <a:r>
            <a:rPr lang="fr-FR" dirty="0" smtClean="0"/>
            <a:t> un mécanisme national de financement vert pour canaliser les investissements publics et privés vers des projets durables</a:t>
          </a:r>
          <a:endParaRPr lang="en-US" dirty="0"/>
        </a:p>
      </dgm:t>
    </dgm:pt>
    <dgm:pt modelId="{545F3A15-9F7E-47B9-A557-9FBCDD789113}" type="parTrans" cxnId="{2D585F52-111C-475F-9A53-51E852AFF3AA}">
      <dgm:prSet/>
      <dgm:spPr/>
      <dgm:t>
        <a:bodyPr/>
        <a:lstStyle/>
        <a:p>
          <a:endParaRPr lang="en-US"/>
        </a:p>
      </dgm:t>
    </dgm:pt>
    <dgm:pt modelId="{3C02FA07-3F0D-489A-A271-7938BA9C13D7}" type="sibTrans" cxnId="{2D585F52-111C-475F-9A53-51E852AFF3AA}">
      <dgm:prSet/>
      <dgm:spPr/>
      <dgm:t>
        <a:bodyPr/>
        <a:lstStyle/>
        <a:p>
          <a:endParaRPr lang="en-US"/>
        </a:p>
      </dgm:t>
    </dgm:pt>
    <dgm:pt modelId="{44909A9E-E418-4316-8DA2-771B57621594}">
      <dgm:prSet/>
      <dgm:spPr/>
      <dgm:t>
        <a:bodyPr/>
        <a:lstStyle/>
        <a:p>
          <a:r>
            <a:rPr lang="en-US" dirty="0" err="1" smtClean="0"/>
            <a:t>Renforcer</a:t>
          </a:r>
          <a:endParaRPr lang="en-US" dirty="0"/>
        </a:p>
      </dgm:t>
    </dgm:pt>
    <dgm:pt modelId="{08F0E0E2-0909-45F1-A922-526DAA4CB954}" type="parTrans" cxnId="{755AADB9-DC61-4E0B-BA42-E183611FD495}">
      <dgm:prSet/>
      <dgm:spPr/>
      <dgm:t>
        <a:bodyPr/>
        <a:lstStyle/>
        <a:p>
          <a:endParaRPr lang="en-US"/>
        </a:p>
      </dgm:t>
    </dgm:pt>
    <dgm:pt modelId="{6B4BC10C-63AA-49E5-AB7A-0844ACF0BF28}" type="sibTrans" cxnId="{755AADB9-DC61-4E0B-BA42-E183611FD495}">
      <dgm:prSet/>
      <dgm:spPr/>
      <dgm:t>
        <a:bodyPr/>
        <a:lstStyle/>
        <a:p>
          <a:endParaRPr lang="en-US"/>
        </a:p>
      </dgm:t>
    </dgm:pt>
    <dgm:pt modelId="{16079A4C-8BD7-4790-8072-2225BE91E23F}">
      <dgm:prSet/>
      <dgm:spPr/>
      <dgm:t>
        <a:bodyPr/>
        <a:lstStyle/>
        <a:p>
          <a:r>
            <a:rPr lang="fr-FR" dirty="0" smtClean="0"/>
            <a:t>Renforcer les partenariats régionaux et internationaux pour partager les connaissances, la technologie et les meilleures pratiques</a:t>
          </a:r>
          <a:endParaRPr lang="en-US" dirty="0"/>
        </a:p>
      </dgm:t>
    </dgm:pt>
    <dgm:pt modelId="{298953D6-2192-4CCD-97A8-40DDB4864713}" type="parTrans" cxnId="{0A1EE480-0319-4A43-B0D4-71E0BD8D474C}">
      <dgm:prSet/>
      <dgm:spPr/>
      <dgm:t>
        <a:bodyPr/>
        <a:lstStyle/>
        <a:p>
          <a:endParaRPr lang="en-US"/>
        </a:p>
      </dgm:t>
    </dgm:pt>
    <dgm:pt modelId="{B026AF63-B9EB-4463-828D-08D29C1DB1DF}" type="sibTrans" cxnId="{0A1EE480-0319-4A43-B0D4-71E0BD8D474C}">
      <dgm:prSet/>
      <dgm:spPr/>
      <dgm:t>
        <a:bodyPr/>
        <a:lstStyle/>
        <a:p>
          <a:endParaRPr lang="en-US"/>
        </a:p>
      </dgm:t>
    </dgm:pt>
    <dgm:pt modelId="{DBD59729-E930-4E23-B5CA-32784511E013}" type="pres">
      <dgm:prSet presAssocID="{73DE4F7E-AB24-47A6-8019-3BDF710684FD}" presName="Name0" presStyleCnt="0">
        <dgm:presLayoutVars>
          <dgm:dir/>
          <dgm:animLvl val="lvl"/>
          <dgm:resizeHandles val="exact"/>
        </dgm:presLayoutVars>
      </dgm:prSet>
      <dgm:spPr/>
      <dgm:t>
        <a:bodyPr/>
        <a:lstStyle/>
        <a:p>
          <a:endParaRPr lang="en-US"/>
        </a:p>
      </dgm:t>
    </dgm:pt>
    <dgm:pt modelId="{900D4033-D938-4B59-BE70-A30F054BA0BC}" type="pres">
      <dgm:prSet presAssocID="{A10C2073-5450-43CE-9AEA-734D8F6EB58F}" presName="linNode" presStyleCnt="0"/>
      <dgm:spPr/>
    </dgm:pt>
    <dgm:pt modelId="{0CE51EE2-1EF0-4E4D-8826-6DA4B3AB5379}" type="pres">
      <dgm:prSet presAssocID="{A10C2073-5450-43CE-9AEA-734D8F6EB58F}" presName="parentText" presStyleLbl="solidFgAcc1" presStyleIdx="0" presStyleCnt="4">
        <dgm:presLayoutVars>
          <dgm:chMax val="1"/>
          <dgm:bulletEnabled/>
        </dgm:presLayoutVars>
      </dgm:prSet>
      <dgm:spPr/>
      <dgm:t>
        <a:bodyPr/>
        <a:lstStyle/>
        <a:p>
          <a:endParaRPr lang="en-US"/>
        </a:p>
      </dgm:t>
    </dgm:pt>
    <dgm:pt modelId="{C2148104-0EB9-43E4-8B9D-260E2FC536F8}" type="pres">
      <dgm:prSet presAssocID="{A10C2073-5450-43CE-9AEA-734D8F6EB58F}" presName="descendantText" presStyleLbl="alignNode1" presStyleIdx="0" presStyleCnt="4">
        <dgm:presLayoutVars>
          <dgm:bulletEnabled/>
        </dgm:presLayoutVars>
      </dgm:prSet>
      <dgm:spPr/>
      <dgm:t>
        <a:bodyPr/>
        <a:lstStyle/>
        <a:p>
          <a:endParaRPr lang="en-US"/>
        </a:p>
      </dgm:t>
    </dgm:pt>
    <dgm:pt modelId="{1DABCB38-7EC3-42B1-9420-563111A988D9}" type="pres">
      <dgm:prSet presAssocID="{C5B61733-1FB9-4E93-8027-6D3126482C57}" presName="sp" presStyleCnt="0"/>
      <dgm:spPr/>
    </dgm:pt>
    <dgm:pt modelId="{20C9CD2E-3AFF-4518-AC7A-8B03F7CF885E}" type="pres">
      <dgm:prSet presAssocID="{A129329E-CC97-4E5D-883E-3234D0E34A36}" presName="linNode" presStyleCnt="0"/>
      <dgm:spPr/>
    </dgm:pt>
    <dgm:pt modelId="{40DFEC7D-6742-4D31-9A81-29AD36C4110B}" type="pres">
      <dgm:prSet presAssocID="{A129329E-CC97-4E5D-883E-3234D0E34A36}" presName="parentText" presStyleLbl="solidFgAcc1" presStyleIdx="1" presStyleCnt="4">
        <dgm:presLayoutVars>
          <dgm:chMax val="1"/>
          <dgm:bulletEnabled/>
        </dgm:presLayoutVars>
      </dgm:prSet>
      <dgm:spPr/>
      <dgm:t>
        <a:bodyPr/>
        <a:lstStyle/>
        <a:p>
          <a:endParaRPr lang="en-US"/>
        </a:p>
      </dgm:t>
    </dgm:pt>
    <dgm:pt modelId="{E218C1C1-AEF7-4BDE-A7D4-E1B02AEC13DF}" type="pres">
      <dgm:prSet presAssocID="{A129329E-CC97-4E5D-883E-3234D0E34A36}" presName="descendantText" presStyleLbl="alignNode1" presStyleIdx="1" presStyleCnt="4">
        <dgm:presLayoutVars>
          <dgm:bulletEnabled/>
        </dgm:presLayoutVars>
      </dgm:prSet>
      <dgm:spPr/>
      <dgm:t>
        <a:bodyPr/>
        <a:lstStyle/>
        <a:p>
          <a:endParaRPr lang="en-US"/>
        </a:p>
      </dgm:t>
    </dgm:pt>
    <dgm:pt modelId="{E69B6E63-6C1A-470F-9FBE-7A50F6A79A1D}" type="pres">
      <dgm:prSet presAssocID="{5FC81E13-8E25-41C8-B0D9-B26CEE6300AC}" presName="sp" presStyleCnt="0"/>
      <dgm:spPr/>
    </dgm:pt>
    <dgm:pt modelId="{A8341414-641B-4BFA-940C-D20609CC9CD8}" type="pres">
      <dgm:prSet presAssocID="{CC73CCE4-1702-405C-AE93-98D80D22B936}" presName="linNode" presStyleCnt="0"/>
      <dgm:spPr/>
    </dgm:pt>
    <dgm:pt modelId="{CA2ACC49-8E0B-4065-8B0C-D37EFEAE7462}" type="pres">
      <dgm:prSet presAssocID="{CC73CCE4-1702-405C-AE93-98D80D22B936}" presName="parentText" presStyleLbl="solidFgAcc1" presStyleIdx="2" presStyleCnt="4">
        <dgm:presLayoutVars>
          <dgm:chMax val="1"/>
          <dgm:bulletEnabled/>
        </dgm:presLayoutVars>
      </dgm:prSet>
      <dgm:spPr/>
      <dgm:t>
        <a:bodyPr/>
        <a:lstStyle/>
        <a:p>
          <a:endParaRPr lang="en-US"/>
        </a:p>
      </dgm:t>
    </dgm:pt>
    <dgm:pt modelId="{3FB13EAD-EC9E-4929-B8AB-E5BCDE25F5E7}" type="pres">
      <dgm:prSet presAssocID="{CC73CCE4-1702-405C-AE93-98D80D22B936}" presName="descendantText" presStyleLbl="alignNode1" presStyleIdx="2" presStyleCnt="4">
        <dgm:presLayoutVars>
          <dgm:bulletEnabled/>
        </dgm:presLayoutVars>
      </dgm:prSet>
      <dgm:spPr/>
      <dgm:t>
        <a:bodyPr/>
        <a:lstStyle/>
        <a:p>
          <a:endParaRPr lang="en-US"/>
        </a:p>
      </dgm:t>
    </dgm:pt>
    <dgm:pt modelId="{CBECC9B8-B992-4D7B-BBBF-0DCAFA636967}" type="pres">
      <dgm:prSet presAssocID="{1BBFCB29-3CBD-40F4-9545-0D6062BF2541}" presName="sp" presStyleCnt="0"/>
      <dgm:spPr/>
    </dgm:pt>
    <dgm:pt modelId="{477F5E41-49DF-4BFC-AA60-757D56D3A7C0}" type="pres">
      <dgm:prSet presAssocID="{44909A9E-E418-4316-8DA2-771B57621594}" presName="linNode" presStyleCnt="0"/>
      <dgm:spPr/>
    </dgm:pt>
    <dgm:pt modelId="{A86643E5-427A-4D29-8054-0893C894F228}" type="pres">
      <dgm:prSet presAssocID="{44909A9E-E418-4316-8DA2-771B57621594}" presName="parentText" presStyleLbl="solidFgAcc1" presStyleIdx="3" presStyleCnt="4">
        <dgm:presLayoutVars>
          <dgm:chMax val="1"/>
          <dgm:bulletEnabled/>
        </dgm:presLayoutVars>
      </dgm:prSet>
      <dgm:spPr/>
      <dgm:t>
        <a:bodyPr/>
        <a:lstStyle/>
        <a:p>
          <a:endParaRPr lang="en-US"/>
        </a:p>
      </dgm:t>
    </dgm:pt>
    <dgm:pt modelId="{F44A3AF8-6B27-4B94-9A0F-5ECA79F994EC}" type="pres">
      <dgm:prSet presAssocID="{44909A9E-E418-4316-8DA2-771B57621594}" presName="descendantText" presStyleLbl="alignNode1" presStyleIdx="3" presStyleCnt="4">
        <dgm:presLayoutVars>
          <dgm:bulletEnabled/>
        </dgm:presLayoutVars>
      </dgm:prSet>
      <dgm:spPr/>
      <dgm:t>
        <a:bodyPr/>
        <a:lstStyle/>
        <a:p>
          <a:endParaRPr lang="en-US"/>
        </a:p>
      </dgm:t>
    </dgm:pt>
  </dgm:ptLst>
  <dgm:cxnLst>
    <dgm:cxn modelId="{942D33FE-5DAF-4EC7-9CBD-EDD615A15027}" srcId="{A10C2073-5450-43CE-9AEA-734D8F6EB58F}" destId="{1DD01300-9382-4DCB-B575-581970805B02}" srcOrd="0" destOrd="0" parTransId="{704178F7-6786-41B6-92D0-CE84115FBCD1}" sibTransId="{8121B629-4D17-4D4E-81EC-8A8F3ECC8303}"/>
    <dgm:cxn modelId="{2D585F52-111C-475F-9A53-51E852AFF3AA}" srcId="{CC73CCE4-1702-405C-AE93-98D80D22B936}" destId="{1CCB70B1-7DC6-4041-9190-BF8F01F5711C}" srcOrd="0" destOrd="0" parTransId="{545F3A15-9F7E-47B9-A557-9FBCDD789113}" sibTransId="{3C02FA07-3F0D-489A-A271-7938BA9C13D7}"/>
    <dgm:cxn modelId="{0A1EE480-0319-4A43-B0D4-71E0BD8D474C}" srcId="{44909A9E-E418-4316-8DA2-771B57621594}" destId="{16079A4C-8BD7-4790-8072-2225BE91E23F}" srcOrd="0" destOrd="0" parTransId="{298953D6-2192-4CCD-97A8-40DDB4864713}" sibTransId="{B026AF63-B9EB-4463-828D-08D29C1DB1DF}"/>
    <dgm:cxn modelId="{8F7F65A5-F520-4A5B-89D0-B077FC468DF8}" type="presOf" srcId="{1DD01300-9382-4DCB-B575-581970805B02}" destId="{C2148104-0EB9-43E4-8B9D-260E2FC536F8}" srcOrd="0" destOrd="0" presId="urn:microsoft.com/office/officeart/2016/7/layout/VerticalHollowActionList"/>
    <dgm:cxn modelId="{4F0F0DE2-28AA-4B44-9C2E-E8B709DD8EF8}" srcId="{A129329E-CC97-4E5D-883E-3234D0E34A36}" destId="{C3ACAD9A-3FDF-407D-8876-C14471E08E35}" srcOrd="0" destOrd="0" parTransId="{5256BBB2-BDEE-4BAF-B25D-F3958607BC07}" sibTransId="{709AA78C-9A11-4CE0-8A8F-813916792061}"/>
    <dgm:cxn modelId="{FF692B2D-29BC-4EC7-AD89-4F9B46F727B9}" type="presOf" srcId="{A129329E-CC97-4E5D-883E-3234D0E34A36}" destId="{40DFEC7D-6742-4D31-9A81-29AD36C4110B}" srcOrd="0" destOrd="0" presId="urn:microsoft.com/office/officeart/2016/7/layout/VerticalHollowActionList"/>
    <dgm:cxn modelId="{0C5B9228-F6D9-49F1-A7D4-64ECAF32C191}" type="presOf" srcId="{44909A9E-E418-4316-8DA2-771B57621594}" destId="{A86643E5-427A-4D29-8054-0893C894F228}" srcOrd="0" destOrd="0" presId="urn:microsoft.com/office/officeart/2016/7/layout/VerticalHollowActionList"/>
    <dgm:cxn modelId="{233888AE-1968-41D8-AD1B-DF13DD83FB75}" type="presOf" srcId="{73DE4F7E-AB24-47A6-8019-3BDF710684FD}" destId="{DBD59729-E930-4E23-B5CA-32784511E013}" srcOrd="0" destOrd="0" presId="urn:microsoft.com/office/officeart/2016/7/layout/VerticalHollowActionList"/>
    <dgm:cxn modelId="{95A73FC4-D32F-4B69-B211-492AA87F7822}" srcId="{73DE4F7E-AB24-47A6-8019-3BDF710684FD}" destId="{A129329E-CC97-4E5D-883E-3234D0E34A36}" srcOrd="1" destOrd="0" parTransId="{C1D5094E-4576-4308-9934-37BEB8E76790}" sibTransId="{5FC81E13-8E25-41C8-B0D9-B26CEE6300AC}"/>
    <dgm:cxn modelId="{4C6A0B8B-6232-44A9-94B9-B71000A31941}" type="presOf" srcId="{C3ACAD9A-3FDF-407D-8876-C14471E08E35}" destId="{E218C1C1-AEF7-4BDE-A7D4-E1B02AEC13DF}" srcOrd="0" destOrd="0" presId="urn:microsoft.com/office/officeart/2016/7/layout/VerticalHollowActionList"/>
    <dgm:cxn modelId="{5FFDF0A4-D98F-4873-8618-8ED801796B16}" srcId="{73DE4F7E-AB24-47A6-8019-3BDF710684FD}" destId="{CC73CCE4-1702-405C-AE93-98D80D22B936}" srcOrd="2" destOrd="0" parTransId="{A4AAF8F2-2220-4F6C-92F5-9D9A97DF2F23}" sibTransId="{1BBFCB29-3CBD-40F4-9545-0D6062BF2541}"/>
    <dgm:cxn modelId="{F4B32A35-BBD4-4E2B-A6E7-D7FC14B3A0B8}" type="presOf" srcId="{A10C2073-5450-43CE-9AEA-734D8F6EB58F}" destId="{0CE51EE2-1EF0-4E4D-8826-6DA4B3AB5379}" srcOrd="0" destOrd="0" presId="urn:microsoft.com/office/officeart/2016/7/layout/VerticalHollowActionList"/>
    <dgm:cxn modelId="{08475BFB-8696-4080-A245-848F72CB2307}" type="presOf" srcId="{16079A4C-8BD7-4790-8072-2225BE91E23F}" destId="{F44A3AF8-6B27-4B94-9A0F-5ECA79F994EC}" srcOrd="0" destOrd="0" presId="urn:microsoft.com/office/officeart/2016/7/layout/VerticalHollowActionList"/>
    <dgm:cxn modelId="{25AD0829-0ECE-43C9-9F1E-7A6268DF7644}" srcId="{73DE4F7E-AB24-47A6-8019-3BDF710684FD}" destId="{A10C2073-5450-43CE-9AEA-734D8F6EB58F}" srcOrd="0" destOrd="0" parTransId="{0E51295E-30E9-408D-97C4-3F3E11496E79}" sibTransId="{C5B61733-1FB9-4E93-8027-6D3126482C57}"/>
    <dgm:cxn modelId="{755AADB9-DC61-4E0B-BA42-E183611FD495}" srcId="{73DE4F7E-AB24-47A6-8019-3BDF710684FD}" destId="{44909A9E-E418-4316-8DA2-771B57621594}" srcOrd="3" destOrd="0" parTransId="{08F0E0E2-0909-45F1-A922-526DAA4CB954}" sibTransId="{6B4BC10C-63AA-49E5-AB7A-0844ACF0BF28}"/>
    <dgm:cxn modelId="{944944F8-186B-4073-9EFF-F784ACA71656}" type="presOf" srcId="{CC73CCE4-1702-405C-AE93-98D80D22B936}" destId="{CA2ACC49-8E0B-4065-8B0C-D37EFEAE7462}" srcOrd="0" destOrd="0" presId="urn:microsoft.com/office/officeart/2016/7/layout/VerticalHollowActionList"/>
    <dgm:cxn modelId="{B198B80E-2D42-40AD-AB6F-FECAA610B111}" type="presOf" srcId="{1CCB70B1-7DC6-4041-9190-BF8F01F5711C}" destId="{3FB13EAD-EC9E-4929-B8AB-E5BCDE25F5E7}" srcOrd="0" destOrd="0" presId="urn:microsoft.com/office/officeart/2016/7/layout/VerticalHollowActionList"/>
    <dgm:cxn modelId="{6A60275D-3F84-41E6-BB1C-B03B0A00AD07}" type="presParOf" srcId="{DBD59729-E930-4E23-B5CA-32784511E013}" destId="{900D4033-D938-4B59-BE70-A30F054BA0BC}" srcOrd="0" destOrd="0" presId="urn:microsoft.com/office/officeart/2016/7/layout/VerticalHollowActionList"/>
    <dgm:cxn modelId="{3FD76030-8578-48C7-9EC4-EBC9993CD105}" type="presParOf" srcId="{900D4033-D938-4B59-BE70-A30F054BA0BC}" destId="{0CE51EE2-1EF0-4E4D-8826-6DA4B3AB5379}" srcOrd="0" destOrd="0" presId="urn:microsoft.com/office/officeart/2016/7/layout/VerticalHollowActionList"/>
    <dgm:cxn modelId="{AB0A8EA8-4C54-4A94-BEB8-BF232D24F5C7}" type="presParOf" srcId="{900D4033-D938-4B59-BE70-A30F054BA0BC}" destId="{C2148104-0EB9-43E4-8B9D-260E2FC536F8}" srcOrd="1" destOrd="0" presId="urn:microsoft.com/office/officeart/2016/7/layout/VerticalHollowActionList"/>
    <dgm:cxn modelId="{CD21BB1E-B076-471A-84B4-5D7C6FC09C17}" type="presParOf" srcId="{DBD59729-E930-4E23-B5CA-32784511E013}" destId="{1DABCB38-7EC3-42B1-9420-563111A988D9}" srcOrd="1" destOrd="0" presId="urn:microsoft.com/office/officeart/2016/7/layout/VerticalHollowActionList"/>
    <dgm:cxn modelId="{75E36098-1435-457E-8DF2-C0F678419427}" type="presParOf" srcId="{DBD59729-E930-4E23-B5CA-32784511E013}" destId="{20C9CD2E-3AFF-4518-AC7A-8B03F7CF885E}" srcOrd="2" destOrd="0" presId="urn:microsoft.com/office/officeart/2016/7/layout/VerticalHollowActionList"/>
    <dgm:cxn modelId="{D65A6F1B-2442-4394-8A74-A2D933B6D1A8}" type="presParOf" srcId="{20C9CD2E-3AFF-4518-AC7A-8B03F7CF885E}" destId="{40DFEC7D-6742-4D31-9A81-29AD36C4110B}" srcOrd="0" destOrd="0" presId="urn:microsoft.com/office/officeart/2016/7/layout/VerticalHollowActionList"/>
    <dgm:cxn modelId="{E1CB1232-561F-48BC-AF97-013F6AF41127}" type="presParOf" srcId="{20C9CD2E-3AFF-4518-AC7A-8B03F7CF885E}" destId="{E218C1C1-AEF7-4BDE-A7D4-E1B02AEC13DF}" srcOrd="1" destOrd="0" presId="urn:microsoft.com/office/officeart/2016/7/layout/VerticalHollowActionList"/>
    <dgm:cxn modelId="{C76CD3F7-8B99-40EE-96CB-F39CD9E7A4C0}" type="presParOf" srcId="{DBD59729-E930-4E23-B5CA-32784511E013}" destId="{E69B6E63-6C1A-470F-9FBE-7A50F6A79A1D}" srcOrd="3" destOrd="0" presId="urn:microsoft.com/office/officeart/2016/7/layout/VerticalHollowActionList"/>
    <dgm:cxn modelId="{C189147B-494A-424D-867D-F20E4E6B0FE8}" type="presParOf" srcId="{DBD59729-E930-4E23-B5CA-32784511E013}" destId="{A8341414-641B-4BFA-940C-D20609CC9CD8}" srcOrd="4" destOrd="0" presId="urn:microsoft.com/office/officeart/2016/7/layout/VerticalHollowActionList"/>
    <dgm:cxn modelId="{135B8D6F-95B7-4935-B171-F4D1AFF76436}" type="presParOf" srcId="{A8341414-641B-4BFA-940C-D20609CC9CD8}" destId="{CA2ACC49-8E0B-4065-8B0C-D37EFEAE7462}" srcOrd="0" destOrd="0" presId="urn:microsoft.com/office/officeart/2016/7/layout/VerticalHollowActionList"/>
    <dgm:cxn modelId="{34015229-6FC1-4AB7-9AA0-F0DC402CEE97}" type="presParOf" srcId="{A8341414-641B-4BFA-940C-D20609CC9CD8}" destId="{3FB13EAD-EC9E-4929-B8AB-E5BCDE25F5E7}" srcOrd="1" destOrd="0" presId="urn:microsoft.com/office/officeart/2016/7/layout/VerticalHollowActionList"/>
    <dgm:cxn modelId="{6DDF65FD-B476-4205-8AFB-C7F9BA85794C}" type="presParOf" srcId="{DBD59729-E930-4E23-B5CA-32784511E013}" destId="{CBECC9B8-B992-4D7B-BBBF-0DCAFA636967}" srcOrd="5" destOrd="0" presId="urn:microsoft.com/office/officeart/2016/7/layout/VerticalHollowActionList"/>
    <dgm:cxn modelId="{7EEC20D5-2A53-4E8D-AA71-212045145546}" type="presParOf" srcId="{DBD59729-E930-4E23-B5CA-32784511E013}" destId="{477F5E41-49DF-4BFC-AA60-757D56D3A7C0}" srcOrd="6" destOrd="0" presId="urn:microsoft.com/office/officeart/2016/7/layout/VerticalHollowActionList"/>
    <dgm:cxn modelId="{BE86CB89-AC09-4CE9-BC27-721DA787E9B2}" type="presParOf" srcId="{477F5E41-49DF-4BFC-AA60-757D56D3A7C0}" destId="{A86643E5-427A-4D29-8054-0893C894F228}" srcOrd="0" destOrd="0" presId="urn:microsoft.com/office/officeart/2016/7/layout/VerticalHollowActionList"/>
    <dgm:cxn modelId="{659F3B47-10E2-4B61-ADC8-F42C5A5ADFB0}" type="presParOf" srcId="{477F5E41-49DF-4BFC-AA60-757D56D3A7C0}" destId="{F44A3AF8-6B27-4B94-9A0F-5ECA79F994EC}" srcOrd="1" destOrd="0" presId="urn:microsoft.com/office/officeart/2016/7/layout/VerticalHollowAction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92C88503-8463-4D08-8432-7A4D35EB9801}" type="doc">
      <dgm:prSet loTypeId="urn:microsoft.com/office/officeart/2016/7/layout/VerticalHollowActionList" loCatId="List" qsTypeId="urn:microsoft.com/office/officeart/2005/8/quickstyle/simple4" qsCatId="simple" csTypeId="urn:microsoft.com/office/officeart/2005/8/colors/accent1_2" csCatId="accent1" phldr="1"/>
      <dgm:spPr/>
      <dgm:t>
        <a:bodyPr/>
        <a:lstStyle/>
        <a:p>
          <a:endParaRPr lang="en-US"/>
        </a:p>
      </dgm:t>
    </dgm:pt>
    <dgm:pt modelId="{97242FCA-BD1A-44B7-B634-D9E6C475D727}">
      <dgm:prSet/>
      <dgm:spPr/>
      <dgm:t>
        <a:bodyPr/>
        <a:lstStyle/>
        <a:p>
          <a:r>
            <a:rPr lang="en-US" dirty="0" err="1" smtClean="0"/>
            <a:t>Réaliser</a:t>
          </a:r>
          <a:endParaRPr lang="en-US" dirty="0"/>
        </a:p>
      </dgm:t>
    </dgm:pt>
    <dgm:pt modelId="{813C5159-F295-48DB-B57B-05F4FAF4D1DE}" type="parTrans" cxnId="{EFA92F76-574E-42D4-988A-494EF36202A6}">
      <dgm:prSet/>
      <dgm:spPr/>
      <dgm:t>
        <a:bodyPr/>
        <a:lstStyle/>
        <a:p>
          <a:endParaRPr lang="en-US"/>
        </a:p>
      </dgm:t>
    </dgm:pt>
    <dgm:pt modelId="{CD7407F8-B0B6-4F0C-B62B-C433F44DC7A9}" type="sibTrans" cxnId="{EFA92F76-574E-42D4-988A-494EF36202A6}">
      <dgm:prSet/>
      <dgm:spPr/>
      <dgm:t>
        <a:bodyPr/>
        <a:lstStyle/>
        <a:p>
          <a:endParaRPr lang="en-US"/>
        </a:p>
      </dgm:t>
    </dgm:pt>
    <dgm:pt modelId="{7F3B29D8-E5A3-4E58-810F-6F128D02E222}">
      <dgm:prSet/>
      <dgm:spPr/>
      <dgm:t>
        <a:bodyPr/>
        <a:lstStyle/>
        <a:p>
          <a:r>
            <a:rPr lang="en-US" dirty="0" smtClean="0"/>
            <a:t> </a:t>
          </a:r>
          <a:r>
            <a:rPr lang="fr-FR" dirty="0" smtClean="0"/>
            <a:t>Réaliser des progrès significatifs vers les objectifs nationaux d'économie verte et les objectifs de développement durable (ODD) des Nations Unies</a:t>
          </a:r>
          <a:endParaRPr lang="en-US" dirty="0"/>
        </a:p>
      </dgm:t>
    </dgm:pt>
    <dgm:pt modelId="{EC9CD44E-FF42-459F-9FB7-9293CFC3F72A}" type="parTrans" cxnId="{35E20918-16F5-4FBF-A383-FE093F9953A3}">
      <dgm:prSet/>
      <dgm:spPr/>
      <dgm:t>
        <a:bodyPr/>
        <a:lstStyle/>
        <a:p>
          <a:endParaRPr lang="en-US"/>
        </a:p>
      </dgm:t>
    </dgm:pt>
    <dgm:pt modelId="{54C03830-849D-41FD-8691-6C0F6F3B0886}" type="sibTrans" cxnId="{35E20918-16F5-4FBF-A383-FE093F9953A3}">
      <dgm:prSet/>
      <dgm:spPr/>
      <dgm:t>
        <a:bodyPr/>
        <a:lstStyle/>
        <a:p>
          <a:endParaRPr lang="en-US"/>
        </a:p>
      </dgm:t>
    </dgm:pt>
    <dgm:pt modelId="{B9DC0E4B-7AC4-4D29-8107-C20ED9065DD8}">
      <dgm:prSet/>
      <dgm:spPr/>
      <dgm:t>
        <a:bodyPr/>
        <a:lstStyle/>
        <a:p>
          <a:r>
            <a:rPr lang="en-US" dirty="0" err="1" smtClean="0"/>
            <a:t>Intégrer</a:t>
          </a:r>
          <a:endParaRPr lang="en-US" dirty="0"/>
        </a:p>
      </dgm:t>
    </dgm:pt>
    <dgm:pt modelId="{0F22C4D8-A9BD-4BAF-9B79-8F1E5F3948EF}" type="parTrans" cxnId="{5D47FB8B-295E-463D-83DC-6CC97645C6B2}">
      <dgm:prSet/>
      <dgm:spPr/>
      <dgm:t>
        <a:bodyPr/>
        <a:lstStyle/>
        <a:p>
          <a:endParaRPr lang="en-US"/>
        </a:p>
      </dgm:t>
    </dgm:pt>
    <dgm:pt modelId="{B52410C3-8674-4A38-9918-ABDD9FC84131}" type="sibTrans" cxnId="{5D47FB8B-295E-463D-83DC-6CC97645C6B2}">
      <dgm:prSet/>
      <dgm:spPr/>
      <dgm:t>
        <a:bodyPr/>
        <a:lstStyle/>
        <a:p>
          <a:endParaRPr lang="en-US"/>
        </a:p>
      </dgm:t>
    </dgm:pt>
    <dgm:pt modelId="{CC070CCC-F2D3-4C4D-9927-35EB64C33651}">
      <dgm:prSet/>
      <dgm:spPr/>
      <dgm:t>
        <a:bodyPr/>
        <a:lstStyle/>
        <a:p>
          <a:r>
            <a:rPr lang="fr-FR" dirty="0" smtClean="0"/>
            <a:t>Veiller à ce que les principes de l'économie verte soient intégrés dans tous les secteurs de l'économie</a:t>
          </a:r>
          <a:endParaRPr lang="en-US" dirty="0"/>
        </a:p>
      </dgm:t>
    </dgm:pt>
    <dgm:pt modelId="{A186C97E-66C2-4874-9068-D8D5F074DCF0}" type="parTrans" cxnId="{FF07A0C9-EAB0-4D2B-A129-B7181D06EFE1}">
      <dgm:prSet/>
      <dgm:spPr/>
      <dgm:t>
        <a:bodyPr/>
        <a:lstStyle/>
        <a:p>
          <a:endParaRPr lang="en-US"/>
        </a:p>
      </dgm:t>
    </dgm:pt>
    <dgm:pt modelId="{F11CA158-F8E3-43D3-B984-8CA5BEC19EF6}" type="sibTrans" cxnId="{FF07A0C9-EAB0-4D2B-A129-B7181D06EFE1}">
      <dgm:prSet/>
      <dgm:spPr/>
      <dgm:t>
        <a:bodyPr/>
        <a:lstStyle/>
        <a:p>
          <a:endParaRPr lang="en-US"/>
        </a:p>
      </dgm:t>
    </dgm:pt>
    <dgm:pt modelId="{70F22B47-3B82-4210-B4FC-98CFE5A2BB83}">
      <dgm:prSet/>
      <dgm:spPr/>
      <dgm:t>
        <a:bodyPr/>
        <a:lstStyle/>
        <a:p>
          <a:r>
            <a:rPr lang="en-US" dirty="0" smtClean="0"/>
            <a:t>Faire le </a:t>
          </a:r>
          <a:r>
            <a:rPr lang="en-US" dirty="0" err="1" smtClean="0"/>
            <a:t>suivi</a:t>
          </a:r>
          <a:endParaRPr lang="en-US" dirty="0"/>
        </a:p>
      </dgm:t>
    </dgm:pt>
    <dgm:pt modelId="{B514E750-B838-4F2D-B1A8-7A643CD42C73}" type="parTrans" cxnId="{7E916478-B17D-44BA-B112-64323A12A04D}">
      <dgm:prSet/>
      <dgm:spPr/>
      <dgm:t>
        <a:bodyPr/>
        <a:lstStyle/>
        <a:p>
          <a:endParaRPr lang="en-US"/>
        </a:p>
      </dgm:t>
    </dgm:pt>
    <dgm:pt modelId="{15DACCC8-355F-4CFB-B791-73B739581865}" type="sibTrans" cxnId="{7E916478-B17D-44BA-B112-64323A12A04D}">
      <dgm:prSet/>
      <dgm:spPr/>
      <dgm:t>
        <a:bodyPr/>
        <a:lstStyle/>
        <a:p>
          <a:endParaRPr lang="en-US"/>
        </a:p>
      </dgm:t>
    </dgm:pt>
    <dgm:pt modelId="{33F8DA93-7A3A-4500-8A94-C73AD5A4D1E8}">
      <dgm:prSet/>
      <dgm:spPr/>
      <dgm:t>
        <a:bodyPr/>
        <a:lstStyle/>
        <a:p>
          <a:r>
            <a:rPr lang="fr-FR" dirty="0" smtClean="0"/>
            <a:t>Faire le suivi des progrès, évaluer l'impact, mettre à jour et améliorer en permanence la stratégie nationale d'économie verte</a:t>
          </a:r>
          <a:endParaRPr lang="en-US" dirty="0"/>
        </a:p>
      </dgm:t>
    </dgm:pt>
    <dgm:pt modelId="{CEA9B9E0-82A0-4018-A961-71A937F95452}" type="parTrans" cxnId="{B0D7DA3F-C61A-45B5-A6D3-61366C7F8737}">
      <dgm:prSet/>
      <dgm:spPr/>
      <dgm:t>
        <a:bodyPr/>
        <a:lstStyle/>
        <a:p>
          <a:endParaRPr lang="en-US"/>
        </a:p>
      </dgm:t>
    </dgm:pt>
    <dgm:pt modelId="{5F79C505-7D58-4759-A932-EAAF13D9343F}" type="sibTrans" cxnId="{B0D7DA3F-C61A-45B5-A6D3-61366C7F8737}">
      <dgm:prSet/>
      <dgm:spPr/>
      <dgm:t>
        <a:bodyPr/>
        <a:lstStyle/>
        <a:p>
          <a:endParaRPr lang="en-US"/>
        </a:p>
      </dgm:t>
    </dgm:pt>
    <dgm:pt modelId="{3A8A4F87-2B41-42A5-BB48-3A02C444FA94}">
      <dgm:prSet/>
      <dgm:spPr/>
      <dgm:t>
        <a:bodyPr/>
        <a:lstStyle/>
        <a:p>
          <a:r>
            <a:rPr lang="en-US" dirty="0" smtClean="0"/>
            <a:t>Encourager</a:t>
          </a:r>
          <a:endParaRPr lang="en-US" dirty="0"/>
        </a:p>
      </dgm:t>
    </dgm:pt>
    <dgm:pt modelId="{F78DF6C4-D777-400C-BA32-904D1241EFAD}" type="parTrans" cxnId="{0225DD3F-BBF1-4F99-86F4-3E70189FDCE2}">
      <dgm:prSet/>
      <dgm:spPr/>
      <dgm:t>
        <a:bodyPr/>
        <a:lstStyle/>
        <a:p>
          <a:endParaRPr lang="en-US"/>
        </a:p>
      </dgm:t>
    </dgm:pt>
    <dgm:pt modelId="{82298515-FA6D-4EEE-8953-71C5B769A009}" type="sibTrans" cxnId="{0225DD3F-BBF1-4F99-86F4-3E70189FDCE2}">
      <dgm:prSet/>
      <dgm:spPr/>
      <dgm:t>
        <a:bodyPr/>
        <a:lstStyle/>
        <a:p>
          <a:endParaRPr lang="en-US"/>
        </a:p>
      </dgm:t>
    </dgm:pt>
    <dgm:pt modelId="{1960D842-CFB8-4EE0-BC0B-DB6AB899FFAB}">
      <dgm:prSet/>
      <dgm:spPr/>
      <dgm:t>
        <a:bodyPr/>
        <a:lstStyle/>
        <a:p>
          <a:r>
            <a:rPr lang="fr-FR" dirty="0" smtClean="0"/>
            <a:t>Encourager une culture de durabilité et de gestion de l'environnement parmi les citoyens et les parties prenantes</a:t>
          </a:r>
          <a:endParaRPr lang="en-US" dirty="0"/>
        </a:p>
      </dgm:t>
    </dgm:pt>
    <dgm:pt modelId="{C2A581DC-2ABD-4599-A339-506EB7BAA1AA}" type="parTrans" cxnId="{B1C8837D-8C01-4F84-AC6D-27B0A1F757D9}">
      <dgm:prSet/>
      <dgm:spPr/>
      <dgm:t>
        <a:bodyPr/>
        <a:lstStyle/>
        <a:p>
          <a:endParaRPr lang="en-US"/>
        </a:p>
      </dgm:t>
    </dgm:pt>
    <dgm:pt modelId="{B6FC6502-FA88-48C5-919D-A91F02F9670E}" type="sibTrans" cxnId="{B1C8837D-8C01-4F84-AC6D-27B0A1F757D9}">
      <dgm:prSet/>
      <dgm:spPr/>
      <dgm:t>
        <a:bodyPr/>
        <a:lstStyle/>
        <a:p>
          <a:endParaRPr lang="en-US"/>
        </a:p>
      </dgm:t>
    </dgm:pt>
    <dgm:pt modelId="{8AEB2700-37EC-40E5-BCA9-582B5DCA7C1C}" type="pres">
      <dgm:prSet presAssocID="{92C88503-8463-4D08-8432-7A4D35EB9801}" presName="Name0" presStyleCnt="0">
        <dgm:presLayoutVars>
          <dgm:dir/>
          <dgm:animLvl val="lvl"/>
          <dgm:resizeHandles val="exact"/>
        </dgm:presLayoutVars>
      </dgm:prSet>
      <dgm:spPr/>
      <dgm:t>
        <a:bodyPr/>
        <a:lstStyle/>
        <a:p>
          <a:endParaRPr lang="en-US"/>
        </a:p>
      </dgm:t>
    </dgm:pt>
    <dgm:pt modelId="{7876ED09-294B-4DB3-92AD-DFFD2E775F5B}" type="pres">
      <dgm:prSet presAssocID="{97242FCA-BD1A-44B7-B634-D9E6C475D727}" presName="linNode" presStyleCnt="0"/>
      <dgm:spPr/>
    </dgm:pt>
    <dgm:pt modelId="{41B7E5E6-C531-4A93-BA22-F81B1B8C1CD0}" type="pres">
      <dgm:prSet presAssocID="{97242FCA-BD1A-44B7-B634-D9E6C475D727}" presName="parentText" presStyleLbl="solidFgAcc1" presStyleIdx="0" presStyleCnt="4">
        <dgm:presLayoutVars>
          <dgm:chMax val="1"/>
          <dgm:bulletEnabled/>
        </dgm:presLayoutVars>
      </dgm:prSet>
      <dgm:spPr/>
      <dgm:t>
        <a:bodyPr/>
        <a:lstStyle/>
        <a:p>
          <a:endParaRPr lang="en-US"/>
        </a:p>
      </dgm:t>
    </dgm:pt>
    <dgm:pt modelId="{71B4148D-BC10-4DAE-8706-8A4EBC81132D}" type="pres">
      <dgm:prSet presAssocID="{97242FCA-BD1A-44B7-B634-D9E6C475D727}" presName="descendantText" presStyleLbl="alignNode1" presStyleIdx="0" presStyleCnt="4">
        <dgm:presLayoutVars>
          <dgm:bulletEnabled/>
        </dgm:presLayoutVars>
      </dgm:prSet>
      <dgm:spPr/>
      <dgm:t>
        <a:bodyPr/>
        <a:lstStyle/>
        <a:p>
          <a:endParaRPr lang="en-US"/>
        </a:p>
      </dgm:t>
    </dgm:pt>
    <dgm:pt modelId="{8CBDD41F-56B6-40BE-AABB-D676D0998CBD}" type="pres">
      <dgm:prSet presAssocID="{CD7407F8-B0B6-4F0C-B62B-C433F44DC7A9}" presName="sp" presStyleCnt="0"/>
      <dgm:spPr/>
    </dgm:pt>
    <dgm:pt modelId="{6F18ED8E-6A55-4AEB-A004-62F56BEA34E9}" type="pres">
      <dgm:prSet presAssocID="{B9DC0E4B-7AC4-4D29-8107-C20ED9065DD8}" presName="linNode" presStyleCnt="0"/>
      <dgm:spPr/>
    </dgm:pt>
    <dgm:pt modelId="{8F9FAEBE-1D47-4F05-A46B-2BED542604B4}" type="pres">
      <dgm:prSet presAssocID="{B9DC0E4B-7AC4-4D29-8107-C20ED9065DD8}" presName="parentText" presStyleLbl="solidFgAcc1" presStyleIdx="1" presStyleCnt="4">
        <dgm:presLayoutVars>
          <dgm:chMax val="1"/>
          <dgm:bulletEnabled/>
        </dgm:presLayoutVars>
      </dgm:prSet>
      <dgm:spPr/>
      <dgm:t>
        <a:bodyPr/>
        <a:lstStyle/>
        <a:p>
          <a:endParaRPr lang="en-US"/>
        </a:p>
      </dgm:t>
    </dgm:pt>
    <dgm:pt modelId="{5461122A-3203-4248-927A-86692AF05262}" type="pres">
      <dgm:prSet presAssocID="{B9DC0E4B-7AC4-4D29-8107-C20ED9065DD8}" presName="descendantText" presStyleLbl="alignNode1" presStyleIdx="1" presStyleCnt="4">
        <dgm:presLayoutVars>
          <dgm:bulletEnabled/>
        </dgm:presLayoutVars>
      </dgm:prSet>
      <dgm:spPr/>
      <dgm:t>
        <a:bodyPr/>
        <a:lstStyle/>
        <a:p>
          <a:endParaRPr lang="en-US"/>
        </a:p>
      </dgm:t>
    </dgm:pt>
    <dgm:pt modelId="{4FCBF705-FBC9-4B47-A6E6-09330D295E3C}" type="pres">
      <dgm:prSet presAssocID="{B52410C3-8674-4A38-9918-ABDD9FC84131}" presName="sp" presStyleCnt="0"/>
      <dgm:spPr/>
    </dgm:pt>
    <dgm:pt modelId="{DD852685-0DB3-4141-B1F2-FA07C149491C}" type="pres">
      <dgm:prSet presAssocID="{70F22B47-3B82-4210-B4FC-98CFE5A2BB83}" presName="linNode" presStyleCnt="0"/>
      <dgm:spPr/>
    </dgm:pt>
    <dgm:pt modelId="{C8F271F3-342E-4854-9492-1CB0E4EAB7C8}" type="pres">
      <dgm:prSet presAssocID="{70F22B47-3B82-4210-B4FC-98CFE5A2BB83}" presName="parentText" presStyleLbl="solidFgAcc1" presStyleIdx="2" presStyleCnt="4">
        <dgm:presLayoutVars>
          <dgm:chMax val="1"/>
          <dgm:bulletEnabled/>
        </dgm:presLayoutVars>
      </dgm:prSet>
      <dgm:spPr/>
      <dgm:t>
        <a:bodyPr/>
        <a:lstStyle/>
        <a:p>
          <a:endParaRPr lang="en-US"/>
        </a:p>
      </dgm:t>
    </dgm:pt>
    <dgm:pt modelId="{6515084B-F333-4112-891C-EDFC8B376797}" type="pres">
      <dgm:prSet presAssocID="{70F22B47-3B82-4210-B4FC-98CFE5A2BB83}" presName="descendantText" presStyleLbl="alignNode1" presStyleIdx="2" presStyleCnt="4">
        <dgm:presLayoutVars>
          <dgm:bulletEnabled/>
        </dgm:presLayoutVars>
      </dgm:prSet>
      <dgm:spPr/>
      <dgm:t>
        <a:bodyPr/>
        <a:lstStyle/>
        <a:p>
          <a:endParaRPr lang="en-US"/>
        </a:p>
      </dgm:t>
    </dgm:pt>
    <dgm:pt modelId="{ED5DD64F-AE59-4AB1-BE9D-76B8C862C2C6}" type="pres">
      <dgm:prSet presAssocID="{15DACCC8-355F-4CFB-B791-73B739581865}" presName="sp" presStyleCnt="0"/>
      <dgm:spPr/>
    </dgm:pt>
    <dgm:pt modelId="{026004D2-8C75-4AEF-9D4C-0F60E0A7B670}" type="pres">
      <dgm:prSet presAssocID="{3A8A4F87-2B41-42A5-BB48-3A02C444FA94}" presName="linNode" presStyleCnt="0"/>
      <dgm:spPr/>
    </dgm:pt>
    <dgm:pt modelId="{12A6C507-0598-4F35-A264-D58A06A4C098}" type="pres">
      <dgm:prSet presAssocID="{3A8A4F87-2B41-42A5-BB48-3A02C444FA94}" presName="parentText" presStyleLbl="solidFgAcc1" presStyleIdx="3" presStyleCnt="4">
        <dgm:presLayoutVars>
          <dgm:chMax val="1"/>
          <dgm:bulletEnabled/>
        </dgm:presLayoutVars>
      </dgm:prSet>
      <dgm:spPr/>
      <dgm:t>
        <a:bodyPr/>
        <a:lstStyle/>
        <a:p>
          <a:endParaRPr lang="en-US"/>
        </a:p>
      </dgm:t>
    </dgm:pt>
    <dgm:pt modelId="{7649065D-21FD-46C0-A8E4-21C49BB84FB2}" type="pres">
      <dgm:prSet presAssocID="{3A8A4F87-2B41-42A5-BB48-3A02C444FA94}" presName="descendantText" presStyleLbl="alignNode1" presStyleIdx="3" presStyleCnt="4">
        <dgm:presLayoutVars>
          <dgm:bulletEnabled/>
        </dgm:presLayoutVars>
      </dgm:prSet>
      <dgm:spPr/>
      <dgm:t>
        <a:bodyPr/>
        <a:lstStyle/>
        <a:p>
          <a:endParaRPr lang="en-US"/>
        </a:p>
      </dgm:t>
    </dgm:pt>
  </dgm:ptLst>
  <dgm:cxnLst>
    <dgm:cxn modelId="{EE080551-019D-4E52-8431-DC56BB6A9515}" type="presOf" srcId="{1960D842-CFB8-4EE0-BC0B-DB6AB899FFAB}" destId="{7649065D-21FD-46C0-A8E4-21C49BB84FB2}" srcOrd="0" destOrd="0" presId="urn:microsoft.com/office/officeart/2016/7/layout/VerticalHollowActionList"/>
    <dgm:cxn modelId="{7E916478-B17D-44BA-B112-64323A12A04D}" srcId="{92C88503-8463-4D08-8432-7A4D35EB9801}" destId="{70F22B47-3B82-4210-B4FC-98CFE5A2BB83}" srcOrd="2" destOrd="0" parTransId="{B514E750-B838-4F2D-B1A8-7A643CD42C73}" sibTransId="{15DACCC8-355F-4CFB-B791-73B739581865}"/>
    <dgm:cxn modelId="{30E6584E-9E90-418B-BA68-028F083983AF}" type="presOf" srcId="{33F8DA93-7A3A-4500-8A94-C73AD5A4D1E8}" destId="{6515084B-F333-4112-891C-EDFC8B376797}" srcOrd="0" destOrd="0" presId="urn:microsoft.com/office/officeart/2016/7/layout/VerticalHollowActionList"/>
    <dgm:cxn modelId="{0225DD3F-BBF1-4F99-86F4-3E70189FDCE2}" srcId="{92C88503-8463-4D08-8432-7A4D35EB9801}" destId="{3A8A4F87-2B41-42A5-BB48-3A02C444FA94}" srcOrd="3" destOrd="0" parTransId="{F78DF6C4-D777-400C-BA32-904D1241EFAD}" sibTransId="{82298515-FA6D-4EEE-8953-71C5B769A009}"/>
    <dgm:cxn modelId="{35E20918-16F5-4FBF-A383-FE093F9953A3}" srcId="{97242FCA-BD1A-44B7-B634-D9E6C475D727}" destId="{7F3B29D8-E5A3-4E58-810F-6F128D02E222}" srcOrd="0" destOrd="0" parTransId="{EC9CD44E-FF42-459F-9FB7-9293CFC3F72A}" sibTransId="{54C03830-849D-41FD-8691-6C0F6F3B0886}"/>
    <dgm:cxn modelId="{DFBBA128-7EB5-4CA2-B8B2-B1F8BD1620A1}" type="presOf" srcId="{B9DC0E4B-7AC4-4D29-8107-C20ED9065DD8}" destId="{8F9FAEBE-1D47-4F05-A46B-2BED542604B4}" srcOrd="0" destOrd="0" presId="urn:microsoft.com/office/officeart/2016/7/layout/VerticalHollowActionList"/>
    <dgm:cxn modelId="{FF07A0C9-EAB0-4D2B-A129-B7181D06EFE1}" srcId="{B9DC0E4B-7AC4-4D29-8107-C20ED9065DD8}" destId="{CC070CCC-F2D3-4C4D-9927-35EB64C33651}" srcOrd="0" destOrd="0" parTransId="{A186C97E-66C2-4874-9068-D8D5F074DCF0}" sibTransId="{F11CA158-F8E3-43D3-B984-8CA5BEC19EF6}"/>
    <dgm:cxn modelId="{B1C8837D-8C01-4F84-AC6D-27B0A1F757D9}" srcId="{3A8A4F87-2B41-42A5-BB48-3A02C444FA94}" destId="{1960D842-CFB8-4EE0-BC0B-DB6AB899FFAB}" srcOrd="0" destOrd="0" parTransId="{C2A581DC-2ABD-4599-A339-506EB7BAA1AA}" sibTransId="{B6FC6502-FA88-48C5-919D-A91F02F9670E}"/>
    <dgm:cxn modelId="{679DEE5C-A9DD-4E70-A0FB-7116606C88D8}" type="presOf" srcId="{3A8A4F87-2B41-42A5-BB48-3A02C444FA94}" destId="{12A6C507-0598-4F35-A264-D58A06A4C098}" srcOrd="0" destOrd="0" presId="urn:microsoft.com/office/officeart/2016/7/layout/VerticalHollowActionList"/>
    <dgm:cxn modelId="{B0D7DA3F-C61A-45B5-A6D3-61366C7F8737}" srcId="{70F22B47-3B82-4210-B4FC-98CFE5A2BB83}" destId="{33F8DA93-7A3A-4500-8A94-C73AD5A4D1E8}" srcOrd="0" destOrd="0" parTransId="{CEA9B9E0-82A0-4018-A961-71A937F95452}" sibTransId="{5F79C505-7D58-4759-A932-EAAF13D9343F}"/>
    <dgm:cxn modelId="{E98F95F0-4F26-455E-A8F4-3703762D6512}" type="presOf" srcId="{7F3B29D8-E5A3-4E58-810F-6F128D02E222}" destId="{71B4148D-BC10-4DAE-8706-8A4EBC81132D}" srcOrd="0" destOrd="0" presId="urn:microsoft.com/office/officeart/2016/7/layout/VerticalHollowActionList"/>
    <dgm:cxn modelId="{0FA1F782-2FF5-4D7C-9484-1CEDCD878F25}" type="presOf" srcId="{92C88503-8463-4D08-8432-7A4D35EB9801}" destId="{8AEB2700-37EC-40E5-BCA9-582B5DCA7C1C}" srcOrd="0" destOrd="0" presId="urn:microsoft.com/office/officeart/2016/7/layout/VerticalHollowActionList"/>
    <dgm:cxn modelId="{DC05F316-8194-4F4A-935E-816EA0331AEE}" type="presOf" srcId="{97242FCA-BD1A-44B7-B634-D9E6C475D727}" destId="{41B7E5E6-C531-4A93-BA22-F81B1B8C1CD0}" srcOrd="0" destOrd="0" presId="urn:microsoft.com/office/officeart/2016/7/layout/VerticalHollowActionList"/>
    <dgm:cxn modelId="{EFA92F76-574E-42D4-988A-494EF36202A6}" srcId="{92C88503-8463-4D08-8432-7A4D35EB9801}" destId="{97242FCA-BD1A-44B7-B634-D9E6C475D727}" srcOrd="0" destOrd="0" parTransId="{813C5159-F295-48DB-B57B-05F4FAF4D1DE}" sibTransId="{CD7407F8-B0B6-4F0C-B62B-C433F44DC7A9}"/>
    <dgm:cxn modelId="{5D47FB8B-295E-463D-83DC-6CC97645C6B2}" srcId="{92C88503-8463-4D08-8432-7A4D35EB9801}" destId="{B9DC0E4B-7AC4-4D29-8107-C20ED9065DD8}" srcOrd="1" destOrd="0" parTransId="{0F22C4D8-A9BD-4BAF-9B79-8F1E5F3948EF}" sibTransId="{B52410C3-8674-4A38-9918-ABDD9FC84131}"/>
    <dgm:cxn modelId="{E1169A7D-290E-4AD5-AECE-35BD71289674}" type="presOf" srcId="{CC070CCC-F2D3-4C4D-9927-35EB64C33651}" destId="{5461122A-3203-4248-927A-86692AF05262}" srcOrd="0" destOrd="0" presId="urn:microsoft.com/office/officeart/2016/7/layout/VerticalHollowActionList"/>
    <dgm:cxn modelId="{6305FB9A-F7E6-49A3-9574-83AC02232565}" type="presOf" srcId="{70F22B47-3B82-4210-B4FC-98CFE5A2BB83}" destId="{C8F271F3-342E-4854-9492-1CB0E4EAB7C8}" srcOrd="0" destOrd="0" presId="urn:microsoft.com/office/officeart/2016/7/layout/VerticalHollowActionList"/>
    <dgm:cxn modelId="{047CC4A9-BDC8-4193-B179-ABD8309EF7E2}" type="presParOf" srcId="{8AEB2700-37EC-40E5-BCA9-582B5DCA7C1C}" destId="{7876ED09-294B-4DB3-92AD-DFFD2E775F5B}" srcOrd="0" destOrd="0" presId="urn:microsoft.com/office/officeart/2016/7/layout/VerticalHollowActionList"/>
    <dgm:cxn modelId="{C0B5EC3F-4E0D-479F-A3A3-965FA700342E}" type="presParOf" srcId="{7876ED09-294B-4DB3-92AD-DFFD2E775F5B}" destId="{41B7E5E6-C531-4A93-BA22-F81B1B8C1CD0}" srcOrd="0" destOrd="0" presId="urn:microsoft.com/office/officeart/2016/7/layout/VerticalHollowActionList"/>
    <dgm:cxn modelId="{7DDB6AE2-0FFF-43EA-A08A-310D706280EC}" type="presParOf" srcId="{7876ED09-294B-4DB3-92AD-DFFD2E775F5B}" destId="{71B4148D-BC10-4DAE-8706-8A4EBC81132D}" srcOrd="1" destOrd="0" presId="urn:microsoft.com/office/officeart/2016/7/layout/VerticalHollowActionList"/>
    <dgm:cxn modelId="{AC846E13-8B39-48E5-9325-6BCAE86B6151}" type="presParOf" srcId="{8AEB2700-37EC-40E5-BCA9-582B5DCA7C1C}" destId="{8CBDD41F-56B6-40BE-AABB-D676D0998CBD}" srcOrd="1" destOrd="0" presId="urn:microsoft.com/office/officeart/2016/7/layout/VerticalHollowActionList"/>
    <dgm:cxn modelId="{A1F3B928-0E76-45C6-B5D3-4A98A2ACDABF}" type="presParOf" srcId="{8AEB2700-37EC-40E5-BCA9-582B5DCA7C1C}" destId="{6F18ED8E-6A55-4AEB-A004-62F56BEA34E9}" srcOrd="2" destOrd="0" presId="urn:microsoft.com/office/officeart/2016/7/layout/VerticalHollowActionList"/>
    <dgm:cxn modelId="{9C8205A3-AEC3-4B32-AAE2-594C04A08E3E}" type="presParOf" srcId="{6F18ED8E-6A55-4AEB-A004-62F56BEA34E9}" destId="{8F9FAEBE-1D47-4F05-A46B-2BED542604B4}" srcOrd="0" destOrd="0" presId="urn:microsoft.com/office/officeart/2016/7/layout/VerticalHollowActionList"/>
    <dgm:cxn modelId="{979B6031-C3E6-4FDC-99E1-76B1943D0EF8}" type="presParOf" srcId="{6F18ED8E-6A55-4AEB-A004-62F56BEA34E9}" destId="{5461122A-3203-4248-927A-86692AF05262}" srcOrd="1" destOrd="0" presId="urn:microsoft.com/office/officeart/2016/7/layout/VerticalHollowActionList"/>
    <dgm:cxn modelId="{3768BC1B-9A94-4D88-B3E7-827CB802965C}" type="presParOf" srcId="{8AEB2700-37EC-40E5-BCA9-582B5DCA7C1C}" destId="{4FCBF705-FBC9-4B47-A6E6-09330D295E3C}" srcOrd="3" destOrd="0" presId="urn:microsoft.com/office/officeart/2016/7/layout/VerticalHollowActionList"/>
    <dgm:cxn modelId="{36F65CCC-6282-4EE3-9761-C97661588239}" type="presParOf" srcId="{8AEB2700-37EC-40E5-BCA9-582B5DCA7C1C}" destId="{DD852685-0DB3-4141-B1F2-FA07C149491C}" srcOrd="4" destOrd="0" presId="urn:microsoft.com/office/officeart/2016/7/layout/VerticalHollowActionList"/>
    <dgm:cxn modelId="{C1BC75F8-A83D-4068-BB6B-EB92DA538317}" type="presParOf" srcId="{DD852685-0DB3-4141-B1F2-FA07C149491C}" destId="{C8F271F3-342E-4854-9492-1CB0E4EAB7C8}" srcOrd="0" destOrd="0" presId="urn:microsoft.com/office/officeart/2016/7/layout/VerticalHollowActionList"/>
    <dgm:cxn modelId="{A158D1E6-4E6B-4401-9FEC-33E6B35B873F}" type="presParOf" srcId="{DD852685-0DB3-4141-B1F2-FA07C149491C}" destId="{6515084B-F333-4112-891C-EDFC8B376797}" srcOrd="1" destOrd="0" presId="urn:microsoft.com/office/officeart/2016/7/layout/VerticalHollowActionList"/>
    <dgm:cxn modelId="{2DDF5330-41DB-4D5B-B5AB-37238525A72B}" type="presParOf" srcId="{8AEB2700-37EC-40E5-BCA9-582B5DCA7C1C}" destId="{ED5DD64F-AE59-4AB1-BE9D-76B8C862C2C6}" srcOrd="5" destOrd="0" presId="urn:microsoft.com/office/officeart/2016/7/layout/VerticalHollowActionList"/>
    <dgm:cxn modelId="{6A7DDACF-C773-42C9-BA93-E1C085AFAA5E}" type="presParOf" srcId="{8AEB2700-37EC-40E5-BCA9-582B5DCA7C1C}" destId="{026004D2-8C75-4AEF-9D4C-0F60E0A7B670}" srcOrd="6" destOrd="0" presId="urn:microsoft.com/office/officeart/2016/7/layout/VerticalHollowActionList"/>
    <dgm:cxn modelId="{F9A0E4DB-C95D-4EBD-BAA3-B1D208B51E2B}" type="presParOf" srcId="{026004D2-8C75-4AEF-9D4C-0F60E0A7B670}" destId="{12A6C507-0598-4F35-A264-D58A06A4C098}" srcOrd="0" destOrd="0" presId="urn:microsoft.com/office/officeart/2016/7/layout/VerticalHollowActionList"/>
    <dgm:cxn modelId="{343B32BC-9D5F-4A31-B7AB-D3A4388718CB}" type="presParOf" srcId="{026004D2-8C75-4AEF-9D4C-0F60E0A7B670}" destId="{7649065D-21FD-46C0-A8E4-21C49BB84FB2}" srcOrd="1" destOrd="0" presId="urn:microsoft.com/office/officeart/2016/7/layout/VerticalHollowAction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AD1BC65-4323-4EA9-B1C9-685B45BFFB39}">
      <dsp:nvSpPr>
        <dsp:cNvPr id="0" name=""/>
        <dsp:cNvSpPr/>
      </dsp:nvSpPr>
      <dsp:spPr>
        <a:xfrm>
          <a:off x="916064" y="408205"/>
          <a:ext cx="1248934" cy="1248934"/>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 xmlns:asvg="http://schemas.microsoft.com/office/drawing/2016/SVG/main" r:embed="rId2"/>
              </a:ext>
            </a:extLst>
          </a:blip>
          <a:stretch>
            <a:fillRect/>
          </a:stretch>
        </a:blip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23030AE-0B9E-462F-B340-D756DF05105D}">
      <dsp:nvSpPr>
        <dsp:cNvPr id="0" name=""/>
        <dsp:cNvSpPr/>
      </dsp:nvSpPr>
      <dsp:spPr>
        <a:xfrm>
          <a:off x="152826" y="2052407"/>
          <a:ext cx="2775409" cy="99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lvl="0" algn="ctr" defTabSz="488950">
            <a:lnSpc>
              <a:spcPct val="100000"/>
            </a:lnSpc>
            <a:spcBef>
              <a:spcPct val="0"/>
            </a:spcBef>
            <a:spcAft>
              <a:spcPct val="35000"/>
            </a:spcAft>
          </a:pPr>
          <a:r>
            <a:rPr lang="fr-FR" sz="1100" kern="1200" dirty="0" smtClean="0"/>
            <a:t>Interdépendance des trois concepts de croissance verte, d'économie verte et de développement durable.</a:t>
          </a:r>
          <a:r>
            <a:rPr lang="en-CA" sz="1100" kern="1200" dirty="0" smtClean="0"/>
            <a:t>. </a:t>
          </a:r>
          <a:endParaRPr lang="en-US" sz="1100" kern="1200" dirty="0"/>
        </a:p>
      </dsp:txBody>
      <dsp:txXfrm>
        <a:off x="152826" y="2052407"/>
        <a:ext cx="2775409" cy="990000"/>
      </dsp:txXfrm>
    </dsp:sp>
    <dsp:sp modelId="{2C7B0081-DF50-4663-A6B6-1577E84AE998}">
      <dsp:nvSpPr>
        <dsp:cNvPr id="0" name=""/>
        <dsp:cNvSpPr/>
      </dsp:nvSpPr>
      <dsp:spPr>
        <a:xfrm>
          <a:off x="4177170" y="408205"/>
          <a:ext cx="1248934" cy="1248934"/>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 xmlns:asvg="http://schemas.microsoft.com/office/drawing/2016/SVG/main" r:embed="rId4"/>
              </a:ext>
            </a:extLst>
          </a:blip>
          <a:stretch>
            <a:fillRect/>
          </a:stretch>
        </a:blip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CF598D1-0792-4E00-B7D9-38442AA831E3}">
      <dsp:nvSpPr>
        <dsp:cNvPr id="0" name=""/>
        <dsp:cNvSpPr/>
      </dsp:nvSpPr>
      <dsp:spPr>
        <a:xfrm>
          <a:off x="3413932" y="2052407"/>
          <a:ext cx="2775409" cy="99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lvl="0" algn="ctr" defTabSz="488950">
            <a:lnSpc>
              <a:spcPct val="100000"/>
            </a:lnSpc>
            <a:spcBef>
              <a:spcPct val="0"/>
            </a:spcBef>
            <a:spcAft>
              <a:spcPct val="35000"/>
            </a:spcAft>
          </a:pPr>
          <a:r>
            <a:rPr lang="fr-FR" sz="1100" kern="1200" dirty="0" smtClean="0"/>
            <a:t>Selon l'OCDE, la croissance verte signifie « favoriser la croissance économique et le développement, tout en veillant à ce que les actifs naturels continuent de fournir les ressources et les services environnementaux dont dépend notre bien-être ».</a:t>
          </a:r>
          <a:endParaRPr lang="en-US" sz="1100" kern="1200" dirty="0"/>
        </a:p>
      </dsp:txBody>
      <dsp:txXfrm>
        <a:off x="3413932" y="2052407"/>
        <a:ext cx="2775409" cy="990000"/>
      </dsp:txXfrm>
    </dsp:sp>
    <dsp:sp modelId="{0633D456-8013-4000-9FE3-8190B7FF0171}">
      <dsp:nvSpPr>
        <dsp:cNvPr id="0" name=""/>
        <dsp:cNvSpPr/>
      </dsp:nvSpPr>
      <dsp:spPr>
        <a:xfrm>
          <a:off x="7438276" y="408205"/>
          <a:ext cx="1248934" cy="1248934"/>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 xmlns:asvg="http://schemas.microsoft.com/office/drawing/2016/SVG/main" r:embed="rId6"/>
              </a:ext>
            </a:extLst>
          </a:blip>
          <a:stretch>
            <a:fillRect/>
          </a:stretch>
        </a:blip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873E9AE-6C6B-44AC-8994-9E32237407E8}">
      <dsp:nvSpPr>
        <dsp:cNvPr id="0" name=""/>
        <dsp:cNvSpPr/>
      </dsp:nvSpPr>
      <dsp:spPr>
        <a:xfrm>
          <a:off x="6675038" y="2052407"/>
          <a:ext cx="2775409" cy="99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lvl="0" algn="ctr" defTabSz="488950">
            <a:lnSpc>
              <a:spcPct val="100000"/>
            </a:lnSpc>
            <a:spcBef>
              <a:spcPct val="0"/>
            </a:spcBef>
            <a:spcAft>
              <a:spcPct val="35000"/>
            </a:spcAft>
          </a:pPr>
          <a:r>
            <a:rPr lang="fr-FR" sz="1100" kern="1200" dirty="0" smtClean="0"/>
            <a:t>Elle promeut une approche pratique et flexible pour réaliser les progrès concrets et mesurables dans les aspects économique et environnemental du développement, tout en tenant pleinement compte des conséquences sociales du verdissement de la croissance.</a:t>
          </a:r>
          <a:r>
            <a:rPr lang="en-CA" sz="1100" kern="1200" dirty="0" smtClean="0"/>
            <a:t>. </a:t>
          </a:r>
          <a:endParaRPr lang="en-US" sz="1100" kern="1200" dirty="0"/>
        </a:p>
      </dsp:txBody>
      <dsp:txXfrm>
        <a:off x="6675038" y="2052407"/>
        <a:ext cx="2775409" cy="99000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992BB24-E39A-4001-9129-70E025E6CC86}">
      <dsp:nvSpPr>
        <dsp:cNvPr id="0" name=""/>
        <dsp:cNvSpPr/>
      </dsp:nvSpPr>
      <dsp:spPr>
        <a:xfrm>
          <a:off x="789772" y="659646"/>
          <a:ext cx="622468" cy="71"/>
        </a:xfrm>
        <a:prstGeom prst="rect">
          <a:avLst/>
        </a:prstGeom>
        <a:solidFill>
          <a:schemeClr val="accent1">
            <a:alpha val="90000"/>
            <a:tint val="40000"/>
            <a:hueOff val="0"/>
            <a:satOff val="0"/>
            <a:lumOff val="0"/>
            <a:alphaOff val="0"/>
          </a:schemeClr>
        </a:solidFill>
        <a:ln w="15875"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6E09F3E9-7BB0-4118-9DA9-E795477DC67B}">
      <dsp:nvSpPr>
        <dsp:cNvPr id="0" name=""/>
        <dsp:cNvSpPr/>
      </dsp:nvSpPr>
      <dsp:spPr>
        <a:xfrm>
          <a:off x="1449588" y="607344"/>
          <a:ext cx="71583" cy="134573"/>
        </a:xfrm>
        <a:prstGeom prst="chevron">
          <a:avLst>
            <a:gd name="adj" fmla="val 90000"/>
          </a:avLst>
        </a:prstGeom>
        <a:solidFill>
          <a:schemeClr val="accent1">
            <a:alpha val="90000"/>
            <a:tint val="40000"/>
            <a:hueOff val="0"/>
            <a:satOff val="0"/>
            <a:lumOff val="0"/>
            <a:alphaOff val="0"/>
          </a:schemeClr>
        </a:solidFill>
        <a:ln w="15875"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2096C275-0E07-46DB-8F17-C956A138781A}">
      <dsp:nvSpPr>
        <dsp:cNvPr id="0" name=""/>
        <dsp:cNvSpPr/>
      </dsp:nvSpPr>
      <dsp:spPr>
        <a:xfrm>
          <a:off x="420911" y="368630"/>
          <a:ext cx="582105" cy="582105"/>
        </a:xfrm>
        <a:prstGeom prst="ellipse">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589" tIns="22589" rIns="22589" bIns="22589" numCol="1" spcCol="1270" anchor="ctr" anchorCtr="0">
          <a:noAutofit/>
        </a:bodyPr>
        <a:lstStyle/>
        <a:p>
          <a:pPr lvl="0" algn="ctr" defTabSz="1200150">
            <a:lnSpc>
              <a:spcPct val="90000"/>
            </a:lnSpc>
            <a:spcBef>
              <a:spcPct val="0"/>
            </a:spcBef>
            <a:spcAft>
              <a:spcPct val="35000"/>
            </a:spcAft>
          </a:pPr>
          <a:r>
            <a:rPr lang="en-US" sz="2700" kern="1200"/>
            <a:t>1</a:t>
          </a:r>
        </a:p>
      </dsp:txBody>
      <dsp:txXfrm>
        <a:off x="506158" y="453877"/>
        <a:ext cx="411611" cy="411611"/>
      </dsp:txXfrm>
    </dsp:sp>
    <dsp:sp modelId="{912120F2-144D-428F-8703-A328303C64D7}">
      <dsp:nvSpPr>
        <dsp:cNvPr id="0" name=""/>
        <dsp:cNvSpPr/>
      </dsp:nvSpPr>
      <dsp:spPr>
        <a:xfrm>
          <a:off x="11687" y="1116322"/>
          <a:ext cx="1400553" cy="1965600"/>
        </a:xfrm>
        <a:prstGeom prst="upArrowCallout">
          <a:avLst>
            <a:gd name="adj1" fmla="val 50000"/>
            <a:gd name="adj2" fmla="val 20000"/>
            <a:gd name="adj3" fmla="val 20000"/>
            <a:gd name="adj4" fmla="val 100000"/>
          </a:avLst>
        </a:prstGeom>
        <a:solidFill>
          <a:schemeClr val="accent1">
            <a:alpha val="90000"/>
            <a:tint val="40000"/>
            <a:hueOff val="0"/>
            <a:satOff val="0"/>
            <a:lumOff val="0"/>
            <a:alphaOff val="0"/>
          </a:schemeClr>
        </a:solidFill>
        <a:ln w="15875"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0477" tIns="165100" rIns="110477" bIns="165100" numCol="1" spcCol="1270" anchor="t" anchorCtr="0">
          <a:noAutofit/>
        </a:bodyPr>
        <a:lstStyle/>
        <a:p>
          <a:pPr lvl="0" algn="l" defTabSz="488950">
            <a:lnSpc>
              <a:spcPct val="90000"/>
            </a:lnSpc>
            <a:spcBef>
              <a:spcPct val="0"/>
            </a:spcBef>
            <a:spcAft>
              <a:spcPct val="35000"/>
            </a:spcAft>
          </a:pPr>
          <a:r>
            <a:rPr lang="fr-FR" sz="1100" kern="1200" dirty="0" smtClean="0"/>
            <a:t>Soutenir le développement et la mise en œuvre des stratégies nationales d'économie verte alignées sur les objectifs de développement durable (ODD) des Nations Unies</a:t>
          </a:r>
          <a:endParaRPr lang="en-US" sz="1100" kern="1200" dirty="0"/>
        </a:p>
      </dsp:txBody>
      <dsp:txXfrm>
        <a:off x="11687" y="1396433"/>
        <a:ext cx="1400553" cy="1685489"/>
      </dsp:txXfrm>
    </dsp:sp>
    <dsp:sp modelId="{DCC7F558-3BD6-48F1-9EBD-C20CBC13F809}">
      <dsp:nvSpPr>
        <dsp:cNvPr id="0" name=""/>
        <dsp:cNvSpPr/>
      </dsp:nvSpPr>
      <dsp:spPr>
        <a:xfrm>
          <a:off x="1567857" y="659670"/>
          <a:ext cx="1400553" cy="72"/>
        </a:xfrm>
        <a:prstGeom prst="rect">
          <a:avLst/>
        </a:prstGeom>
        <a:solidFill>
          <a:schemeClr val="accent1">
            <a:alpha val="90000"/>
            <a:tint val="40000"/>
            <a:hueOff val="0"/>
            <a:satOff val="0"/>
            <a:lumOff val="0"/>
            <a:alphaOff val="0"/>
          </a:schemeClr>
        </a:solidFill>
        <a:ln w="15875"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5A797ADF-BE29-428E-A2A2-7BFA071198D0}">
      <dsp:nvSpPr>
        <dsp:cNvPr id="0" name=""/>
        <dsp:cNvSpPr/>
      </dsp:nvSpPr>
      <dsp:spPr>
        <a:xfrm>
          <a:off x="3005758" y="607363"/>
          <a:ext cx="71583" cy="134595"/>
        </a:xfrm>
        <a:prstGeom prst="chevron">
          <a:avLst>
            <a:gd name="adj" fmla="val 90000"/>
          </a:avLst>
        </a:prstGeom>
        <a:solidFill>
          <a:schemeClr val="accent1">
            <a:alpha val="90000"/>
            <a:tint val="40000"/>
            <a:hueOff val="0"/>
            <a:satOff val="0"/>
            <a:lumOff val="0"/>
            <a:alphaOff val="0"/>
          </a:schemeClr>
        </a:solidFill>
        <a:ln w="15875"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DC8AE9CD-E13A-4723-87E5-8D24C7B1E288}">
      <dsp:nvSpPr>
        <dsp:cNvPr id="0" name=""/>
        <dsp:cNvSpPr/>
      </dsp:nvSpPr>
      <dsp:spPr>
        <a:xfrm>
          <a:off x="1977081" y="368653"/>
          <a:ext cx="582105" cy="582105"/>
        </a:xfrm>
        <a:prstGeom prst="ellipse">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589" tIns="22589" rIns="22589" bIns="22589" numCol="1" spcCol="1270" anchor="ctr" anchorCtr="0">
          <a:noAutofit/>
        </a:bodyPr>
        <a:lstStyle/>
        <a:p>
          <a:pPr lvl="0" algn="ctr" defTabSz="1200150">
            <a:lnSpc>
              <a:spcPct val="90000"/>
            </a:lnSpc>
            <a:spcBef>
              <a:spcPct val="0"/>
            </a:spcBef>
            <a:spcAft>
              <a:spcPct val="35000"/>
            </a:spcAft>
          </a:pPr>
          <a:r>
            <a:rPr lang="en-US" sz="2700" kern="1200"/>
            <a:t>2</a:t>
          </a:r>
        </a:p>
      </dsp:txBody>
      <dsp:txXfrm>
        <a:off x="2062328" y="453900"/>
        <a:ext cx="411611" cy="411611"/>
      </dsp:txXfrm>
    </dsp:sp>
    <dsp:sp modelId="{FFB10CB9-5346-467A-94AD-C8F3A3B78CE4}">
      <dsp:nvSpPr>
        <dsp:cNvPr id="0" name=""/>
        <dsp:cNvSpPr/>
      </dsp:nvSpPr>
      <dsp:spPr>
        <a:xfrm>
          <a:off x="1567857" y="1116382"/>
          <a:ext cx="1400553" cy="1965600"/>
        </a:xfrm>
        <a:prstGeom prst="upArrowCallout">
          <a:avLst>
            <a:gd name="adj1" fmla="val 50000"/>
            <a:gd name="adj2" fmla="val 20000"/>
            <a:gd name="adj3" fmla="val 20000"/>
            <a:gd name="adj4" fmla="val 100000"/>
          </a:avLst>
        </a:prstGeom>
        <a:solidFill>
          <a:schemeClr val="accent1">
            <a:alpha val="90000"/>
            <a:tint val="40000"/>
            <a:hueOff val="0"/>
            <a:satOff val="0"/>
            <a:lumOff val="0"/>
            <a:alphaOff val="0"/>
          </a:schemeClr>
        </a:solidFill>
        <a:ln w="15875"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0477" tIns="165100" rIns="110477" bIns="165100" numCol="1" spcCol="1270" anchor="t" anchorCtr="0">
          <a:noAutofit/>
        </a:bodyPr>
        <a:lstStyle/>
        <a:p>
          <a:pPr lvl="0" algn="l" defTabSz="488950">
            <a:lnSpc>
              <a:spcPct val="90000"/>
            </a:lnSpc>
            <a:spcBef>
              <a:spcPct val="0"/>
            </a:spcBef>
            <a:spcAft>
              <a:spcPct val="35000"/>
            </a:spcAft>
          </a:pPr>
          <a:r>
            <a:rPr lang="fr-FR" sz="1100" kern="1200" dirty="0" smtClean="0"/>
            <a:t>Promouvoir la mise en place des partenariats régionaux pour le partage des connaissances et des ressources dans les initiatives vertes</a:t>
          </a:r>
          <a:endParaRPr lang="en-US" sz="1100" kern="1200" dirty="0"/>
        </a:p>
      </dsp:txBody>
      <dsp:txXfrm>
        <a:off x="1567857" y="1396493"/>
        <a:ext cx="1400553" cy="1685489"/>
      </dsp:txXfrm>
    </dsp:sp>
    <dsp:sp modelId="{AF7CB3C4-C688-4E69-A6E8-6A910769A686}">
      <dsp:nvSpPr>
        <dsp:cNvPr id="0" name=""/>
        <dsp:cNvSpPr/>
      </dsp:nvSpPr>
      <dsp:spPr>
        <a:xfrm>
          <a:off x="3124027" y="659670"/>
          <a:ext cx="1400553" cy="72"/>
        </a:xfrm>
        <a:prstGeom prst="rect">
          <a:avLst/>
        </a:prstGeom>
        <a:solidFill>
          <a:schemeClr val="accent1">
            <a:alpha val="90000"/>
            <a:tint val="40000"/>
            <a:hueOff val="0"/>
            <a:satOff val="0"/>
            <a:lumOff val="0"/>
            <a:alphaOff val="0"/>
          </a:schemeClr>
        </a:solidFill>
        <a:ln w="15875"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4D0CD915-999F-488A-A1CD-74F0CA94C90B}">
      <dsp:nvSpPr>
        <dsp:cNvPr id="0" name=""/>
        <dsp:cNvSpPr/>
      </dsp:nvSpPr>
      <dsp:spPr>
        <a:xfrm>
          <a:off x="4561929" y="607363"/>
          <a:ext cx="71583" cy="134595"/>
        </a:xfrm>
        <a:prstGeom prst="chevron">
          <a:avLst>
            <a:gd name="adj" fmla="val 90000"/>
          </a:avLst>
        </a:prstGeom>
        <a:solidFill>
          <a:schemeClr val="accent1">
            <a:alpha val="90000"/>
            <a:tint val="40000"/>
            <a:hueOff val="0"/>
            <a:satOff val="0"/>
            <a:lumOff val="0"/>
            <a:alphaOff val="0"/>
          </a:schemeClr>
        </a:solidFill>
        <a:ln w="15875"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0E90D064-D57C-4111-AF45-E953D0CFF93C}">
      <dsp:nvSpPr>
        <dsp:cNvPr id="0" name=""/>
        <dsp:cNvSpPr/>
      </dsp:nvSpPr>
      <dsp:spPr>
        <a:xfrm>
          <a:off x="3533251" y="368653"/>
          <a:ext cx="582105" cy="582105"/>
        </a:xfrm>
        <a:prstGeom prst="ellipse">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589" tIns="22589" rIns="22589" bIns="22589" numCol="1" spcCol="1270" anchor="ctr" anchorCtr="0">
          <a:noAutofit/>
        </a:bodyPr>
        <a:lstStyle/>
        <a:p>
          <a:pPr lvl="0" algn="ctr" defTabSz="1200150">
            <a:lnSpc>
              <a:spcPct val="90000"/>
            </a:lnSpc>
            <a:spcBef>
              <a:spcPct val="0"/>
            </a:spcBef>
            <a:spcAft>
              <a:spcPct val="35000"/>
            </a:spcAft>
          </a:pPr>
          <a:r>
            <a:rPr lang="en-US" sz="2700" kern="1200"/>
            <a:t>3</a:t>
          </a:r>
        </a:p>
      </dsp:txBody>
      <dsp:txXfrm>
        <a:off x="3618498" y="453900"/>
        <a:ext cx="411611" cy="411611"/>
      </dsp:txXfrm>
    </dsp:sp>
    <dsp:sp modelId="{A5257E9C-94CC-4FF7-8B59-967DA3832B0E}">
      <dsp:nvSpPr>
        <dsp:cNvPr id="0" name=""/>
        <dsp:cNvSpPr/>
      </dsp:nvSpPr>
      <dsp:spPr>
        <a:xfrm>
          <a:off x="3124027" y="1116382"/>
          <a:ext cx="1400553" cy="1965600"/>
        </a:xfrm>
        <a:prstGeom prst="upArrowCallout">
          <a:avLst>
            <a:gd name="adj1" fmla="val 50000"/>
            <a:gd name="adj2" fmla="val 20000"/>
            <a:gd name="adj3" fmla="val 20000"/>
            <a:gd name="adj4" fmla="val 100000"/>
          </a:avLst>
        </a:prstGeom>
        <a:solidFill>
          <a:schemeClr val="accent1">
            <a:alpha val="90000"/>
            <a:tint val="40000"/>
            <a:hueOff val="0"/>
            <a:satOff val="0"/>
            <a:lumOff val="0"/>
            <a:alphaOff val="0"/>
          </a:schemeClr>
        </a:solidFill>
        <a:ln w="15875"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0477" tIns="165100" rIns="110477" bIns="165100" numCol="1" spcCol="1270" anchor="t" anchorCtr="0">
          <a:noAutofit/>
        </a:bodyPr>
        <a:lstStyle/>
        <a:p>
          <a:pPr lvl="0" algn="l" defTabSz="488950">
            <a:lnSpc>
              <a:spcPct val="90000"/>
            </a:lnSpc>
            <a:spcBef>
              <a:spcPct val="0"/>
            </a:spcBef>
            <a:spcAft>
              <a:spcPct val="35000"/>
            </a:spcAft>
          </a:pPr>
          <a:r>
            <a:rPr lang="fr-FR" sz="1100" kern="1200" dirty="0" smtClean="0"/>
            <a:t>Soutenir la recherche et l'innovation dans les technologies propres et les pratiques durables</a:t>
          </a:r>
          <a:endParaRPr lang="en-US" sz="1100" kern="1200" dirty="0"/>
        </a:p>
      </dsp:txBody>
      <dsp:txXfrm>
        <a:off x="3124027" y="1396493"/>
        <a:ext cx="1400553" cy="1685489"/>
      </dsp:txXfrm>
    </dsp:sp>
    <dsp:sp modelId="{B2052A27-D167-4D52-8A7B-B2590B47DED5}">
      <dsp:nvSpPr>
        <dsp:cNvPr id="0" name=""/>
        <dsp:cNvSpPr/>
      </dsp:nvSpPr>
      <dsp:spPr>
        <a:xfrm>
          <a:off x="4680198" y="659670"/>
          <a:ext cx="1400553" cy="72"/>
        </a:xfrm>
        <a:prstGeom prst="rect">
          <a:avLst/>
        </a:prstGeom>
        <a:solidFill>
          <a:schemeClr val="accent1">
            <a:alpha val="90000"/>
            <a:tint val="40000"/>
            <a:hueOff val="0"/>
            <a:satOff val="0"/>
            <a:lumOff val="0"/>
            <a:alphaOff val="0"/>
          </a:schemeClr>
        </a:solidFill>
        <a:ln w="15875"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D1D4AB1E-3DBD-4C4D-89B5-F9A88FCCA236}">
      <dsp:nvSpPr>
        <dsp:cNvPr id="0" name=""/>
        <dsp:cNvSpPr/>
      </dsp:nvSpPr>
      <dsp:spPr>
        <a:xfrm>
          <a:off x="6118099" y="607363"/>
          <a:ext cx="71583" cy="134595"/>
        </a:xfrm>
        <a:prstGeom prst="chevron">
          <a:avLst>
            <a:gd name="adj" fmla="val 90000"/>
          </a:avLst>
        </a:prstGeom>
        <a:solidFill>
          <a:schemeClr val="accent1">
            <a:alpha val="90000"/>
            <a:tint val="40000"/>
            <a:hueOff val="0"/>
            <a:satOff val="0"/>
            <a:lumOff val="0"/>
            <a:alphaOff val="0"/>
          </a:schemeClr>
        </a:solidFill>
        <a:ln w="15875"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2C533A3B-9CF0-4889-AC84-90A704BAC535}">
      <dsp:nvSpPr>
        <dsp:cNvPr id="0" name=""/>
        <dsp:cNvSpPr/>
      </dsp:nvSpPr>
      <dsp:spPr>
        <a:xfrm>
          <a:off x="5089422" y="368653"/>
          <a:ext cx="582105" cy="582105"/>
        </a:xfrm>
        <a:prstGeom prst="ellipse">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589" tIns="22589" rIns="22589" bIns="22589" numCol="1" spcCol="1270" anchor="ctr" anchorCtr="0">
          <a:noAutofit/>
        </a:bodyPr>
        <a:lstStyle/>
        <a:p>
          <a:pPr lvl="0" algn="ctr" defTabSz="1200150">
            <a:lnSpc>
              <a:spcPct val="90000"/>
            </a:lnSpc>
            <a:spcBef>
              <a:spcPct val="0"/>
            </a:spcBef>
            <a:spcAft>
              <a:spcPct val="35000"/>
            </a:spcAft>
          </a:pPr>
          <a:r>
            <a:rPr lang="en-US" sz="2700" kern="1200"/>
            <a:t>4</a:t>
          </a:r>
        </a:p>
      </dsp:txBody>
      <dsp:txXfrm>
        <a:off x="5174669" y="453900"/>
        <a:ext cx="411611" cy="411611"/>
      </dsp:txXfrm>
    </dsp:sp>
    <dsp:sp modelId="{4A614577-BFDC-4889-84DF-6211A8972CB6}">
      <dsp:nvSpPr>
        <dsp:cNvPr id="0" name=""/>
        <dsp:cNvSpPr/>
      </dsp:nvSpPr>
      <dsp:spPr>
        <a:xfrm>
          <a:off x="4680198" y="1116382"/>
          <a:ext cx="1400553" cy="1965600"/>
        </a:xfrm>
        <a:prstGeom prst="upArrowCallout">
          <a:avLst>
            <a:gd name="adj1" fmla="val 50000"/>
            <a:gd name="adj2" fmla="val 20000"/>
            <a:gd name="adj3" fmla="val 20000"/>
            <a:gd name="adj4" fmla="val 100000"/>
          </a:avLst>
        </a:prstGeom>
        <a:solidFill>
          <a:schemeClr val="accent1">
            <a:alpha val="90000"/>
            <a:tint val="40000"/>
            <a:hueOff val="0"/>
            <a:satOff val="0"/>
            <a:lumOff val="0"/>
            <a:alphaOff val="0"/>
          </a:schemeClr>
        </a:solidFill>
        <a:ln w="15875"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0477" tIns="165100" rIns="110477" bIns="165100" numCol="1" spcCol="1270" anchor="t" anchorCtr="0">
          <a:noAutofit/>
        </a:bodyPr>
        <a:lstStyle/>
        <a:p>
          <a:pPr lvl="0" algn="l" defTabSz="488950">
            <a:lnSpc>
              <a:spcPct val="90000"/>
            </a:lnSpc>
            <a:spcBef>
              <a:spcPct val="0"/>
            </a:spcBef>
            <a:spcAft>
              <a:spcPct val="35000"/>
            </a:spcAft>
          </a:pPr>
          <a:r>
            <a:rPr lang="fr-FR" sz="1100" kern="1200" dirty="0" smtClean="0"/>
            <a:t>Encourager la participation du secteur privé aux initiatives d'économie verte à travers les incitations et un cadre réglementaire</a:t>
          </a:r>
          <a:endParaRPr lang="en-US" sz="1100" kern="1200" dirty="0"/>
        </a:p>
      </dsp:txBody>
      <dsp:txXfrm>
        <a:off x="4680198" y="1396493"/>
        <a:ext cx="1400553" cy="1685489"/>
      </dsp:txXfrm>
    </dsp:sp>
    <dsp:sp modelId="{B57B2C71-7718-424B-9354-0EFE6C555B6E}">
      <dsp:nvSpPr>
        <dsp:cNvPr id="0" name=""/>
        <dsp:cNvSpPr/>
      </dsp:nvSpPr>
      <dsp:spPr>
        <a:xfrm>
          <a:off x="6236368" y="659670"/>
          <a:ext cx="1400553" cy="72"/>
        </a:xfrm>
        <a:prstGeom prst="rect">
          <a:avLst/>
        </a:prstGeom>
        <a:solidFill>
          <a:schemeClr val="accent1">
            <a:alpha val="90000"/>
            <a:tint val="40000"/>
            <a:hueOff val="0"/>
            <a:satOff val="0"/>
            <a:lumOff val="0"/>
            <a:alphaOff val="0"/>
          </a:schemeClr>
        </a:solidFill>
        <a:ln w="15875"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4D2897E7-A77B-4091-BCAC-444091899E10}">
      <dsp:nvSpPr>
        <dsp:cNvPr id="0" name=""/>
        <dsp:cNvSpPr/>
      </dsp:nvSpPr>
      <dsp:spPr>
        <a:xfrm>
          <a:off x="7674269" y="607363"/>
          <a:ext cx="71583" cy="134595"/>
        </a:xfrm>
        <a:prstGeom prst="chevron">
          <a:avLst>
            <a:gd name="adj" fmla="val 90000"/>
          </a:avLst>
        </a:prstGeom>
        <a:solidFill>
          <a:schemeClr val="accent1">
            <a:alpha val="90000"/>
            <a:tint val="40000"/>
            <a:hueOff val="0"/>
            <a:satOff val="0"/>
            <a:lumOff val="0"/>
            <a:alphaOff val="0"/>
          </a:schemeClr>
        </a:solidFill>
        <a:ln w="15875"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F29C55F7-720D-4DD4-AADD-53F080097CD7}">
      <dsp:nvSpPr>
        <dsp:cNvPr id="0" name=""/>
        <dsp:cNvSpPr/>
      </dsp:nvSpPr>
      <dsp:spPr>
        <a:xfrm>
          <a:off x="6645592" y="368653"/>
          <a:ext cx="582105" cy="582105"/>
        </a:xfrm>
        <a:prstGeom prst="ellipse">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589" tIns="22589" rIns="22589" bIns="22589" numCol="1" spcCol="1270" anchor="ctr" anchorCtr="0">
          <a:noAutofit/>
        </a:bodyPr>
        <a:lstStyle/>
        <a:p>
          <a:pPr lvl="0" algn="ctr" defTabSz="1200150">
            <a:lnSpc>
              <a:spcPct val="90000"/>
            </a:lnSpc>
            <a:spcBef>
              <a:spcPct val="0"/>
            </a:spcBef>
            <a:spcAft>
              <a:spcPct val="35000"/>
            </a:spcAft>
          </a:pPr>
          <a:r>
            <a:rPr lang="en-US" sz="2700" kern="1200"/>
            <a:t>5</a:t>
          </a:r>
        </a:p>
      </dsp:txBody>
      <dsp:txXfrm>
        <a:off x="6730839" y="453900"/>
        <a:ext cx="411611" cy="411611"/>
      </dsp:txXfrm>
    </dsp:sp>
    <dsp:sp modelId="{1BD01ED8-0BF9-46F8-897B-05D11B6B41DB}">
      <dsp:nvSpPr>
        <dsp:cNvPr id="0" name=""/>
        <dsp:cNvSpPr/>
      </dsp:nvSpPr>
      <dsp:spPr>
        <a:xfrm>
          <a:off x="6236368" y="1116382"/>
          <a:ext cx="1400553" cy="1965600"/>
        </a:xfrm>
        <a:prstGeom prst="upArrowCallout">
          <a:avLst>
            <a:gd name="adj1" fmla="val 50000"/>
            <a:gd name="adj2" fmla="val 20000"/>
            <a:gd name="adj3" fmla="val 20000"/>
            <a:gd name="adj4" fmla="val 100000"/>
          </a:avLst>
        </a:prstGeom>
        <a:solidFill>
          <a:schemeClr val="accent1">
            <a:alpha val="90000"/>
            <a:tint val="40000"/>
            <a:hueOff val="0"/>
            <a:satOff val="0"/>
            <a:lumOff val="0"/>
            <a:alphaOff val="0"/>
          </a:schemeClr>
        </a:solidFill>
        <a:ln w="15875"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0477" tIns="165100" rIns="110477" bIns="165100" numCol="1" spcCol="1270" anchor="t" anchorCtr="0">
          <a:noAutofit/>
        </a:bodyPr>
        <a:lstStyle/>
        <a:p>
          <a:pPr lvl="0" algn="l" defTabSz="444500">
            <a:lnSpc>
              <a:spcPct val="90000"/>
            </a:lnSpc>
            <a:spcBef>
              <a:spcPct val="0"/>
            </a:spcBef>
            <a:spcAft>
              <a:spcPct val="35000"/>
            </a:spcAft>
          </a:pPr>
          <a:r>
            <a:rPr lang="fr-FR" sz="1000" kern="1200" dirty="0" smtClean="0"/>
            <a:t>Soutenir le développement et l'utilisation d'instruments de financement vert, y compris le commerce du carbone, les obligations vertes et les échanges dette-nature pour mobiliser des investissements pour des projets durables</a:t>
          </a:r>
          <a:endParaRPr lang="en-US" sz="1000" kern="1200" dirty="0"/>
        </a:p>
      </dsp:txBody>
      <dsp:txXfrm>
        <a:off x="6236368" y="1396493"/>
        <a:ext cx="1400553" cy="1685489"/>
      </dsp:txXfrm>
    </dsp:sp>
    <dsp:sp modelId="{3B495714-7178-4B35-AC12-50640F8AC781}">
      <dsp:nvSpPr>
        <dsp:cNvPr id="0" name=""/>
        <dsp:cNvSpPr/>
      </dsp:nvSpPr>
      <dsp:spPr>
        <a:xfrm>
          <a:off x="7792538" y="659670"/>
          <a:ext cx="1400553" cy="72"/>
        </a:xfrm>
        <a:prstGeom prst="rect">
          <a:avLst/>
        </a:prstGeom>
        <a:solidFill>
          <a:schemeClr val="accent1">
            <a:alpha val="90000"/>
            <a:tint val="40000"/>
            <a:hueOff val="0"/>
            <a:satOff val="0"/>
            <a:lumOff val="0"/>
            <a:alphaOff val="0"/>
          </a:schemeClr>
        </a:solidFill>
        <a:ln w="15875"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029E162A-1F51-430C-80C7-F683471DD25A}">
      <dsp:nvSpPr>
        <dsp:cNvPr id="0" name=""/>
        <dsp:cNvSpPr/>
      </dsp:nvSpPr>
      <dsp:spPr>
        <a:xfrm>
          <a:off x="9230440" y="607363"/>
          <a:ext cx="71583" cy="134595"/>
        </a:xfrm>
        <a:prstGeom prst="chevron">
          <a:avLst>
            <a:gd name="adj" fmla="val 90000"/>
          </a:avLst>
        </a:prstGeom>
        <a:solidFill>
          <a:schemeClr val="accent1">
            <a:alpha val="90000"/>
            <a:tint val="40000"/>
            <a:hueOff val="0"/>
            <a:satOff val="0"/>
            <a:lumOff val="0"/>
            <a:alphaOff val="0"/>
          </a:schemeClr>
        </a:solidFill>
        <a:ln w="15875"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60C988AB-D401-4D35-B414-382CC9B3EEB3}">
      <dsp:nvSpPr>
        <dsp:cNvPr id="0" name=""/>
        <dsp:cNvSpPr/>
      </dsp:nvSpPr>
      <dsp:spPr>
        <a:xfrm>
          <a:off x="8201762" y="368653"/>
          <a:ext cx="582105" cy="582105"/>
        </a:xfrm>
        <a:prstGeom prst="ellipse">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589" tIns="22589" rIns="22589" bIns="22589" numCol="1" spcCol="1270" anchor="ctr" anchorCtr="0">
          <a:noAutofit/>
        </a:bodyPr>
        <a:lstStyle/>
        <a:p>
          <a:pPr lvl="0" algn="ctr" defTabSz="1200150">
            <a:lnSpc>
              <a:spcPct val="90000"/>
            </a:lnSpc>
            <a:spcBef>
              <a:spcPct val="0"/>
            </a:spcBef>
            <a:spcAft>
              <a:spcPct val="35000"/>
            </a:spcAft>
          </a:pPr>
          <a:r>
            <a:rPr lang="en-US" sz="2700" kern="1200"/>
            <a:t>6</a:t>
          </a:r>
        </a:p>
      </dsp:txBody>
      <dsp:txXfrm>
        <a:off x="8287009" y="453900"/>
        <a:ext cx="411611" cy="411611"/>
      </dsp:txXfrm>
    </dsp:sp>
    <dsp:sp modelId="{40D8EF86-DFE7-4E91-B89E-E1550B2F9A0D}">
      <dsp:nvSpPr>
        <dsp:cNvPr id="0" name=""/>
        <dsp:cNvSpPr/>
      </dsp:nvSpPr>
      <dsp:spPr>
        <a:xfrm>
          <a:off x="7792538" y="1116382"/>
          <a:ext cx="1400553" cy="1965600"/>
        </a:xfrm>
        <a:prstGeom prst="upArrowCallout">
          <a:avLst>
            <a:gd name="adj1" fmla="val 50000"/>
            <a:gd name="adj2" fmla="val 20000"/>
            <a:gd name="adj3" fmla="val 20000"/>
            <a:gd name="adj4" fmla="val 100000"/>
          </a:avLst>
        </a:prstGeom>
        <a:solidFill>
          <a:schemeClr val="accent1">
            <a:alpha val="90000"/>
            <a:tint val="40000"/>
            <a:hueOff val="0"/>
            <a:satOff val="0"/>
            <a:lumOff val="0"/>
            <a:alphaOff val="0"/>
          </a:schemeClr>
        </a:solidFill>
        <a:ln w="15875"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0477" tIns="165100" rIns="110477" bIns="165100" numCol="1" spcCol="1270" anchor="t" anchorCtr="0">
          <a:noAutofit/>
        </a:bodyPr>
        <a:lstStyle/>
        <a:p>
          <a:pPr lvl="0" algn="l" defTabSz="488950">
            <a:lnSpc>
              <a:spcPct val="90000"/>
            </a:lnSpc>
            <a:spcBef>
              <a:spcPct val="0"/>
            </a:spcBef>
            <a:spcAft>
              <a:spcPct val="35000"/>
            </a:spcAft>
          </a:pPr>
          <a:r>
            <a:rPr lang="fr-FR" sz="1100" kern="1200" dirty="0" smtClean="0"/>
            <a:t>Promouvoir les programmes de renforcement des capacités et d'assistance technique pour le développement des compétences vertes et de l'entrepreneuriat</a:t>
          </a:r>
          <a:endParaRPr lang="en-US" sz="1100" kern="1200" dirty="0"/>
        </a:p>
      </dsp:txBody>
      <dsp:txXfrm>
        <a:off x="7792538" y="1396493"/>
        <a:ext cx="1400553" cy="1685489"/>
      </dsp:txXfrm>
    </dsp:sp>
    <dsp:sp modelId="{1F057727-7BEE-459E-B9CD-8BC5BC398E00}">
      <dsp:nvSpPr>
        <dsp:cNvPr id="0" name=""/>
        <dsp:cNvSpPr/>
      </dsp:nvSpPr>
      <dsp:spPr>
        <a:xfrm>
          <a:off x="9348709" y="659670"/>
          <a:ext cx="700961" cy="72"/>
        </a:xfrm>
        <a:prstGeom prst="rect">
          <a:avLst/>
        </a:prstGeom>
        <a:solidFill>
          <a:schemeClr val="accent1">
            <a:alpha val="90000"/>
            <a:tint val="40000"/>
            <a:hueOff val="0"/>
            <a:satOff val="0"/>
            <a:lumOff val="0"/>
            <a:alphaOff val="0"/>
          </a:schemeClr>
        </a:solidFill>
        <a:ln w="15875"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7F6FDFBF-8E66-4D0E-9B91-5CD25C97AD58}">
      <dsp:nvSpPr>
        <dsp:cNvPr id="0" name=""/>
        <dsp:cNvSpPr/>
      </dsp:nvSpPr>
      <dsp:spPr>
        <a:xfrm>
          <a:off x="9758617" y="368653"/>
          <a:ext cx="582105" cy="582105"/>
        </a:xfrm>
        <a:prstGeom prst="ellipse">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589" tIns="22589" rIns="22589" bIns="22589" numCol="1" spcCol="1270" anchor="ctr" anchorCtr="0">
          <a:noAutofit/>
        </a:bodyPr>
        <a:lstStyle/>
        <a:p>
          <a:pPr lvl="0" algn="ctr" defTabSz="1200150">
            <a:lnSpc>
              <a:spcPct val="90000"/>
            </a:lnSpc>
            <a:spcBef>
              <a:spcPct val="0"/>
            </a:spcBef>
            <a:spcAft>
              <a:spcPct val="35000"/>
            </a:spcAft>
          </a:pPr>
          <a:r>
            <a:rPr lang="en-US" sz="2700" kern="1200"/>
            <a:t>7</a:t>
          </a:r>
        </a:p>
      </dsp:txBody>
      <dsp:txXfrm>
        <a:off x="9843864" y="453900"/>
        <a:ext cx="411611" cy="411611"/>
      </dsp:txXfrm>
    </dsp:sp>
    <dsp:sp modelId="{94C2348C-8232-4867-B08D-C76B6A3A3E22}">
      <dsp:nvSpPr>
        <dsp:cNvPr id="0" name=""/>
        <dsp:cNvSpPr/>
      </dsp:nvSpPr>
      <dsp:spPr>
        <a:xfrm>
          <a:off x="9348709" y="1116382"/>
          <a:ext cx="1459075" cy="1965600"/>
        </a:xfrm>
        <a:prstGeom prst="upArrowCallout">
          <a:avLst>
            <a:gd name="adj1" fmla="val 50000"/>
            <a:gd name="adj2" fmla="val 20000"/>
            <a:gd name="adj3" fmla="val 20000"/>
            <a:gd name="adj4" fmla="val 100000"/>
          </a:avLst>
        </a:prstGeom>
        <a:solidFill>
          <a:schemeClr val="accent1">
            <a:alpha val="90000"/>
            <a:tint val="40000"/>
            <a:hueOff val="0"/>
            <a:satOff val="0"/>
            <a:lumOff val="0"/>
            <a:alphaOff val="0"/>
          </a:schemeClr>
        </a:solidFill>
        <a:ln w="15875"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5093" tIns="165100" rIns="115093" bIns="165100" numCol="1" spcCol="1270" anchor="t" anchorCtr="0">
          <a:noAutofit/>
        </a:bodyPr>
        <a:lstStyle/>
        <a:p>
          <a:pPr lvl="0" algn="l" defTabSz="488950">
            <a:lnSpc>
              <a:spcPct val="90000"/>
            </a:lnSpc>
            <a:spcBef>
              <a:spcPct val="0"/>
            </a:spcBef>
            <a:spcAft>
              <a:spcPct val="35000"/>
            </a:spcAft>
          </a:pPr>
          <a:r>
            <a:rPr lang="fr-FR" sz="1100" kern="1200" dirty="0" smtClean="0"/>
            <a:t>Promouvoir la collaboration avec les organisations internationales, les partenaires de développement et la société civile pour soutenir les initiatives et projets d'économie verte</a:t>
          </a:r>
          <a:endParaRPr lang="en-US" sz="1100" kern="1200" dirty="0"/>
        </a:p>
      </dsp:txBody>
      <dsp:txXfrm>
        <a:off x="9348709" y="1408197"/>
        <a:ext cx="1459075" cy="1673785"/>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8EA24B5-79E7-4981-9A0E-95620CC0265D}">
      <dsp:nvSpPr>
        <dsp:cNvPr id="0" name=""/>
        <dsp:cNvSpPr/>
      </dsp:nvSpPr>
      <dsp:spPr>
        <a:xfrm>
          <a:off x="0" y="3394780"/>
          <a:ext cx="2894867" cy="742695"/>
        </a:xfrm>
        <a:prstGeom prst="rect">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5883" tIns="192024" rIns="205883" bIns="192024" numCol="1" spcCol="1270" anchor="ctr" anchorCtr="0">
          <a:noAutofit/>
        </a:bodyPr>
        <a:lstStyle/>
        <a:p>
          <a:pPr lvl="0" algn="ctr" defTabSz="1200150">
            <a:lnSpc>
              <a:spcPct val="90000"/>
            </a:lnSpc>
            <a:spcBef>
              <a:spcPct val="0"/>
            </a:spcBef>
            <a:spcAft>
              <a:spcPct val="35000"/>
            </a:spcAft>
          </a:pPr>
          <a:r>
            <a:rPr lang="en-US" sz="2700" kern="1200" dirty="0" smtClean="0"/>
            <a:t>Mobiliser</a:t>
          </a:r>
          <a:endParaRPr lang="en-US" sz="2700" kern="1200" dirty="0"/>
        </a:p>
      </dsp:txBody>
      <dsp:txXfrm>
        <a:off x="0" y="3394780"/>
        <a:ext cx="2894867" cy="742695"/>
      </dsp:txXfrm>
    </dsp:sp>
    <dsp:sp modelId="{D85C292D-F198-4A30-9BF2-C020434E1641}">
      <dsp:nvSpPr>
        <dsp:cNvPr id="0" name=""/>
        <dsp:cNvSpPr/>
      </dsp:nvSpPr>
      <dsp:spPr>
        <a:xfrm>
          <a:off x="2894867" y="3394780"/>
          <a:ext cx="8684602" cy="742695"/>
        </a:xfrm>
        <a:prstGeom prst="rect">
          <a:avLst/>
        </a:prstGeom>
        <a:solidFill>
          <a:schemeClr val="accent1">
            <a:alpha val="90000"/>
            <a:tint val="40000"/>
            <a:hueOff val="0"/>
            <a:satOff val="0"/>
            <a:lumOff val="0"/>
            <a:alphaOff val="0"/>
          </a:schemeClr>
        </a:solidFill>
        <a:ln w="15875"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6165" tIns="177800" rIns="176165" bIns="177800" numCol="1" spcCol="1270" anchor="ctr" anchorCtr="0">
          <a:noAutofit/>
        </a:bodyPr>
        <a:lstStyle/>
        <a:p>
          <a:pPr lvl="0" algn="l" defTabSz="622300">
            <a:lnSpc>
              <a:spcPct val="90000"/>
            </a:lnSpc>
            <a:spcBef>
              <a:spcPct val="0"/>
            </a:spcBef>
            <a:spcAft>
              <a:spcPct val="35000"/>
            </a:spcAft>
          </a:pPr>
          <a:r>
            <a:rPr lang="fr-FR" sz="1400" kern="1200" dirty="0" smtClean="0"/>
            <a:t>Mobiliser des ressources et un soutien pour des projets pilotes dans ces secteurs clés.</a:t>
          </a:r>
          <a:endParaRPr lang="en-US" sz="1400" kern="1200" dirty="0"/>
        </a:p>
      </dsp:txBody>
      <dsp:txXfrm>
        <a:off x="2894867" y="3394780"/>
        <a:ext cx="8684602" cy="742695"/>
      </dsp:txXfrm>
    </dsp:sp>
    <dsp:sp modelId="{135D4CFE-0F7D-4C17-A5B0-E87E1D58CFEA}">
      <dsp:nvSpPr>
        <dsp:cNvPr id="0" name=""/>
        <dsp:cNvSpPr/>
      </dsp:nvSpPr>
      <dsp:spPr>
        <a:xfrm rot="10800000">
          <a:off x="0" y="2263656"/>
          <a:ext cx="2894867" cy="1142265"/>
        </a:xfrm>
        <a:prstGeom prst="upArrowCallout">
          <a:avLst>
            <a:gd name="adj1" fmla="val 5000"/>
            <a:gd name="adj2" fmla="val 10000"/>
            <a:gd name="adj3" fmla="val 15000"/>
            <a:gd name="adj4" fmla="val 64977"/>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5883" tIns="192024" rIns="205883" bIns="192024" numCol="1" spcCol="1270" anchor="ctr" anchorCtr="0">
          <a:noAutofit/>
        </a:bodyPr>
        <a:lstStyle/>
        <a:p>
          <a:pPr lvl="0" algn="ctr" defTabSz="1200150">
            <a:lnSpc>
              <a:spcPct val="90000"/>
            </a:lnSpc>
            <a:spcBef>
              <a:spcPct val="0"/>
            </a:spcBef>
            <a:spcAft>
              <a:spcPct val="35000"/>
            </a:spcAft>
          </a:pPr>
          <a:r>
            <a:rPr lang="en-US" sz="2700" kern="1200" dirty="0" smtClean="0"/>
            <a:t>Identifier</a:t>
          </a:r>
          <a:endParaRPr lang="en-US" sz="2700" kern="1200" dirty="0"/>
        </a:p>
      </dsp:txBody>
      <dsp:txXfrm rot="-10800000">
        <a:off x="0" y="2263656"/>
        <a:ext cx="2894867" cy="742472"/>
      </dsp:txXfrm>
    </dsp:sp>
    <dsp:sp modelId="{8E80903C-A6AC-4C16-AC74-1F4099AB5E64}">
      <dsp:nvSpPr>
        <dsp:cNvPr id="0" name=""/>
        <dsp:cNvSpPr/>
      </dsp:nvSpPr>
      <dsp:spPr>
        <a:xfrm>
          <a:off x="2894867" y="2263656"/>
          <a:ext cx="8684602" cy="742472"/>
        </a:xfrm>
        <a:prstGeom prst="rect">
          <a:avLst/>
        </a:prstGeom>
        <a:solidFill>
          <a:schemeClr val="accent1">
            <a:alpha val="90000"/>
            <a:tint val="40000"/>
            <a:hueOff val="0"/>
            <a:satOff val="0"/>
            <a:lumOff val="0"/>
            <a:alphaOff val="0"/>
          </a:schemeClr>
        </a:solidFill>
        <a:ln w="15875"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6165" tIns="177800" rIns="176165" bIns="177800" numCol="1" spcCol="1270" anchor="ctr" anchorCtr="0">
          <a:noAutofit/>
        </a:bodyPr>
        <a:lstStyle/>
        <a:p>
          <a:pPr lvl="0" algn="l" defTabSz="622300">
            <a:lnSpc>
              <a:spcPct val="90000"/>
            </a:lnSpc>
            <a:spcBef>
              <a:spcPct val="0"/>
            </a:spcBef>
            <a:spcAft>
              <a:spcPct val="35000"/>
            </a:spcAft>
          </a:pPr>
          <a:r>
            <a:rPr lang="fr-FR" sz="1400" kern="1200" dirty="0" smtClean="0"/>
            <a:t>Identifier les secteurs clés pour des interventions vertes immédiates, tels que les énergies renouvelables et l'agriculture durable</a:t>
          </a:r>
          <a:r>
            <a:rPr lang="en-US" sz="1400" kern="1200" dirty="0" smtClean="0"/>
            <a:t>.</a:t>
          </a:r>
          <a:endParaRPr lang="en-US" sz="1400" kern="1200" dirty="0"/>
        </a:p>
      </dsp:txBody>
      <dsp:txXfrm>
        <a:off x="2894867" y="2263656"/>
        <a:ext cx="8684602" cy="742472"/>
      </dsp:txXfrm>
    </dsp:sp>
    <dsp:sp modelId="{4B30E6D9-D88A-4F0C-B010-BC4CC335A1BD}">
      <dsp:nvSpPr>
        <dsp:cNvPr id="0" name=""/>
        <dsp:cNvSpPr/>
      </dsp:nvSpPr>
      <dsp:spPr>
        <a:xfrm rot="10800000">
          <a:off x="0" y="1132531"/>
          <a:ext cx="2894867" cy="1142265"/>
        </a:xfrm>
        <a:prstGeom prst="upArrowCallout">
          <a:avLst>
            <a:gd name="adj1" fmla="val 5000"/>
            <a:gd name="adj2" fmla="val 10000"/>
            <a:gd name="adj3" fmla="val 15000"/>
            <a:gd name="adj4" fmla="val 64977"/>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5883" tIns="192024" rIns="205883" bIns="192024" numCol="1" spcCol="1270" anchor="ctr" anchorCtr="0">
          <a:noAutofit/>
        </a:bodyPr>
        <a:lstStyle/>
        <a:p>
          <a:pPr lvl="0" algn="ctr" defTabSz="1200150">
            <a:lnSpc>
              <a:spcPct val="90000"/>
            </a:lnSpc>
            <a:spcBef>
              <a:spcPct val="0"/>
            </a:spcBef>
            <a:spcAft>
              <a:spcPct val="35000"/>
            </a:spcAft>
          </a:pPr>
          <a:r>
            <a:rPr lang="en-US" sz="2700" kern="1200" dirty="0" err="1" smtClean="0"/>
            <a:t>Initier</a:t>
          </a:r>
          <a:endParaRPr lang="en-US" sz="2700" kern="1200" dirty="0"/>
        </a:p>
      </dsp:txBody>
      <dsp:txXfrm rot="-10800000">
        <a:off x="0" y="1132531"/>
        <a:ext cx="2894867" cy="742472"/>
      </dsp:txXfrm>
    </dsp:sp>
    <dsp:sp modelId="{7BEE1439-1949-4459-8D40-3E8E8A1FA6A5}">
      <dsp:nvSpPr>
        <dsp:cNvPr id="0" name=""/>
        <dsp:cNvSpPr/>
      </dsp:nvSpPr>
      <dsp:spPr>
        <a:xfrm>
          <a:off x="2894867" y="1132531"/>
          <a:ext cx="8684602" cy="742472"/>
        </a:xfrm>
        <a:prstGeom prst="rect">
          <a:avLst/>
        </a:prstGeom>
        <a:solidFill>
          <a:schemeClr val="accent1">
            <a:alpha val="90000"/>
            <a:tint val="40000"/>
            <a:hueOff val="0"/>
            <a:satOff val="0"/>
            <a:lumOff val="0"/>
            <a:alphaOff val="0"/>
          </a:schemeClr>
        </a:solidFill>
        <a:ln w="15875"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6165" tIns="177800" rIns="176165" bIns="177800" numCol="1" spcCol="1270" anchor="ctr" anchorCtr="0">
          <a:noAutofit/>
        </a:bodyPr>
        <a:lstStyle/>
        <a:p>
          <a:pPr lvl="0" algn="l" defTabSz="622300">
            <a:lnSpc>
              <a:spcPct val="90000"/>
            </a:lnSpc>
            <a:spcBef>
              <a:spcPct val="0"/>
            </a:spcBef>
            <a:spcAft>
              <a:spcPct val="35000"/>
            </a:spcAft>
          </a:pPr>
          <a:r>
            <a:rPr lang="fr-FR" sz="1400" kern="1200" dirty="0" smtClean="0"/>
            <a:t>Initier des consultations avec les parties prenantes pour élaborer des stratégies nationales d'économie verte.</a:t>
          </a:r>
          <a:endParaRPr lang="en-US" sz="1400" kern="1200" dirty="0"/>
        </a:p>
      </dsp:txBody>
      <dsp:txXfrm>
        <a:off x="2894867" y="1132531"/>
        <a:ext cx="8684602" cy="742472"/>
      </dsp:txXfrm>
    </dsp:sp>
    <dsp:sp modelId="{7DC636A6-C4FF-401C-9DBD-44CEE2444793}">
      <dsp:nvSpPr>
        <dsp:cNvPr id="0" name=""/>
        <dsp:cNvSpPr/>
      </dsp:nvSpPr>
      <dsp:spPr>
        <a:xfrm rot="10800000">
          <a:off x="0" y="1407"/>
          <a:ext cx="2894867" cy="1142265"/>
        </a:xfrm>
        <a:prstGeom prst="upArrowCallout">
          <a:avLst>
            <a:gd name="adj1" fmla="val 5000"/>
            <a:gd name="adj2" fmla="val 10000"/>
            <a:gd name="adj3" fmla="val 15000"/>
            <a:gd name="adj4" fmla="val 64977"/>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5883" tIns="192024" rIns="205883" bIns="192024" numCol="1" spcCol="1270" anchor="ctr" anchorCtr="0">
          <a:noAutofit/>
        </a:bodyPr>
        <a:lstStyle/>
        <a:p>
          <a:pPr lvl="0" algn="ctr" defTabSz="1200150">
            <a:lnSpc>
              <a:spcPct val="90000"/>
            </a:lnSpc>
            <a:spcBef>
              <a:spcPct val="0"/>
            </a:spcBef>
            <a:spcAft>
              <a:spcPct val="35000"/>
            </a:spcAft>
          </a:pPr>
          <a:r>
            <a:rPr lang="en-US" sz="2700" kern="1200" dirty="0" err="1" smtClean="0"/>
            <a:t>Etablir</a:t>
          </a:r>
          <a:endParaRPr lang="en-US" sz="2700" kern="1200" dirty="0"/>
        </a:p>
      </dsp:txBody>
      <dsp:txXfrm rot="-10800000">
        <a:off x="0" y="1407"/>
        <a:ext cx="2894867" cy="742472"/>
      </dsp:txXfrm>
    </dsp:sp>
    <dsp:sp modelId="{B838697D-BE09-4D27-A72E-FF7BEBDD2E29}">
      <dsp:nvSpPr>
        <dsp:cNvPr id="0" name=""/>
        <dsp:cNvSpPr/>
      </dsp:nvSpPr>
      <dsp:spPr>
        <a:xfrm>
          <a:off x="2894867" y="1407"/>
          <a:ext cx="8684602" cy="742472"/>
        </a:xfrm>
        <a:prstGeom prst="rect">
          <a:avLst/>
        </a:prstGeom>
        <a:solidFill>
          <a:schemeClr val="accent1">
            <a:alpha val="90000"/>
            <a:tint val="40000"/>
            <a:hueOff val="0"/>
            <a:satOff val="0"/>
            <a:lumOff val="0"/>
            <a:alphaOff val="0"/>
          </a:schemeClr>
        </a:solidFill>
        <a:ln w="15875"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6165" tIns="177800" rIns="176165" bIns="177800" numCol="1" spcCol="1270" anchor="ctr" anchorCtr="0">
          <a:noAutofit/>
        </a:bodyPr>
        <a:lstStyle/>
        <a:p>
          <a:pPr lvl="0" algn="l" defTabSz="622300">
            <a:lnSpc>
              <a:spcPct val="90000"/>
            </a:lnSpc>
            <a:spcBef>
              <a:spcPct val="0"/>
            </a:spcBef>
            <a:spcAft>
              <a:spcPct val="35000"/>
            </a:spcAft>
          </a:pPr>
          <a:r>
            <a:rPr lang="fr-FR" sz="1400" kern="1200" dirty="0" smtClean="0"/>
            <a:t>Créer une commission parlementaire axée sur l'économie verte et le développement durable</a:t>
          </a:r>
          <a:r>
            <a:rPr lang="en-US" sz="1400" kern="1200" dirty="0" smtClean="0"/>
            <a:t>.</a:t>
          </a:r>
          <a:endParaRPr lang="en-US" sz="1400" kern="1200" dirty="0"/>
        </a:p>
      </dsp:txBody>
      <dsp:txXfrm>
        <a:off x="2894867" y="1407"/>
        <a:ext cx="8684602" cy="742472"/>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2148104-0EB9-43E4-8B9D-260E2FC536F8}">
      <dsp:nvSpPr>
        <dsp:cNvPr id="0" name=""/>
        <dsp:cNvSpPr/>
      </dsp:nvSpPr>
      <dsp:spPr>
        <a:xfrm>
          <a:off x="1182687" y="2139"/>
          <a:ext cx="4730749" cy="1108327"/>
        </a:xfrm>
        <a:prstGeom prst="rect">
          <a:avLst/>
        </a:prstGeom>
        <a:gradFill rotWithShape="0">
          <a:gsLst>
            <a:gs pos="0">
              <a:schemeClr val="accent1">
                <a:hueOff val="0"/>
                <a:satOff val="0"/>
                <a:lumOff val="0"/>
                <a:alphaOff val="0"/>
                <a:tint val="98000"/>
                <a:satMod val="110000"/>
                <a:lumMod val="104000"/>
              </a:schemeClr>
            </a:gs>
            <a:gs pos="69000">
              <a:schemeClr val="accent1">
                <a:hueOff val="0"/>
                <a:satOff val="0"/>
                <a:lumOff val="0"/>
                <a:alphaOff val="0"/>
                <a:shade val="88000"/>
                <a:satMod val="130000"/>
                <a:lumMod val="92000"/>
              </a:schemeClr>
            </a:gs>
            <a:gs pos="100000">
              <a:schemeClr val="accent1">
                <a:hueOff val="0"/>
                <a:satOff val="0"/>
                <a:lumOff val="0"/>
                <a:alphaOff val="0"/>
                <a:shade val="78000"/>
                <a:satMod val="130000"/>
                <a:lumMod val="92000"/>
              </a:schemeClr>
            </a:gs>
          </a:gsLst>
          <a:lin ang="5400000" scaled="0"/>
        </a:gradFill>
        <a:ln w="9525" cap="flat" cmpd="sng" algn="ctr">
          <a:solidFill>
            <a:schemeClr val="accent1">
              <a:hueOff val="0"/>
              <a:satOff val="0"/>
              <a:lumOff val="0"/>
              <a:alphaOff val="0"/>
            </a:schemeClr>
          </a:solidFill>
          <a:prstDash val="solid"/>
        </a:ln>
        <a:effectLst/>
      </dsp:spPr>
      <dsp:style>
        <a:lnRef idx="1">
          <a:scrgbClr r="0" g="0" b="0"/>
        </a:lnRef>
        <a:fillRef idx="3">
          <a:scrgbClr r="0" g="0" b="0"/>
        </a:fillRef>
        <a:effectRef idx="2">
          <a:scrgbClr r="0" g="0" b="0"/>
        </a:effectRef>
        <a:fontRef idx="minor">
          <a:schemeClr val="lt1"/>
        </a:fontRef>
      </dsp:style>
      <dsp:txBody>
        <a:bodyPr spcFirstLastPara="0" vert="horz" wrap="square" lIns="91790" tIns="281515" rIns="91790" bIns="281515" numCol="1" spcCol="1270" anchor="ctr" anchorCtr="0">
          <a:noAutofit/>
        </a:bodyPr>
        <a:lstStyle/>
        <a:p>
          <a:pPr lvl="0" algn="l" defTabSz="577850">
            <a:lnSpc>
              <a:spcPct val="90000"/>
            </a:lnSpc>
            <a:spcBef>
              <a:spcPct val="0"/>
            </a:spcBef>
            <a:spcAft>
              <a:spcPct val="35000"/>
            </a:spcAft>
          </a:pPr>
          <a:r>
            <a:rPr lang="fr-FR" sz="1300" kern="1200" dirty="0" smtClean="0"/>
            <a:t>Mettre en œuvre des stratégies nationales d'économie verte avec des objectifs clairs et des mécanismes de suivi</a:t>
          </a:r>
          <a:endParaRPr lang="en-US" sz="1300" kern="1200" dirty="0"/>
        </a:p>
      </dsp:txBody>
      <dsp:txXfrm>
        <a:off x="1182687" y="2139"/>
        <a:ext cx="4730749" cy="1108327"/>
      </dsp:txXfrm>
    </dsp:sp>
    <dsp:sp modelId="{0CE51EE2-1EF0-4E4D-8826-6DA4B3AB5379}">
      <dsp:nvSpPr>
        <dsp:cNvPr id="0" name=""/>
        <dsp:cNvSpPr/>
      </dsp:nvSpPr>
      <dsp:spPr>
        <a:xfrm>
          <a:off x="0" y="2139"/>
          <a:ext cx="1182687" cy="1108327"/>
        </a:xfrm>
        <a:prstGeom prst="rect">
          <a:avLst/>
        </a:prstGeom>
        <a:solidFill>
          <a:schemeClr val="lt1">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62584" tIns="109478" rIns="62584" bIns="109478" numCol="1" spcCol="1270" anchor="ctr" anchorCtr="0">
          <a:noAutofit/>
        </a:bodyPr>
        <a:lstStyle/>
        <a:p>
          <a:pPr lvl="0" algn="ctr" defTabSz="622300">
            <a:lnSpc>
              <a:spcPct val="90000"/>
            </a:lnSpc>
            <a:spcBef>
              <a:spcPct val="0"/>
            </a:spcBef>
            <a:spcAft>
              <a:spcPct val="35000"/>
            </a:spcAft>
          </a:pPr>
          <a:r>
            <a:rPr lang="en-US" sz="1400" kern="1200" dirty="0" err="1" smtClean="0"/>
            <a:t>Mettre</a:t>
          </a:r>
          <a:r>
            <a:rPr lang="en-US" sz="1400" kern="1200" dirty="0" smtClean="0"/>
            <a:t> </a:t>
          </a:r>
          <a:r>
            <a:rPr lang="en-US" sz="1400" kern="1200" dirty="0" err="1" smtClean="0"/>
            <a:t>en</a:t>
          </a:r>
          <a:r>
            <a:rPr lang="en-US" sz="1400" kern="1200" dirty="0" smtClean="0"/>
            <a:t> oeuvre</a:t>
          </a:r>
          <a:endParaRPr lang="en-US" sz="1400" kern="1200" dirty="0"/>
        </a:p>
      </dsp:txBody>
      <dsp:txXfrm>
        <a:off x="0" y="2139"/>
        <a:ext cx="1182687" cy="1108327"/>
      </dsp:txXfrm>
    </dsp:sp>
    <dsp:sp modelId="{E218C1C1-AEF7-4BDE-A7D4-E1B02AEC13DF}">
      <dsp:nvSpPr>
        <dsp:cNvPr id="0" name=""/>
        <dsp:cNvSpPr/>
      </dsp:nvSpPr>
      <dsp:spPr>
        <a:xfrm>
          <a:off x="1182687" y="1176966"/>
          <a:ext cx="4730749" cy="1108327"/>
        </a:xfrm>
        <a:prstGeom prst="rect">
          <a:avLst/>
        </a:prstGeom>
        <a:gradFill rotWithShape="0">
          <a:gsLst>
            <a:gs pos="0">
              <a:schemeClr val="accent1">
                <a:hueOff val="0"/>
                <a:satOff val="0"/>
                <a:lumOff val="0"/>
                <a:alphaOff val="0"/>
                <a:tint val="98000"/>
                <a:satMod val="110000"/>
                <a:lumMod val="104000"/>
              </a:schemeClr>
            </a:gs>
            <a:gs pos="69000">
              <a:schemeClr val="accent1">
                <a:hueOff val="0"/>
                <a:satOff val="0"/>
                <a:lumOff val="0"/>
                <a:alphaOff val="0"/>
                <a:shade val="88000"/>
                <a:satMod val="130000"/>
                <a:lumMod val="92000"/>
              </a:schemeClr>
            </a:gs>
            <a:gs pos="100000">
              <a:schemeClr val="accent1">
                <a:hueOff val="0"/>
                <a:satOff val="0"/>
                <a:lumOff val="0"/>
                <a:alphaOff val="0"/>
                <a:shade val="78000"/>
                <a:satMod val="130000"/>
                <a:lumMod val="92000"/>
              </a:schemeClr>
            </a:gs>
          </a:gsLst>
          <a:lin ang="5400000" scaled="0"/>
        </a:gradFill>
        <a:ln w="9525" cap="flat" cmpd="sng" algn="ctr">
          <a:solidFill>
            <a:schemeClr val="accent1">
              <a:hueOff val="0"/>
              <a:satOff val="0"/>
              <a:lumOff val="0"/>
              <a:alphaOff val="0"/>
            </a:schemeClr>
          </a:solidFill>
          <a:prstDash val="solid"/>
        </a:ln>
        <a:effectLst/>
      </dsp:spPr>
      <dsp:style>
        <a:lnRef idx="1">
          <a:scrgbClr r="0" g="0" b="0"/>
        </a:lnRef>
        <a:fillRef idx="3">
          <a:scrgbClr r="0" g="0" b="0"/>
        </a:fillRef>
        <a:effectRef idx="2">
          <a:scrgbClr r="0" g="0" b="0"/>
        </a:effectRef>
        <a:fontRef idx="minor">
          <a:schemeClr val="lt1"/>
        </a:fontRef>
      </dsp:style>
      <dsp:txBody>
        <a:bodyPr spcFirstLastPara="0" vert="horz" wrap="square" lIns="91790" tIns="281515" rIns="91790" bIns="281515" numCol="1" spcCol="1270" anchor="ctr" anchorCtr="0">
          <a:noAutofit/>
        </a:bodyPr>
        <a:lstStyle/>
        <a:p>
          <a:pPr lvl="0" algn="l" defTabSz="577850">
            <a:lnSpc>
              <a:spcPct val="90000"/>
            </a:lnSpc>
            <a:spcBef>
              <a:spcPct val="0"/>
            </a:spcBef>
            <a:spcAft>
              <a:spcPct val="35000"/>
            </a:spcAft>
          </a:pPr>
          <a:r>
            <a:rPr lang="fr-FR" sz="1300" kern="1200" smtClean="0"/>
            <a:t>Intensifier les projets pilotes réussis et étendre les initiatives vertes à d'autres secteurs.</a:t>
          </a:r>
          <a:endParaRPr lang="en-US" sz="1300" kern="1200" dirty="0"/>
        </a:p>
      </dsp:txBody>
      <dsp:txXfrm>
        <a:off x="1182687" y="1176966"/>
        <a:ext cx="4730749" cy="1108327"/>
      </dsp:txXfrm>
    </dsp:sp>
    <dsp:sp modelId="{40DFEC7D-6742-4D31-9A81-29AD36C4110B}">
      <dsp:nvSpPr>
        <dsp:cNvPr id="0" name=""/>
        <dsp:cNvSpPr/>
      </dsp:nvSpPr>
      <dsp:spPr>
        <a:xfrm>
          <a:off x="0" y="1176966"/>
          <a:ext cx="1182687" cy="1108327"/>
        </a:xfrm>
        <a:prstGeom prst="rect">
          <a:avLst/>
        </a:prstGeom>
        <a:solidFill>
          <a:schemeClr val="lt1">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62584" tIns="109478" rIns="62584" bIns="109478" numCol="1" spcCol="1270" anchor="ctr" anchorCtr="0">
          <a:noAutofit/>
        </a:bodyPr>
        <a:lstStyle/>
        <a:p>
          <a:pPr lvl="0" algn="ctr" defTabSz="711200">
            <a:lnSpc>
              <a:spcPct val="90000"/>
            </a:lnSpc>
            <a:spcBef>
              <a:spcPct val="0"/>
            </a:spcBef>
            <a:spcAft>
              <a:spcPct val="35000"/>
            </a:spcAft>
          </a:pPr>
          <a:r>
            <a:rPr lang="en-US" sz="1600" kern="1200" dirty="0" smtClean="0"/>
            <a:t>Intensifier</a:t>
          </a:r>
          <a:endParaRPr lang="en-US" sz="1600" kern="1200" dirty="0"/>
        </a:p>
      </dsp:txBody>
      <dsp:txXfrm>
        <a:off x="0" y="1176966"/>
        <a:ext cx="1182687" cy="1108327"/>
      </dsp:txXfrm>
    </dsp:sp>
    <dsp:sp modelId="{3FB13EAD-EC9E-4929-B8AB-E5BCDE25F5E7}">
      <dsp:nvSpPr>
        <dsp:cNvPr id="0" name=""/>
        <dsp:cNvSpPr/>
      </dsp:nvSpPr>
      <dsp:spPr>
        <a:xfrm>
          <a:off x="1182687" y="2351793"/>
          <a:ext cx="4730749" cy="1108327"/>
        </a:xfrm>
        <a:prstGeom prst="rect">
          <a:avLst/>
        </a:prstGeom>
        <a:gradFill rotWithShape="0">
          <a:gsLst>
            <a:gs pos="0">
              <a:schemeClr val="accent1">
                <a:hueOff val="0"/>
                <a:satOff val="0"/>
                <a:lumOff val="0"/>
                <a:alphaOff val="0"/>
                <a:tint val="98000"/>
                <a:satMod val="110000"/>
                <a:lumMod val="104000"/>
              </a:schemeClr>
            </a:gs>
            <a:gs pos="69000">
              <a:schemeClr val="accent1">
                <a:hueOff val="0"/>
                <a:satOff val="0"/>
                <a:lumOff val="0"/>
                <a:alphaOff val="0"/>
                <a:shade val="88000"/>
                <a:satMod val="130000"/>
                <a:lumMod val="92000"/>
              </a:schemeClr>
            </a:gs>
            <a:gs pos="100000">
              <a:schemeClr val="accent1">
                <a:hueOff val="0"/>
                <a:satOff val="0"/>
                <a:lumOff val="0"/>
                <a:alphaOff val="0"/>
                <a:shade val="78000"/>
                <a:satMod val="130000"/>
                <a:lumMod val="92000"/>
              </a:schemeClr>
            </a:gs>
          </a:gsLst>
          <a:lin ang="5400000" scaled="0"/>
        </a:gradFill>
        <a:ln w="9525" cap="flat" cmpd="sng" algn="ctr">
          <a:solidFill>
            <a:schemeClr val="accent1">
              <a:hueOff val="0"/>
              <a:satOff val="0"/>
              <a:lumOff val="0"/>
              <a:alphaOff val="0"/>
            </a:schemeClr>
          </a:solidFill>
          <a:prstDash val="solid"/>
        </a:ln>
        <a:effectLst/>
      </dsp:spPr>
      <dsp:style>
        <a:lnRef idx="1">
          <a:scrgbClr r="0" g="0" b="0"/>
        </a:lnRef>
        <a:fillRef idx="3">
          <a:scrgbClr r="0" g="0" b="0"/>
        </a:fillRef>
        <a:effectRef idx="2">
          <a:scrgbClr r="0" g="0" b="0"/>
        </a:effectRef>
        <a:fontRef idx="minor">
          <a:schemeClr val="lt1"/>
        </a:fontRef>
      </dsp:style>
      <dsp:txBody>
        <a:bodyPr spcFirstLastPara="0" vert="horz" wrap="square" lIns="91790" tIns="281515" rIns="91790" bIns="281515" numCol="1" spcCol="1270" anchor="ctr" anchorCtr="0">
          <a:noAutofit/>
        </a:bodyPr>
        <a:lstStyle/>
        <a:p>
          <a:pPr lvl="0" algn="l" defTabSz="577850">
            <a:lnSpc>
              <a:spcPct val="90000"/>
            </a:lnSpc>
            <a:spcBef>
              <a:spcPct val="0"/>
            </a:spcBef>
            <a:spcAft>
              <a:spcPct val="35000"/>
            </a:spcAft>
          </a:pPr>
          <a:r>
            <a:rPr lang="en-US" sz="1300" kern="1200" dirty="0" smtClean="0"/>
            <a:t>E</a:t>
          </a:r>
          <a:r>
            <a:rPr lang="fr-FR" sz="1300" kern="1200" dirty="0" err="1" smtClean="0"/>
            <a:t>tablir</a:t>
          </a:r>
          <a:r>
            <a:rPr lang="fr-FR" sz="1300" kern="1200" dirty="0" smtClean="0"/>
            <a:t> un mécanisme national de financement vert pour canaliser les investissements publics et privés vers des projets durables</a:t>
          </a:r>
          <a:endParaRPr lang="en-US" sz="1300" kern="1200" dirty="0"/>
        </a:p>
      </dsp:txBody>
      <dsp:txXfrm>
        <a:off x="1182687" y="2351793"/>
        <a:ext cx="4730749" cy="1108327"/>
      </dsp:txXfrm>
    </dsp:sp>
    <dsp:sp modelId="{CA2ACC49-8E0B-4065-8B0C-D37EFEAE7462}">
      <dsp:nvSpPr>
        <dsp:cNvPr id="0" name=""/>
        <dsp:cNvSpPr/>
      </dsp:nvSpPr>
      <dsp:spPr>
        <a:xfrm>
          <a:off x="0" y="2351793"/>
          <a:ext cx="1182687" cy="1108327"/>
        </a:xfrm>
        <a:prstGeom prst="rect">
          <a:avLst/>
        </a:prstGeom>
        <a:solidFill>
          <a:schemeClr val="lt1">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62584" tIns="109478" rIns="62584" bIns="109478" numCol="1" spcCol="1270" anchor="ctr" anchorCtr="0">
          <a:noAutofit/>
        </a:bodyPr>
        <a:lstStyle/>
        <a:p>
          <a:pPr lvl="0" algn="ctr" defTabSz="711200">
            <a:lnSpc>
              <a:spcPct val="90000"/>
            </a:lnSpc>
            <a:spcBef>
              <a:spcPct val="0"/>
            </a:spcBef>
            <a:spcAft>
              <a:spcPct val="35000"/>
            </a:spcAft>
          </a:pPr>
          <a:r>
            <a:rPr lang="en-US" sz="1600" kern="1200" dirty="0" err="1" smtClean="0"/>
            <a:t>Etablir</a:t>
          </a:r>
          <a:endParaRPr lang="en-US" sz="1600" kern="1200" dirty="0"/>
        </a:p>
      </dsp:txBody>
      <dsp:txXfrm>
        <a:off x="0" y="2351793"/>
        <a:ext cx="1182687" cy="1108327"/>
      </dsp:txXfrm>
    </dsp:sp>
    <dsp:sp modelId="{F44A3AF8-6B27-4B94-9A0F-5ECA79F994EC}">
      <dsp:nvSpPr>
        <dsp:cNvPr id="0" name=""/>
        <dsp:cNvSpPr/>
      </dsp:nvSpPr>
      <dsp:spPr>
        <a:xfrm>
          <a:off x="1182687" y="3526620"/>
          <a:ext cx="4730749" cy="1108327"/>
        </a:xfrm>
        <a:prstGeom prst="rect">
          <a:avLst/>
        </a:prstGeom>
        <a:gradFill rotWithShape="0">
          <a:gsLst>
            <a:gs pos="0">
              <a:schemeClr val="accent1">
                <a:hueOff val="0"/>
                <a:satOff val="0"/>
                <a:lumOff val="0"/>
                <a:alphaOff val="0"/>
                <a:tint val="98000"/>
                <a:satMod val="110000"/>
                <a:lumMod val="104000"/>
              </a:schemeClr>
            </a:gs>
            <a:gs pos="69000">
              <a:schemeClr val="accent1">
                <a:hueOff val="0"/>
                <a:satOff val="0"/>
                <a:lumOff val="0"/>
                <a:alphaOff val="0"/>
                <a:shade val="88000"/>
                <a:satMod val="130000"/>
                <a:lumMod val="92000"/>
              </a:schemeClr>
            </a:gs>
            <a:gs pos="100000">
              <a:schemeClr val="accent1">
                <a:hueOff val="0"/>
                <a:satOff val="0"/>
                <a:lumOff val="0"/>
                <a:alphaOff val="0"/>
                <a:shade val="78000"/>
                <a:satMod val="130000"/>
                <a:lumMod val="92000"/>
              </a:schemeClr>
            </a:gs>
          </a:gsLst>
          <a:lin ang="5400000" scaled="0"/>
        </a:gradFill>
        <a:ln w="9525" cap="flat" cmpd="sng" algn="ctr">
          <a:solidFill>
            <a:schemeClr val="accent1">
              <a:hueOff val="0"/>
              <a:satOff val="0"/>
              <a:lumOff val="0"/>
              <a:alphaOff val="0"/>
            </a:schemeClr>
          </a:solidFill>
          <a:prstDash val="solid"/>
        </a:ln>
        <a:effectLst/>
      </dsp:spPr>
      <dsp:style>
        <a:lnRef idx="1">
          <a:scrgbClr r="0" g="0" b="0"/>
        </a:lnRef>
        <a:fillRef idx="3">
          <a:scrgbClr r="0" g="0" b="0"/>
        </a:fillRef>
        <a:effectRef idx="2">
          <a:scrgbClr r="0" g="0" b="0"/>
        </a:effectRef>
        <a:fontRef idx="minor">
          <a:schemeClr val="lt1"/>
        </a:fontRef>
      </dsp:style>
      <dsp:txBody>
        <a:bodyPr spcFirstLastPara="0" vert="horz" wrap="square" lIns="91790" tIns="281515" rIns="91790" bIns="281515" numCol="1" spcCol="1270" anchor="ctr" anchorCtr="0">
          <a:noAutofit/>
        </a:bodyPr>
        <a:lstStyle/>
        <a:p>
          <a:pPr lvl="0" algn="l" defTabSz="577850">
            <a:lnSpc>
              <a:spcPct val="90000"/>
            </a:lnSpc>
            <a:spcBef>
              <a:spcPct val="0"/>
            </a:spcBef>
            <a:spcAft>
              <a:spcPct val="35000"/>
            </a:spcAft>
          </a:pPr>
          <a:r>
            <a:rPr lang="fr-FR" sz="1300" kern="1200" dirty="0" smtClean="0"/>
            <a:t>Renforcer les partenariats régionaux et internationaux pour partager les connaissances, la technologie et les meilleures pratiques</a:t>
          </a:r>
          <a:endParaRPr lang="en-US" sz="1300" kern="1200" dirty="0"/>
        </a:p>
      </dsp:txBody>
      <dsp:txXfrm>
        <a:off x="1182687" y="3526620"/>
        <a:ext cx="4730749" cy="1108327"/>
      </dsp:txXfrm>
    </dsp:sp>
    <dsp:sp modelId="{A86643E5-427A-4D29-8054-0893C894F228}">
      <dsp:nvSpPr>
        <dsp:cNvPr id="0" name=""/>
        <dsp:cNvSpPr/>
      </dsp:nvSpPr>
      <dsp:spPr>
        <a:xfrm>
          <a:off x="0" y="3526620"/>
          <a:ext cx="1182687" cy="1108327"/>
        </a:xfrm>
        <a:prstGeom prst="rect">
          <a:avLst/>
        </a:prstGeom>
        <a:solidFill>
          <a:schemeClr val="lt1">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62584" tIns="109478" rIns="62584" bIns="109478" numCol="1" spcCol="1270" anchor="ctr" anchorCtr="0">
          <a:noAutofit/>
        </a:bodyPr>
        <a:lstStyle/>
        <a:p>
          <a:pPr lvl="0" algn="ctr" defTabSz="711200">
            <a:lnSpc>
              <a:spcPct val="90000"/>
            </a:lnSpc>
            <a:spcBef>
              <a:spcPct val="0"/>
            </a:spcBef>
            <a:spcAft>
              <a:spcPct val="35000"/>
            </a:spcAft>
          </a:pPr>
          <a:r>
            <a:rPr lang="en-US" sz="1600" kern="1200" dirty="0" err="1" smtClean="0"/>
            <a:t>Renforcer</a:t>
          </a:r>
          <a:endParaRPr lang="en-US" sz="1600" kern="1200" dirty="0"/>
        </a:p>
      </dsp:txBody>
      <dsp:txXfrm>
        <a:off x="0" y="3526620"/>
        <a:ext cx="1182687" cy="1108327"/>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1B4148D-BC10-4DAE-8706-8A4EBC81132D}">
      <dsp:nvSpPr>
        <dsp:cNvPr id="0" name=""/>
        <dsp:cNvSpPr/>
      </dsp:nvSpPr>
      <dsp:spPr>
        <a:xfrm>
          <a:off x="1182687" y="2139"/>
          <a:ext cx="4730749" cy="1108327"/>
        </a:xfrm>
        <a:prstGeom prst="rect">
          <a:avLst/>
        </a:prstGeom>
        <a:gradFill rotWithShape="0">
          <a:gsLst>
            <a:gs pos="0">
              <a:schemeClr val="accent1">
                <a:hueOff val="0"/>
                <a:satOff val="0"/>
                <a:lumOff val="0"/>
                <a:alphaOff val="0"/>
                <a:tint val="98000"/>
                <a:satMod val="110000"/>
                <a:lumMod val="104000"/>
              </a:schemeClr>
            </a:gs>
            <a:gs pos="69000">
              <a:schemeClr val="accent1">
                <a:hueOff val="0"/>
                <a:satOff val="0"/>
                <a:lumOff val="0"/>
                <a:alphaOff val="0"/>
                <a:shade val="88000"/>
                <a:satMod val="130000"/>
                <a:lumMod val="92000"/>
              </a:schemeClr>
            </a:gs>
            <a:gs pos="100000">
              <a:schemeClr val="accent1">
                <a:hueOff val="0"/>
                <a:satOff val="0"/>
                <a:lumOff val="0"/>
                <a:alphaOff val="0"/>
                <a:shade val="78000"/>
                <a:satMod val="130000"/>
                <a:lumMod val="92000"/>
              </a:schemeClr>
            </a:gs>
          </a:gsLst>
          <a:lin ang="5400000" scaled="0"/>
        </a:gradFill>
        <a:ln w="9525" cap="flat" cmpd="sng" algn="ctr">
          <a:solidFill>
            <a:schemeClr val="accent1">
              <a:hueOff val="0"/>
              <a:satOff val="0"/>
              <a:lumOff val="0"/>
              <a:alphaOff val="0"/>
            </a:schemeClr>
          </a:solidFill>
          <a:prstDash val="solid"/>
        </a:ln>
        <a:effectLst/>
      </dsp:spPr>
      <dsp:style>
        <a:lnRef idx="1">
          <a:scrgbClr r="0" g="0" b="0"/>
        </a:lnRef>
        <a:fillRef idx="3">
          <a:scrgbClr r="0" g="0" b="0"/>
        </a:fillRef>
        <a:effectRef idx="2">
          <a:scrgbClr r="0" g="0" b="0"/>
        </a:effectRef>
        <a:fontRef idx="minor">
          <a:schemeClr val="lt1"/>
        </a:fontRef>
      </dsp:style>
      <dsp:txBody>
        <a:bodyPr spcFirstLastPara="0" vert="horz" wrap="square" lIns="91790" tIns="281515" rIns="91790" bIns="281515" numCol="1" spcCol="1270" anchor="ctr" anchorCtr="0">
          <a:noAutofit/>
        </a:bodyPr>
        <a:lstStyle/>
        <a:p>
          <a:pPr lvl="0" algn="l" defTabSz="577850">
            <a:lnSpc>
              <a:spcPct val="90000"/>
            </a:lnSpc>
            <a:spcBef>
              <a:spcPct val="0"/>
            </a:spcBef>
            <a:spcAft>
              <a:spcPct val="35000"/>
            </a:spcAft>
          </a:pPr>
          <a:r>
            <a:rPr lang="en-US" sz="1300" kern="1200" dirty="0" smtClean="0"/>
            <a:t> </a:t>
          </a:r>
          <a:r>
            <a:rPr lang="fr-FR" sz="1300" kern="1200" dirty="0" smtClean="0"/>
            <a:t>Réaliser des progrès significatifs vers les objectifs nationaux d'économie verte et les objectifs de développement durable (ODD) des Nations Unies</a:t>
          </a:r>
          <a:endParaRPr lang="en-US" sz="1300" kern="1200" dirty="0"/>
        </a:p>
      </dsp:txBody>
      <dsp:txXfrm>
        <a:off x="1182687" y="2139"/>
        <a:ext cx="4730749" cy="1108327"/>
      </dsp:txXfrm>
    </dsp:sp>
    <dsp:sp modelId="{41B7E5E6-C531-4A93-BA22-F81B1B8C1CD0}">
      <dsp:nvSpPr>
        <dsp:cNvPr id="0" name=""/>
        <dsp:cNvSpPr/>
      </dsp:nvSpPr>
      <dsp:spPr>
        <a:xfrm>
          <a:off x="0" y="2139"/>
          <a:ext cx="1182687" cy="1108327"/>
        </a:xfrm>
        <a:prstGeom prst="rect">
          <a:avLst/>
        </a:prstGeom>
        <a:solidFill>
          <a:schemeClr val="lt1">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62584" tIns="109478" rIns="62584" bIns="109478" numCol="1" spcCol="1270" anchor="ctr" anchorCtr="0">
          <a:noAutofit/>
        </a:bodyPr>
        <a:lstStyle/>
        <a:p>
          <a:pPr lvl="0" algn="ctr" defTabSz="711200">
            <a:lnSpc>
              <a:spcPct val="90000"/>
            </a:lnSpc>
            <a:spcBef>
              <a:spcPct val="0"/>
            </a:spcBef>
            <a:spcAft>
              <a:spcPct val="35000"/>
            </a:spcAft>
          </a:pPr>
          <a:r>
            <a:rPr lang="en-US" sz="1600" kern="1200" dirty="0" err="1" smtClean="0"/>
            <a:t>Réaliser</a:t>
          </a:r>
          <a:endParaRPr lang="en-US" sz="1600" kern="1200" dirty="0"/>
        </a:p>
      </dsp:txBody>
      <dsp:txXfrm>
        <a:off x="0" y="2139"/>
        <a:ext cx="1182687" cy="1108327"/>
      </dsp:txXfrm>
    </dsp:sp>
    <dsp:sp modelId="{5461122A-3203-4248-927A-86692AF05262}">
      <dsp:nvSpPr>
        <dsp:cNvPr id="0" name=""/>
        <dsp:cNvSpPr/>
      </dsp:nvSpPr>
      <dsp:spPr>
        <a:xfrm>
          <a:off x="1182687" y="1176966"/>
          <a:ext cx="4730749" cy="1108327"/>
        </a:xfrm>
        <a:prstGeom prst="rect">
          <a:avLst/>
        </a:prstGeom>
        <a:gradFill rotWithShape="0">
          <a:gsLst>
            <a:gs pos="0">
              <a:schemeClr val="accent1">
                <a:hueOff val="0"/>
                <a:satOff val="0"/>
                <a:lumOff val="0"/>
                <a:alphaOff val="0"/>
                <a:tint val="98000"/>
                <a:satMod val="110000"/>
                <a:lumMod val="104000"/>
              </a:schemeClr>
            </a:gs>
            <a:gs pos="69000">
              <a:schemeClr val="accent1">
                <a:hueOff val="0"/>
                <a:satOff val="0"/>
                <a:lumOff val="0"/>
                <a:alphaOff val="0"/>
                <a:shade val="88000"/>
                <a:satMod val="130000"/>
                <a:lumMod val="92000"/>
              </a:schemeClr>
            </a:gs>
            <a:gs pos="100000">
              <a:schemeClr val="accent1">
                <a:hueOff val="0"/>
                <a:satOff val="0"/>
                <a:lumOff val="0"/>
                <a:alphaOff val="0"/>
                <a:shade val="78000"/>
                <a:satMod val="130000"/>
                <a:lumMod val="92000"/>
              </a:schemeClr>
            </a:gs>
          </a:gsLst>
          <a:lin ang="5400000" scaled="0"/>
        </a:gradFill>
        <a:ln w="9525" cap="flat" cmpd="sng" algn="ctr">
          <a:solidFill>
            <a:schemeClr val="accent1">
              <a:hueOff val="0"/>
              <a:satOff val="0"/>
              <a:lumOff val="0"/>
              <a:alphaOff val="0"/>
            </a:schemeClr>
          </a:solidFill>
          <a:prstDash val="solid"/>
        </a:ln>
        <a:effectLst/>
      </dsp:spPr>
      <dsp:style>
        <a:lnRef idx="1">
          <a:scrgbClr r="0" g="0" b="0"/>
        </a:lnRef>
        <a:fillRef idx="3">
          <a:scrgbClr r="0" g="0" b="0"/>
        </a:fillRef>
        <a:effectRef idx="2">
          <a:scrgbClr r="0" g="0" b="0"/>
        </a:effectRef>
        <a:fontRef idx="minor">
          <a:schemeClr val="lt1"/>
        </a:fontRef>
      </dsp:style>
      <dsp:txBody>
        <a:bodyPr spcFirstLastPara="0" vert="horz" wrap="square" lIns="91790" tIns="281515" rIns="91790" bIns="281515" numCol="1" spcCol="1270" anchor="ctr" anchorCtr="0">
          <a:noAutofit/>
        </a:bodyPr>
        <a:lstStyle/>
        <a:p>
          <a:pPr lvl="0" algn="l" defTabSz="577850">
            <a:lnSpc>
              <a:spcPct val="90000"/>
            </a:lnSpc>
            <a:spcBef>
              <a:spcPct val="0"/>
            </a:spcBef>
            <a:spcAft>
              <a:spcPct val="35000"/>
            </a:spcAft>
          </a:pPr>
          <a:r>
            <a:rPr lang="fr-FR" sz="1300" kern="1200" dirty="0" smtClean="0"/>
            <a:t>Veiller à ce que les principes de l'économie verte soient intégrés dans tous les secteurs de l'économie</a:t>
          </a:r>
          <a:endParaRPr lang="en-US" sz="1300" kern="1200" dirty="0"/>
        </a:p>
      </dsp:txBody>
      <dsp:txXfrm>
        <a:off x="1182687" y="1176966"/>
        <a:ext cx="4730749" cy="1108327"/>
      </dsp:txXfrm>
    </dsp:sp>
    <dsp:sp modelId="{8F9FAEBE-1D47-4F05-A46B-2BED542604B4}">
      <dsp:nvSpPr>
        <dsp:cNvPr id="0" name=""/>
        <dsp:cNvSpPr/>
      </dsp:nvSpPr>
      <dsp:spPr>
        <a:xfrm>
          <a:off x="0" y="1176966"/>
          <a:ext cx="1182687" cy="1108327"/>
        </a:xfrm>
        <a:prstGeom prst="rect">
          <a:avLst/>
        </a:prstGeom>
        <a:solidFill>
          <a:schemeClr val="lt1">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62584" tIns="109478" rIns="62584" bIns="109478" numCol="1" spcCol="1270" anchor="ctr" anchorCtr="0">
          <a:noAutofit/>
        </a:bodyPr>
        <a:lstStyle/>
        <a:p>
          <a:pPr lvl="0" algn="ctr" defTabSz="711200">
            <a:lnSpc>
              <a:spcPct val="90000"/>
            </a:lnSpc>
            <a:spcBef>
              <a:spcPct val="0"/>
            </a:spcBef>
            <a:spcAft>
              <a:spcPct val="35000"/>
            </a:spcAft>
          </a:pPr>
          <a:r>
            <a:rPr lang="en-US" sz="1600" kern="1200" dirty="0" err="1" smtClean="0"/>
            <a:t>Intégrer</a:t>
          </a:r>
          <a:endParaRPr lang="en-US" sz="1600" kern="1200" dirty="0"/>
        </a:p>
      </dsp:txBody>
      <dsp:txXfrm>
        <a:off x="0" y="1176966"/>
        <a:ext cx="1182687" cy="1108327"/>
      </dsp:txXfrm>
    </dsp:sp>
    <dsp:sp modelId="{6515084B-F333-4112-891C-EDFC8B376797}">
      <dsp:nvSpPr>
        <dsp:cNvPr id="0" name=""/>
        <dsp:cNvSpPr/>
      </dsp:nvSpPr>
      <dsp:spPr>
        <a:xfrm>
          <a:off x="1182687" y="2351793"/>
          <a:ext cx="4730749" cy="1108327"/>
        </a:xfrm>
        <a:prstGeom prst="rect">
          <a:avLst/>
        </a:prstGeom>
        <a:gradFill rotWithShape="0">
          <a:gsLst>
            <a:gs pos="0">
              <a:schemeClr val="accent1">
                <a:hueOff val="0"/>
                <a:satOff val="0"/>
                <a:lumOff val="0"/>
                <a:alphaOff val="0"/>
                <a:tint val="98000"/>
                <a:satMod val="110000"/>
                <a:lumMod val="104000"/>
              </a:schemeClr>
            </a:gs>
            <a:gs pos="69000">
              <a:schemeClr val="accent1">
                <a:hueOff val="0"/>
                <a:satOff val="0"/>
                <a:lumOff val="0"/>
                <a:alphaOff val="0"/>
                <a:shade val="88000"/>
                <a:satMod val="130000"/>
                <a:lumMod val="92000"/>
              </a:schemeClr>
            </a:gs>
            <a:gs pos="100000">
              <a:schemeClr val="accent1">
                <a:hueOff val="0"/>
                <a:satOff val="0"/>
                <a:lumOff val="0"/>
                <a:alphaOff val="0"/>
                <a:shade val="78000"/>
                <a:satMod val="130000"/>
                <a:lumMod val="92000"/>
              </a:schemeClr>
            </a:gs>
          </a:gsLst>
          <a:lin ang="5400000" scaled="0"/>
        </a:gradFill>
        <a:ln w="9525" cap="flat" cmpd="sng" algn="ctr">
          <a:solidFill>
            <a:schemeClr val="accent1">
              <a:hueOff val="0"/>
              <a:satOff val="0"/>
              <a:lumOff val="0"/>
              <a:alphaOff val="0"/>
            </a:schemeClr>
          </a:solidFill>
          <a:prstDash val="solid"/>
        </a:ln>
        <a:effectLst/>
      </dsp:spPr>
      <dsp:style>
        <a:lnRef idx="1">
          <a:scrgbClr r="0" g="0" b="0"/>
        </a:lnRef>
        <a:fillRef idx="3">
          <a:scrgbClr r="0" g="0" b="0"/>
        </a:fillRef>
        <a:effectRef idx="2">
          <a:scrgbClr r="0" g="0" b="0"/>
        </a:effectRef>
        <a:fontRef idx="minor">
          <a:schemeClr val="lt1"/>
        </a:fontRef>
      </dsp:style>
      <dsp:txBody>
        <a:bodyPr spcFirstLastPara="0" vert="horz" wrap="square" lIns="91790" tIns="281515" rIns="91790" bIns="281515" numCol="1" spcCol="1270" anchor="ctr" anchorCtr="0">
          <a:noAutofit/>
        </a:bodyPr>
        <a:lstStyle/>
        <a:p>
          <a:pPr lvl="0" algn="l" defTabSz="577850">
            <a:lnSpc>
              <a:spcPct val="90000"/>
            </a:lnSpc>
            <a:spcBef>
              <a:spcPct val="0"/>
            </a:spcBef>
            <a:spcAft>
              <a:spcPct val="35000"/>
            </a:spcAft>
          </a:pPr>
          <a:r>
            <a:rPr lang="fr-FR" sz="1300" kern="1200" dirty="0" smtClean="0"/>
            <a:t>Faire le suivi des progrès, évaluer l'impact, mettre à jour et améliorer en permanence la stratégie nationale d'économie verte</a:t>
          </a:r>
          <a:endParaRPr lang="en-US" sz="1300" kern="1200" dirty="0"/>
        </a:p>
      </dsp:txBody>
      <dsp:txXfrm>
        <a:off x="1182687" y="2351793"/>
        <a:ext cx="4730749" cy="1108327"/>
      </dsp:txXfrm>
    </dsp:sp>
    <dsp:sp modelId="{C8F271F3-342E-4854-9492-1CB0E4EAB7C8}">
      <dsp:nvSpPr>
        <dsp:cNvPr id="0" name=""/>
        <dsp:cNvSpPr/>
      </dsp:nvSpPr>
      <dsp:spPr>
        <a:xfrm>
          <a:off x="0" y="2351793"/>
          <a:ext cx="1182687" cy="1108327"/>
        </a:xfrm>
        <a:prstGeom prst="rect">
          <a:avLst/>
        </a:prstGeom>
        <a:solidFill>
          <a:schemeClr val="lt1">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62584" tIns="109478" rIns="62584" bIns="109478" numCol="1" spcCol="1270" anchor="ctr" anchorCtr="0">
          <a:noAutofit/>
        </a:bodyPr>
        <a:lstStyle/>
        <a:p>
          <a:pPr lvl="0" algn="ctr" defTabSz="711200">
            <a:lnSpc>
              <a:spcPct val="90000"/>
            </a:lnSpc>
            <a:spcBef>
              <a:spcPct val="0"/>
            </a:spcBef>
            <a:spcAft>
              <a:spcPct val="35000"/>
            </a:spcAft>
          </a:pPr>
          <a:r>
            <a:rPr lang="en-US" sz="1600" kern="1200" dirty="0" smtClean="0"/>
            <a:t>Faire le </a:t>
          </a:r>
          <a:r>
            <a:rPr lang="en-US" sz="1600" kern="1200" dirty="0" err="1" smtClean="0"/>
            <a:t>suivi</a:t>
          </a:r>
          <a:endParaRPr lang="en-US" sz="1600" kern="1200" dirty="0"/>
        </a:p>
      </dsp:txBody>
      <dsp:txXfrm>
        <a:off x="0" y="2351793"/>
        <a:ext cx="1182687" cy="1108327"/>
      </dsp:txXfrm>
    </dsp:sp>
    <dsp:sp modelId="{7649065D-21FD-46C0-A8E4-21C49BB84FB2}">
      <dsp:nvSpPr>
        <dsp:cNvPr id="0" name=""/>
        <dsp:cNvSpPr/>
      </dsp:nvSpPr>
      <dsp:spPr>
        <a:xfrm>
          <a:off x="1182687" y="3526620"/>
          <a:ext cx="4730749" cy="1108327"/>
        </a:xfrm>
        <a:prstGeom prst="rect">
          <a:avLst/>
        </a:prstGeom>
        <a:gradFill rotWithShape="0">
          <a:gsLst>
            <a:gs pos="0">
              <a:schemeClr val="accent1">
                <a:hueOff val="0"/>
                <a:satOff val="0"/>
                <a:lumOff val="0"/>
                <a:alphaOff val="0"/>
                <a:tint val="98000"/>
                <a:satMod val="110000"/>
                <a:lumMod val="104000"/>
              </a:schemeClr>
            </a:gs>
            <a:gs pos="69000">
              <a:schemeClr val="accent1">
                <a:hueOff val="0"/>
                <a:satOff val="0"/>
                <a:lumOff val="0"/>
                <a:alphaOff val="0"/>
                <a:shade val="88000"/>
                <a:satMod val="130000"/>
                <a:lumMod val="92000"/>
              </a:schemeClr>
            </a:gs>
            <a:gs pos="100000">
              <a:schemeClr val="accent1">
                <a:hueOff val="0"/>
                <a:satOff val="0"/>
                <a:lumOff val="0"/>
                <a:alphaOff val="0"/>
                <a:shade val="78000"/>
                <a:satMod val="130000"/>
                <a:lumMod val="92000"/>
              </a:schemeClr>
            </a:gs>
          </a:gsLst>
          <a:lin ang="5400000" scaled="0"/>
        </a:gradFill>
        <a:ln w="9525" cap="flat" cmpd="sng" algn="ctr">
          <a:solidFill>
            <a:schemeClr val="accent1">
              <a:hueOff val="0"/>
              <a:satOff val="0"/>
              <a:lumOff val="0"/>
              <a:alphaOff val="0"/>
            </a:schemeClr>
          </a:solidFill>
          <a:prstDash val="solid"/>
        </a:ln>
        <a:effectLst/>
      </dsp:spPr>
      <dsp:style>
        <a:lnRef idx="1">
          <a:scrgbClr r="0" g="0" b="0"/>
        </a:lnRef>
        <a:fillRef idx="3">
          <a:scrgbClr r="0" g="0" b="0"/>
        </a:fillRef>
        <a:effectRef idx="2">
          <a:scrgbClr r="0" g="0" b="0"/>
        </a:effectRef>
        <a:fontRef idx="minor">
          <a:schemeClr val="lt1"/>
        </a:fontRef>
      </dsp:style>
      <dsp:txBody>
        <a:bodyPr spcFirstLastPara="0" vert="horz" wrap="square" lIns="91790" tIns="281515" rIns="91790" bIns="281515" numCol="1" spcCol="1270" anchor="ctr" anchorCtr="0">
          <a:noAutofit/>
        </a:bodyPr>
        <a:lstStyle/>
        <a:p>
          <a:pPr lvl="0" algn="l" defTabSz="577850">
            <a:lnSpc>
              <a:spcPct val="90000"/>
            </a:lnSpc>
            <a:spcBef>
              <a:spcPct val="0"/>
            </a:spcBef>
            <a:spcAft>
              <a:spcPct val="35000"/>
            </a:spcAft>
          </a:pPr>
          <a:r>
            <a:rPr lang="fr-FR" sz="1300" kern="1200" dirty="0" smtClean="0"/>
            <a:t>Encourager une culture de durabilité et de gestion de l'environnement parmi les citoyens et les parties prenantes</a:t>
          </a:r>
          <a:endParaRPr lang="en-US" sz="1300" kern="1200" dirty="0"/>
        </a:p>
      </dsp:txBody>
      <dsp:txXfrm>
        <a:off x="1182687" y="3526620"/>
        <a:ext cx="4730749" cy="1108327"/>
      </dsp:txXfrm>
    </dsp:sp>
    <dsp:sp modelId="{12A6C507-0598-4F35-A264-D58A06A4C098}">
      <dsp:nvSpPr>
        <dsp:cNvPr id="0" name=""/>
        <dsp:cNvSpPr/>
      </dsp:nvSpPr>
      <dsp:spPr>
        <a:xfrm>
          <a:off x="0" y="3526620"/>
          <a:ext cx="1182687" cy="1108327"/>
        </a:xfrm>
        <a:prstGeom prst="rect">
          <a:avLst/>
        </a:prstGeom>
        <a:solidFill>
          <a:schemeClr val="lt1">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62584" tIns="109478" rIns="62584" bIns="109478" numCol="1" spcCol="1270" anchor="ctr" anchorCtr="0">
          <a:noAutofit/>
        </a:bodyPr>
        <a:lstStyle/>
        <a:p>
          <a:pPr lvl="0" algn="ctr" defTabSz="711200">
            <a:lnSpc>
              <a:spcPct val="90000"/>
            </a:lnSpc>
            <a:spcBef>
              <a:spcPct val="0"/>
            </a:spcBef>
            <a:spcAft>
              <a:spcPct val="35000"/>
            </a:spcAft>
          </a:pPr>
          <a:r>
            <a:rPr lang="en-US" sz="1600" kern="1200" dirty="0" smtClean="0"/>
            <a:t>Encourager</a:t>
          </a:r>
          <a:endParaRPr lang="en-US" sz="1600" kern="1200" dirty="0"/>
        </a:p>
      </dsp:txBody>
      <dsp:txXfrm>
        <a:off x="0" y="3526620"/>
        <a:ext cx="1182687" cy="1108327"/>
      </dsp:txXfrm>
    </dsp:sp>
  </dsp:spTree>
</dsp:drawing>
</file>

<file path=ppt/diagrams/layout1.xml><?xml version="1.0" encoding="utf-8"?>
<dgm:layoutDef xmlns:dgm="http://schemas.openxmlformats.org/drawingml/2006/diagram" xmlns:a="http://schemas.openxmlformats.org/drawingml/2006/main" uniqueId="urn:microsoft.com/office/officeart/2018/2/layout/IconLabelList">
  <dgm:title val="Icon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20"/>
          <dgm:constr type="w" for="ch" forName="sibTrans" refType="w" refFor="ch" refForName="compNode" fact="0.175"/>
          <dgm:constr type="sp" refType="w" refFor="ch" refForName="compNode" op="equ" fact="0.25"/>
          <dgm:constr type="primFontSz" for="des" ptType="node" op="equ" val="50"/>
          <dgm:constr type="h" for="des" forName="compNode" op="equ"/>
          <dgm:constr type="h" for="des" forName="textRect" op="equ"/>
        </dgm:constrLst>
      </dgm:if>
      <dgm:if name="Name5"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6"/>
          <dgm:constr type="h" for="des" forName="compNode" op="equ"/>
          <dgm:constr type="h" for="des" forName="textRect" op="equ"/>
        </dgm:constrLst>
      </dgm:if>
      <dgm:else name="Name6">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7" axis="ch" ptType="node">
      <dgm:layoutNode name="compNode">
        <dgm:alg type="composite"/>
        <dgm:shape xmlns:r="http://schemas.openxmlformats.org/officeDocument/2006/relationships" r:blip="">
          <dgm:adjLst/>
        </dgm:shape>
        <dgm:presOf axis="self"/>
        <dgm:constrLst>
          <dgm:constr type="w" for="ch" forName="iconRect" refType="w" fact="0.45"/>
          <dgm:constr type="h" for="ch" forName="iconRect" refType="w" refFor="ch" refForName="iconRect"/>
          <dgm:constr type="ctrX" for="ch" forName="iconRect" refType="w" fact="0.5"/>
          <dgm:constr type="t" for="ch" forName="iconRect"/>
          <dgm:constr type="h" for="ch" forName="spaceRect" refType="h" fact="0.15"/>
          <dgm:constr type="w" for="ch" forName="spaceRect" refType="w"/>
          <dgm:constr type="l" for="ch" forName="spaceRect"/>
          <dgm:constr type="t" for="ch" forName="spaceRect" refType="b" refFor="ch" refForName="icon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8"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 xmlns:dgm1612="http://schemas.microsoft.com/office/drawing/2016/12/diagram">
        <a:lvl1pPr>
          <a:lnSpc>
            <a:spcPct val="100000"/>
          </a:lnSpc>
        </a:lvl1pPr>
      </dgm1612:lstStyle>
    </a:ext>
  </dgm:extLst>
</dgm:layoutDef>
</file>

<file path=ppt/diagrams/layout2.xml><?xml version="1.0" encoding="utf-8"?>
<dgm:layoutDef xmlns:dgm="http://schemas.openxmlformats.org/drawingml/2006/diagram" xmlns:a="http://schemas.openxmlformats.org/drawingml/2006/main" uniqueId="urn:microsoft.com/office/officeart/2016/7/layout/LinearArrowProcessNumbered">
  <dgm:title val="Linear Arrow Process Numbered"/>
  <dgm:desc val="Used to show a progression; a timeline; sequential steps in a task, process, or workflow; or to emphasize movement or direction. Automatic numbers have been introduced to show the steps of the process which appears in a circle. Level 1 and Level 2 text appear in a shape called UpArrowCallout. Also the nodes are connected by an arrow like shape emphasizing the process nature."/>
  <dgm:catLst>
    <dgm:cat type="process" pri="5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101" type="sibTrans" cxnId="4">
          <dgm:prSet phldrT="1"/>
          <dgm:t>
            <a:bodyPr/>
            <a:lstStyle/>
            <a:p>
              <a:r>
                <a:t>1</a:t>
              </a:r>
            </a:p>
          </dgm:t>
        </dgm:pt>
        <dgm:pt modelId="201" type="sibTrans" cxnId="5">
          <dgm:prSet phldrT="2"/>
          <dgm:t>
            <a:bodyPr/>
            <a:lstStyle/>
            <a:p>
              <a:r>
                <a:t>2</a:t>
              </a:r>
            </a:p>
          </dgm:t>
        </dgm:pt>
        <dgm:pt modelId="301" type="sibTrans" cxnId="6">
          <dgm:prSet phldrT="3"/>
          <dgm:t>
            <a:bodyPr/>
            <a:lstStyle/>
            <a:p>
              <a:r>
                <a:t>3</a:t>
              </a:r>
            </a:p>
          </dgm:t>
        </dgm:pt>
      </dgm:ptLst>
      <dgm:cxnLst>
        <dgm:cxn modelId="4" srcId="0" destId="1" srcOrd="0" destOrd="0" sibTransId="101"/>
        <dgm:cxn modelId="5" srcId="0" destId="2" srcOrd="1" destOrd="0" sibTransId="201"/>
        <dgm:cxn modelId="6" srcId="0" destId="3" srcOrd="3" destOrd="0" sibTransId="301"/>
        <dgm:cxn modelId="13" srcId="1" destId="11" srcOrd="0" destOrd="0"/>
        <dgm:cxn modelId="23" srcId="2" destId="21" srcOrd="0" destOrd="0"/>
        <dgm:cxn modelId="33" srcId="3" destId="31" srcOrd="0" destOrd="0"/>
      </dgm:cxnLst>
      <dgm:bg/>
      <dgm:whole/>
    </dgm:dataModel>
  </dgm:sampData>
  <dgm:style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L"/>
      <dgm:param type="nodeVertAlign" val="t"/>
    </dgm:alg>
    <dgm:shape xmlns:r="http://schemas.openxmlformats.org/officeDocument/2006/relationships" r:blip="">
      <dgm:adjLst/>
    </dgm:shape>
    <dgm:presOf/>
    <dgm:constrLst>
      <dgm:constr type="w" for="ch" forName="compositeNode" refType="w"/>
      <dgm:constr type="h" for="ch" forName="compositeNode" op="equ"/>
      <dgm:constr type="w" for="ch" forName="sibTransComposite" refType="w" refFor="ch" refForName="compositeNode" fact="0"/>
      <dgm:constr type="w" for="des" forName="parTx"/>
      <dgm:constr type="h" for="des" forName="parTx" op="equ"/>
      <dgm:constr type="h" for="des" forName="parSh" op="equ"/>
      <dgm:constr type="w" for="des" forName="nodeText"/>
      <dgm:constr type="h" for="des" forName="nodeText" op="equ"/>
      <dgm:constr type="w" for="des" forName="parSh"/>
      <dgm:constr type="w" for="des" forName="parSh" op="equ"/>
      <dgm:constr type="primFontSz" for="des" forName="parTx" val="26"/>
      <dgm:constr type="primFontSz" for="des" forName="parTx" op="equ"/>
      <dgm:constr type="primFontSz" for="des" forName="parSh" op="equ"/>
      <dgm:constr type="primFontSz" for="des" forName="nodeText" op="equ"/>
      <dgm:constr type="secFontSz" for="des" forName="nodeText" op="equ"/>
      <dgm:constr type="primFontSz" for="des" forName="sibTransNodeCircle" op="equ"/>
      <dgm:constr type="h" for="des" forName="sibTransNodeCircle" op="equ"/>
      <dgm:constr type="w" for="des" forName="sibTransNodeCircle" op="equ"/>
      <dgm:constr type="h" for="des" forName="parTx" refType="primFontSz" refFor="des" refForName="parTx" fact="1.5"/>
      <dgm:constr type="h" for="ch" forName="compositeNode" refType="h"/>
      <dgm:constr type="h" for="des" forName="parSh" refType="w"/>
      <dgm:constr type="h" for="des" forName="nodeText" refType="primFontSz" refFor="des" refForName="parTx" fact="2.1"/>
      <dgm:constr type="h" for="des" forName="parSh" refType="h" refFor="des" refForName="parTx" op="lte" fact="1.2"/>
      <dgm:constr type="h" for="des" forName="parSh" refType="h" refFor="des" refForName="parTx" op="gte" fact="1.2"/>
    </dgm:constrLst>
    <dgm:ruleLst>
      <dgm:rule type="primFontSz" for="des" forName="parSh" val="5" fact="NaN" max="NaN"/>
    </dgm:ruleLst>
    <dgm:forEach name="Name3" axis="ch" ptType="node">
      <dgm:layoutNode name="compositeNode">
        <dgm:alg type="composite"/>
        <dgm:shape xmlns:r="http://schemas.openxmlformats.org/officeDocument/2006/relationships" r:blip="">
          <dgm:adjLst/>
        </dgm:shape>
        <dgm:presOf/>
        <dgm:choose name="Name004">
          <dgm:if name="Name5" axis="self" ptType="node" func="cnt" op="equ" val="0">
            <dgm:constrLst>
              <dgm:constr type="w" for="ch" forName="parTx" refType="w"/>
              <dgm:constr type="w" for="ch" forName="parSh" refType="w" refFor="ch" refForName="parTx"/>
              <dgm:constr type="w" for="ch" forName="nodeText" refType="w" refFor="ch" refForName="parTx"/>
              <dgm:constr type="t" for="ch" forName="nodeText" refType="b" refFor="ch" refForName="parSh"/>
            </dgm:constrLst>
          </dgm:if>
          <dgm:else name="Name6">
            <dgm:constrLst>
              <dgm:constr type="w" for="ch" forName="parTx" refType="w"/>
              <dgm:constr type="w" for="ch" forName="parSh" refType="w" refFor="ch" refForName="parTx"/>
              <dgm:constr type="w" for="ch" forName="nodeText" refType="w" refFor="ch" refForName="parTx" fact="0.9"/>
              <dgm:constr type="t" for="ch" forName="nodeText" refType="b" refFor="ch" refForName="parSh"/>
            </dgm:constrLst>
          </dgm:else>
        </dgm:choose>
        <dgm:ruleLst>
          <dgm:rule type="h" val="INF" fact="NaN" max="NaN"/>
        </dgm:ruleLst>
        <dgm:layoutNode name="parTx">
          <dgm:varLst>
            <dgm:chMax val="0"/>
            <dgm:chPref val="0"/>
            <dgm:bulletEnabled val="1"/>
          </dgm:varLst>
          <dgm:alg type="tx"/>
          <dgm:shape xmlns:r="http://schemas.openxmlformats.org/officeDocument/2006/relationships" type="rect" r:blip="" zOrderOff="1" hideGeom="1">
            <dgm:adjLst/>
          </dgm:shape>
          <dgm:presOf/>
          <dgm:constrLst>
            <dgm:constr type="h" refType="w" op="lte" fact="0.4"/>
            <dgm:constr type="h"/>
          </dgm:constrLst>
          <dgm:ruleLst>
            <dgm:rule type="h" val="INF" fact="NaN" max="NaN"/>
          </dgm:ruleLst>
        </dgm:layoutNode>
        <dgm:layoutNode name="parSh">
          <dgm:alg type="composite"/>
          <dgm:shape xmlns:r="http://schemas.openxmlformats.org/officeDocument/2006/relationships" r:blip="">
            <dgm:adjLst/>
          </dgm:shape>
          <dgm:presOf axis="self" ptType="node"/>
          <dgm:choose name="casesForFirstAndLastNode">
            <dgm:if name="ifFirstNode" axis="self" ptType="node" func="pos" op="equ" val="1">
              <dgm:choose name="removeLineWhenOnlyOneNode">
                <dgm:if name="ifOnlyOneNode" axis="followSib" ptType="node" func="cnt" op="equ" val="0">
                  <dgm:constrLst>
                    <dgm:constr type="h"/>
                    <dgm:constr type="h" for="ch" forName="lineNode" val="0.002"/>
                    <dgm:constr type="w" for="ch" forName="lineNode" refType="w" fact="0"/>
                    <dgm:constr type="w" for="ch" forName="lineArrowNode" refType="w" fact="0"/>
                    <dgm:constr type="h" for="ch" forName="lineArrowNode" refType="h" fact="0"/>
                    <dgm:constr type="ctrY" for="ch" forName="lineNode" refType="ctrY" refFor="ch" refForName="sibTransNodeCircle"/>
                    <dgm:constr type="h" for="ch" forName="sibTransNodeCircle" refType="h" fact="0.9"/>
                    <dgm:constr type="w" for="ch" forName="sibTransNodeCircle" refType="h" refFor="ch" refForName="sibTransNodeCircle"/>
                    <dgm:constr type="ctrX" for="ch" forName="sibTransNodeCircle" refType="w" fact="0.45"/>
                    <dgm:constr type="ctrY" for="ch" forName="sibTransNodeCircle" refType="h" fact="0.25"/>
                    <dgm:constr type="t" for="ch" forName="spacerBetweenCircleAndCallout" refType="b" refFor="ch" refForName="sibTransNodeCircle"/>
                    <dgm:constr type="h" for="ch" forName="spacerBetweenCircleAndCallout" val="4.6"/>
                  </dgm:constrLst>
                </dgm:if>
                <dgm:else name="ifMoreThanOneNode">
                  <dgm:constrLst>
                    <dgm:constr type="h"/>
                    <dgm:constr type="h" for="ch" forName="lineNode" val="0.002"/>
                    <dgm:constr type="w" for="ch" forName="lineNode" refType="w" fact="0.4"/>
                    <dgm:constr type="l" for="ch" forName="lineNode" refType="w" fact="0.5"/>
                    <dgm:constr type="w" for="ch" forName="lineArrowNode" refType="w" fact="0.046"/>
                    <dgm:constr type="h" for="ch" forName="lineArrowNode" refType="h" fact="0.18"/>
                    <dgm:constr type="l" for="ch" forName="lineArrowNode" refType="w" fact="0.924"/>
                    <dgm:constr type="t" for="ch" forName="lineArrowNode" refType="h" fact="0.18"/>
                    <dgm:constr type="ctrY" for="ch" forName="lineNode" refType="ctrY" refFor="ch" refForName="sibTransNodeCircle"/>
                    <dgm:constr type="h" for="ch" forName="sibTransNodeCircle" refType="h" fact="0.9"/>
                    <dgm:constr type="w" for="ch" forName="sibTransNodeCircle" refType="h" refFor="ch" refForName="sibTransNodeCircle"/>
                    <dgm:constr type="ctrX" for="ch" forName="sibTransNodeCircle" refType="w" fact="0.45"/>
                    <dgm:constr type="ctrY" for="ch" forName="sibTransNodeCircle" refType="h" fact="0.25"/>
                    <dgm:constr type="t" for="ch" forName="spacerBetweenCircleAndCallout" refType="b" refFor="ch" refForName="sibTransNodeCircle"/>
                    <dgm:constr type="h" for="ch" forName="spacerBetweenCircleAndCallout" val="4.6"/>
                  </dgm:constrLst>
                </dgm:else>
              </dgm:choose>
            </dgm:if>
            <dgm:if name="ifLastNode" axis="self" ptType="node" func="revPos" op="equ" val="1">
              <dgm:constrLst>
                <dgm:constr type="h"/>
                <dgm:constr type="h" for="ch" forName="lineNode" val="0.002"/>
                <dgm:constr type="w" for="ch" forName="lineNode" refType="w" fact="0.45"/>
                <dgm:constr type="w" for="ch" forName="lineArrowNode" refType="w" fact="0"/>
                <dgm:constr type="h" for="ch" forName="lineArrowNode" refType="h" fact="0"/>
                <dgm:constr type="ctrY" for="ch" forName="lineNode" refType="ctrY" refFor="ch" refForName="sibTransNodeCircle"/>
                <dgm:constr type="h" for="ch" forName="sibTransNodeCircle" refType="h"/>
                <dgm:constr type="w" for="ch" forName="sibTransNodeCircle" refType="h" refFor="ch" refForName="sibTransNodeCircle"/>
                <dgm:constr type="ctrX" for="ch" forName="sibTransNodeCircle" refType="w" fact="0.45"/>
                <dgm:constr type="ctrY" for="ch" forName="sibTransNodeCircle" refType="h" fact="0.25"/>
                <dgm:constr type="t" for="ch" forName="spacerBetweenCircleAndCallout" refType="b" refFor="ch" refForName="sibTransNodeCircle"/>
                <dgm:constr type="h" for="ch" forName="spacerBetweenCircleAndCallout" val="4.6"/>
              </dgm:constrLst>
            </dgm:if>
            <dgm:else name="allOtherNodes">
              <dgm:constrLst>
                <dgm:constr type="h"/>
                <dgm:constr type="h" for="ch" forName="lineNode" val="0.002"/>
                <dgm:constr type="w" for="ch" forName="lineNode" refType="w" fact="0.9"/>
                <dgm:constr type="w" for="ch" forName="lineArrowNode" refType="w" fact="0.046"/>
                <dgm:constr type="h" for="ch" forName="lineArrowNode" refType="h" fact="0.18"/>
                <dgm:constr type="l" for="ch" forName="lineArrowNode" refType="w" fact="0.924"/>
                <dgm:constr type="t" for="ch" forName="lineArrowNode" refType="h" fact="0.18"/>
                <dgm:constr type="ctrY" for="ch" forName="lineNode" refType="ctrY" refFor="ch" refForName="sibTransNodeCircle"/>
                <dgm:constr type="h" for="ch" forName="sibTransNodeCircle" refType="h" fact="0.9"/>
                <dgm:constr type="w" for="ch" forName="sibTransNodeCircle" refType="h" refFor="ch" refForName="sibTransNodeCircle"/>
                <dgm:constr type="ctrX" for="ch" forName="sibTransNodeCircle" refType="w" fact="0.45"/>
                <dgm:constr type="ctrY" for="ch" forName="sibTransNodeCircle" refType="h" fact="0.25"/>
                <dgm:constr type="t" for="ch" forName="spacerBetweenCircleAndCallout" refType="b" refFor="ch" refForName="sibTransNodeCircle"/>
                <dgm:constr type="h" for="ch" forName="spacerBetweenCircleAndCallout" val="4.6"/>
              </dgm:constrLst>
            </dgm:else>
          </dgm:choose>
          <dgm:layoutNode name="lineNode" styleLbl="alignAccFollowNode1">
            <dgm:alg type="sp"/>
            <dgm:shape xmlns:r="http://schemas.openxmlformats.org/officeDocument/2006/relationships" type="rect" r:blip="">
              <dgm:adjLst/>
            </dgm:shape>
            <dgm:presOf/>
            <dgm:constrLst/>
            <dgm:ruleLst/>
          </dgm:layoutNode>
          <dgm:layoutNode name="lineArrowNode" styleLbl="alignAccFollowNode1">
            <dgm:alg type="sp"/>
            <dgm:shape xmlns:r="http://schemas.openxmlformats.org/officeDocument/2006/relationships" type="chevron" r:blip="">
              <dgm:adjLst>
                <dgm:adj idx="1" val="0.9"/>
              </dgm:adjLst>
            </dgm:shape>
            <dgm:presOf/>
            <dgm:ruleLst/>
          </dgm:layoutNode>
          <dgm:forEach name="Name19" axis="followSib" ptType="sibTrans" hideLastTrans="0" cnt="1">
            <dgm:layoutNode name="sibTransNodeCircle" styleLbl="alignNode1">
              <dgm:varLst>
                <dgm:chMax val="0"/>
                <dgm:bulletEnabled/>
              </dgm:varLst>
              <dgm:presOf axis="self" ptType="sibTrans"/>
              <dgm:alg type="tx">
                <dgm:param type="txAnchorVert" val="mid"/>
                <dgm:param type="txAnchorHorzCh" val="ctr"/>
                <dgm:param type="parTxRTLAlign" val="l"/>
              </dgm:alg>
              <dgm:shape xmlns:r="http://schemas.openxmlformats.org/officeDocument/2006/relationships" type="ellipse" r:blip="">
                <dgm:adjLst/>
              </dgm:shape>
              <dgm:constrLst>
                <dgm:constr type="w" refType="h" op="equ"/>
                <dgm:constr type="primFontSz" val="60"/>
                <dgm:constr type="tMarg" refType="w" fact="0.11"/>
                <dgm:constr type="lMarg" refType="w" fact="0.11"/>
                <dgm:constr type="rMarg" refType="w" fact="0.11"/>
                <dgm:constr type="bMarg" refType="w" fact="0.11"/>
              </dgm:constrLst>
              <dgm:ruleLst>
                <dgm:rule type="primFontSz" val="14" fact="NaN" max="NaN"/>
              </dgm:ruleLst>
            </dgm:layoutNode>
            <dgm:layoutNode name="spacerBetweenCircleAndCallout">
              <dgm:varLst/>
              <dgm:presOf/>
              <dgm:alg type="sp"/>
              <dgm:shape xmlns:r="http://schemas.openxmlformats.org/officeDocument/2006/relationships" r:blip="">
                <dgm:adjLst/>
              </dgm:shape>
              <dgm:constrLst/>
              <dgm:ruleLst/>
            </dgm:layoutNode>
          </dgm:forEach>
          <dgm:presOf/>
          <dgm:ruleLst/>
        </dgm:layoutNode>
        <dgm:layoutNode name="nodeText" styleLbl="alignAccFollowNode1">
          <dgm:varLst>
            <dgm:bulletEnabled val="1"/>
          </dgm:varLst>
          <dgm:alg type="tx">
            <dgm:param type="parTxLTRAlign" val="l"/>
            <dgm:param type="parTxRTLAlign" val="r"/>
            <dgm:param type="txAnchorVert" val="t"/>
          </dgm:alg>
          <dgm:shape xmlns:r="http://schemas.openxmlformats.org/officeDocument/2006/relationships" type="upArrowCallout" r:blip="">
            <dgm:adjLst>
              <dgm:adj idx="1" val="0.5"/>
              <dgm:adj idx="2" val="0.2"/>
              <dgm:adj idx="3" val="0.2"/>
              <dgm:adj idx="4" val="1"/>
            </dgm:adjLst>
          </dgm:shape>
          <dgm:presOf axis="desOrSelf" ptType="node"/>
          <dgm:constrLst>
            <dgm:constr type="secFontSz" val="16"/>
            <dgm:constr type="primFontSz" val="26"/>
            <dgm:constr type="h"/>
            <dgm:constr type="tMarg" val="13"/>
            <dgm:constr type="lMarg" refType="w" fact="0.2236"/>
            <dgm:constr type="rMarg" refType="w" fact="0.2236"/>
            <dgm:constr type="bMarg" val="13"/>
          </dgm:constrLst>
          <dgm:ruleLst>
            <dgm:rule type="secFontSz" val="11" fact="NaN" max="NaN"/>
            <dgm:rule type="primFontSz" val="11" fact="NaN" max="NaN"/>
            <dgm:rule type="h" val="INF" fact="NaN" max="NaN"/>
          </dgm:ruleLst>
        </dgm:layoutNode>
      </dgm:layoutNode>
      <dgm:forEach name="sibTransForEach" axis="followSib" ptType="sibTrans" cnt="1">
        <dgm:layoutNode name="sibTransComposite" styleLbl="alignAccFollowNode1">
          <dgm:alg type="sp"/>
          <dgm:shape xmlns:r="http://schemas.openxmlformats.org/officeDocument/2006/relationships" r:blip="">
            <dgm:adjLst/>
          </dgm:shape>
          <dgm:ruleLst/>
        </dgm:layoutNode>
        <dgm:ruleLst>
          <dgm:rule type="h" val="INF" fact="NaN" max="NaN"/>
        </dgm:ruleLst>
      </dgm:forEach>
    </dgm:forEach>
  </dgm:layoutNode>
  <dgm:extLst>
    <a:ext uri="{4F341089-5ED1-44EC-B178-C955D00A3D55}">
      <dgm1611:autoBuNodeInfoLst xmlns="" xmlns:dgm1611="http://schemas.microsoft.com/office/drawing/2016/11/diagram">
        <dgm1611:autoBuNodeInfo lvl="1" ptType="sibTrans">
          <dgm1611:buPr prefix="" leadZeros="0">
            <a:buAutoNum type="arabicParenBoth"/>
          </dgm1611:buPr>
        </dgm1611:autoBuNodeInfo>
      </dgm1611:autoBuNodeInfoLst>
    </a:ext>
  </dgm:extLst>
</dgm:layoutDef>
</file>

<file path=ppt/diagrams/layout3.xml><?xml version="1.0" encoding="utf-8"?>
<dgm:layoutDef xmlns:dgm="http://schemas.openxmlformats.org/drawingml/2006/diagram" xmlns:a="http://schemas.openxmlformats.org/drawingml/2006/main" uniqueId="urn:microsoft.com/office/officeart/2016/7/layout/VerticalDownArrowProcess">
  <dgm:title val="Vertical Down Arrow Process"/>
  <dgm:desc val="Use to show a progression; a timeline; sequential steps in a task, process, or workflow; or to emphasize movement or direction. Level 1 text appears inside an arrow shape while Level 2 text appears below the arrow shapes."/>
  <dgm:catLst>
    <dgm:cat type="process" pri="5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Lst>
      <dgm:cxnLst>
        <dgm:cxn modelId="4" srcId="0" destId="1" srcOrd="0" destOrd="0"/>
        <dgm:cxn modelId="5" srcId="0" destId="2" srcOrd="1" destOrd="0"/>
        <dgm:cxn modelId="6" srcId="0" destId="3" srcOrd="2" destOrd="0"/>
        <dgm:cxn modelId="13" srcId="1" destId="11" srcOrd="0" destOrd="0"/>
        <dgm:cxn modelId="23" srcId="2" destId="21" srcOrd="0" destOrd="0"/>
        <dgm:cxn modelId="33" srcId="3" destId="31"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36"/>
      <dgm:constr type="primFontSz" for="des" forName="parentTextArrow" refType="primFontSz" refFor="des" refForName="parentTextBox" op="equ"/>
      <dgm:constr type="primFontSz" for="des" forName="descendantArrow" val="24"/>
      <dgm:constr type="primFontSz" for="des" forName="descendantArrow" refType="primFontSz" refFor="des" refForName="parentTextArrow" op="lte"/>
      <dgm:constr type="primFontSz" for="des" forName="descendantBox" refType="primFontSz" refFor="des" refForName="parentTextArrow" op="lte"/>
      <dgm:constr type="primFontSz" for="des" forName="descendantBox" refType="primFontSz" refFor="des" refForName="parentTextBox" op="lte"/>
      <dgm:constr type="primFontSz" for="des" forName="descendantArrow" refType="primFontSz" refFor="des" refForName="parentTextBox" op="lte"/>
      <dgm:constr type="primFontSz" for="des" forName="descendantBox" refType="primFontSz" refFor="des" refForName="descendan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onstrLst>
              <dgm:constr type="w" for="ch" forName="parentTextBox" refType="w" fact="0.25"/>
              <dgm:constr type="h" for="ch" forName="parentTextBox" refType="h"/>
              <dgm:constr type="t" for="ch" forName="parentTextBox"/>
              <dgm:constr type="w" for="ch" forName="descendantBox" refType="w" fact="0.75"/>
              <dgm:constr type="l" for="ch" forName="descendantBox" refType="w" fact="0.25"/>
              <dgm:constr type="b" for="ch" forName="descendantBox" refType="h"/>
              <dgm:constr type="h" for="ch" forName="descendantBox" refType="h"/>
            </dgm:constrLst>
            <dgm:ruleLst/>
            <dgm:layoutNode name="parentTextBox" styleLbl="alignNode1">
              <dgm:alg type="tx"/>
              <dgm:shape xmlns:r="http://schemas.openxmlformats.org/officeDocument/2006/relationships" type="rect" r:blip="">
                <dgm:adjLst/>
              </dgm:shape>
              <dgm:presOf axis="self"/>
              <dgm:constrLst>
                <dgm:constr type="primFontSz" refType="h" op="lte" fact="0.5"/>
                <dgm:constr type="lMarg" refType="w" fact="0.2016"/>
                <dgm:constr type="rMarg" refType="w" fact="0.2016"/>
              </dgm:constrLst>
              <dgm:ruleLst>
                <dgm:rule type="primFontSz" val="13" fact="NaN" max="NaN"/>
              </dgm:ruleLst>
            </dgm:layoutNode>
            <dgm:layoutNode name="descendantBox" styleLbl="bgAccFollowNode1">
              <dgm:alg type="tx">
                <dgm:param type="stBulletLvl" val="0"/>
                <dgm:param type="parTxLTRAlign" val="l"/>
              </dgm:alg>
              <dgm:shape xmlns:r="http://schemas.openxmlformats.org/officeDocument/2006/relationships" type="rect" r:blip="">
                <dgm:adjLst/>
              </dgm:shape>
              <dgm:presOf/>
              <dgm:constrLst>
                <dgm:constr type="tMarg" refType="primFontSz"/>
                <dgm:constr type="bMarg" refType="primFontSz"/>
                <dgm:constr type="lMarg" refType="w" fact="0.0575"/>
                <dgm:constr type="rMarg" refType="w" fact="0.0575"/>
              </dgm:constrLst>
              <dgm:presOf axis="des" ptType="node"/>
              <dgm:ruleLst>
                <dgm:rule type="primFontSz" val="11" fact="NaN" max="NaN"/>
              </dgm:ruleLst>
            </dgm:layoutNode>
          </dgm:layoutNode>
        </dgm:if>
        <dgm:else name="Name17">
          <dgm:layoutNode name="arrowAndChildren">
            <dgm:alg type="composite"/>
            <dgm:shape xmlns:r="http://schemas.openxmlformats.org/officeDocument/2006/relationships" r:blip="">
              <dgm:adjLst/>
            </dgm:shape>
            <dgm:presOf/>
            <dgm:constrLst>
              <dgm:constr type="w" for="ch" forName="parentTextArrow" refType="w" fact="0.25"/>
              <dgm:constr type="t" for="ch" forName="parentTextArrow"/>
              <dgm:constr type="h" for="ch" forName="parentTextArrow" refType="h" fact="0.65"/>
              <dgm:constr type="w" for="ch" forName="arrow" refType="w" fact="0.25"/>
              <dgm:constr type="h" for="ch" forName="arrow" refType="h"/>
              <dgm:constr type="l" for="ch" forName="descendantArrow" refType="w" fact="0.25"/>
              <dgm:constr type="w" for="ch" forName="descendantArrow" refType="w" fact="0.75"/>
              <dgm:constr type="b" for="ch" forName="descendantArrow" refType="h" fact="0.65"/>
              <dgm:constr type="h" for="ch" forName="descendantArrow" refType="h" fact="0.65"/>
            </dgm:constrLst>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constr type="primFontSz" refType="h" op="lte" fact="0.5"/>
                <dgm:constr type="lMarg" refType="w" fact="0.2016"/>
                <dgm:constr type="rMarg" refType="w" fact="0.2016"/>
              </dgm:constrLst>
              <dgm:ruleLst>
                <dgm:rule type="primFontSz" val="13" fact="NaN" max="NaN"/>
              </dgm:ruleLst>
            </dgm:layoutNode>
            <dgm:layoutNode name="arrow" styleLbl="alignNode1">
              <dgm:alg type="sp"/>
              <dgm:shape xmlns:r="http://schemas.openxmlformats.org/officeDocument/2006/relationships" rot="180" type="upArrowCallout" r:blip="">
                <dgm:adjLst>
                  <dgm:adj idx="1" val="0.05"/>
                  <dgm:adj idx="2" val="0.1"/>
                  <dgm:adj idx="3" val="0.15"/>
                </dgm:adjLst>
              </dgm:shape>
              <dgm:presOf axis="self"/>
              <dgm:constrLst/>
              <dgm:ruleLst/>
            </dgm:layoutNode>
            <dgm:layoutNode name="descendantArrow" styleLbl="bgAccFollowNode1">
              <dgm:alg type="tx">
                <dgm:param type="stBulletLvl" val="0"/>
                <dgm:param type="parTxLTRAlign" val="l"/>
              </dgm:alg>
              <dgm:shape xmlns:r="http://schemas.openxmlformats.org/officeDocument/2006/relationships" type="rect" r:blip="">
                <dgm:adjLst/>
              </dgm:shape>
              <dgm:presOf axis="des" ptType="node"/>
              <dgm:constrLst>
                <dgm:constr type="tMarg" refType="primFontSz"/>
                <dgm:constr type="bMarg" refType="primFontSz"/>
                <dgm:constr type="lMarg" refType="w" fact="0.0575"/>
                <dgm:constr type="rMarg" refType="w" fact="0.0575"/>
              </dgm:constrLst>
              <dgm:ruleLst>
                <dgm:rule type="primFontSz" val="11" fact="NaN" max="NaN"/>
              </dgm:ruleLst>
            </dgm:layoutNod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16/7/layout/VerticalHollowActionList">
  <dgm:title val="Vertical Hollow Action List"/>
  <dgm:desc val="Use to show non-sequential or grouped lists of information. Works well with large amounts of text. All text has the same level of emphasis, and direction is not implied."/>
  <dgm:catLst>
    <dgm:cat type="list" pri="5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 modelId="5">
          <dgm:prSet phldr="1"/>
        </dgm:pt>
        <dgm:pt modelId="51">
          <dgm:prSet phldr="1"/>
        </dgm:pt>
      </dgm:ptLst>
      <dgm:cxnLst>
        <dgm:cxn modelId="4" srcId="0" destId="1" srcOrd="0" destOrd="0"/>
        <dgm:cxn modelId="5" srcId="0" destId="2" srcOrd="1" destOrd="0"/>
        <dgm:cxn modelId="6" srcId="0" destId="3" srcOrd="2" destOrd="0"/>
        <dgm:cxn modelId="7" srcId="0" destId="4" srcOrd="3" destOrd="0"/>
        <dgm:cxn modelId="8" srcId="0" destId="5" srcOrd="4" destOrd="0"/>
        <dgm:cxn modelId="13" srcId="1" destId="11" srcOrd="0" destOrd="0"/>
        <dgm:cxn modelId="23" srcId="2" destId="21" srcOrd="0" destOrd="0"/>
        <dgm:cxn modelId="33" srcId="3" destId="31" srcOrd="0" destOrd="0"/>
        <dgm:cxn modelId="43" srcId="4" destId="41" srcOrd="0" destOrd="0"/>
        <dgm:cxn modelId="53" srcId="5" destId="51"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6"/>
      <dgm:constr type="primFontSz" for="des" forName="parentText" op="equ" val="28"/>
      <dgm:constr type="primFontSz" for="des" forName="descendantText" refType="primFontSz" refFor="des" refForName="parentText" op="lte" fact="0.82"/>
      <dgm:constr type="primFontSz" for="des" forName="parentText" refType="primFontSz" refFor="des" refForName="descendantText" op="lte" fact="1.25"/>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2"/>
          <dgm:constr type="w" for="ch" forName="descendantText" refType="w" fact="0.8"/>
          <dgm:constr type="h" for="ch" forName="parentText" refType="h"/>
          <dgm:constr type="h" for="ch" forName="descendantText" refType="h" refFor="ch" refForName="parentText"/>
        </dgm:constrLst>
        <dgm:ruleLst/>
        <dgm:layoutNode name="parentText" styleLbl="solidFgAcc1">
          <dgm:varLst>
            <dgm:chMax val="1"/>
            <dgm:bulletEnabled/>
          </dgm:varLst>
          <dgm:alg type="tx"/>
          <dgm:shape xmlns:r="http://schemas.openxmlformats.org/officeDocument/2006/relationships" type="rect" r:blip="" zOrderOff="3">
            <dgm:adjLst/>
          </dgm:shape>
          <dgm:presOf axis="self" ptType="node"/>
          <dgm:constrLst>
            <dgm:constr type="tMarg" refType="h" fact="0.28"/>
            <dgm:constr type="bMarg" refType="h" fact="0.28"/>
            <dgm:constr type="lMarg" refType="w" fact="0.15"/>
            <dgm:constr type="rMarg" refType="w" fact="0.15"/>
          </dgm:constrLst>
          <dgm:ruleLst>
            <dgm:rule type="primFontSz" val="15" fact="NaN" max="NaN"/>
          </dgm:ruleLst>
        </dgm:layoutNode>
        <dgm:layoutNode name="descendantText" styleLbl="alignNode1">
          <dgm:varLst>
            <dgm:bulletEnabled/>
          </dgm:varLst>
          <dgm:alg type="tx">
            <dgm:param type="stBulletLvl" val="0"/>
            <dgm:param type="parTxLTRAlign" val="l"/>
            <dgm:param type="shpTxLTRAlignCh" val="l"/>
            <dgm:param type="parTxRTLAlign" val="r"/>
            <dgm:param type="shpTxRTLAlignCh" val="r"/>
          </dgm:alg>
          <dgm:choose name="Name10">
            <dgm:if name="Name11" func="var" arg="dir" op="equ" val="norm">
              <dgm:shape xmlns:r="http://schemas.openxmlformats.org/officeDocument/2006/relationships" type="rect" r:blip="">
                <dgm:adjLst/>
              </dgm:shape>
            </dgm:if>
            <dgm:else name="Name12">
              <dgm:shape xmlns:r="http://schemas.openxmlformats.org/officeDocument/2006/relationships" type="rect" r:blip="">
                <dgm:adjLst/>
              </dgm:shape>
            </dgm:else>
          </dgm:choose>
          <dgm:presOf axis="des" ptType="node"/>
          <dgm:constrLst>
            <dgm:constr type="primFontSz" val="24"/>
            <dgm:constr type="lMarg" refType="w" fact="0.055"/>
            <dgm:constr type="rMarg" refType="w" fact="0.055"/>
            <dgm:constr type="tMarg" refType="h" fact="0.72"/>
            <dgm:constr type="bMarg" refType="h" fact="0.72"/>
          </dgm:constrLst>
          <dgm:ruleLst>
            <dgm:rule type="primFontSz" val="11" fact="NaN" max="NaN"/>
          </dgm:ruleLst>
        </dgm:layoutNod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16/7/layout/VerticalHollowActionList">
  <dgm:title val="Vertical Hollow Action List"/>
  <dgm:desc val="Use to show non-sequential or grouped lists of information. Works well with large amounts of text. All text has the same level of emphasis, and direction is not implied."/>
  <dgm:catLst>
    <dgm:cat type="list" pri="5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 modelId="5">
          <dgm:prSet phldr="1"/>
        </dgm:pt>
        <dgm:pt modelId="51">
          <dgm:prSet phldr="1"/>
        </dgm:pt>
      </dgm:ptLst>
      <dgm:cxnLst>
        <dgm:cxn modelId="4" srcId="0" destId="1" srcOrd="0" destOrd="0"/>
        <dgm:cxn modelId="5" srcId="0" destId="2" srcOrd="1" destOrd="0"/>
        <dgm:cxn modelId="6" srcId="0" destId="3" srcOrd="2" destOrd="0"/>
        <dgm:cxn modelId="7" srcId="0" destId="4" srcOrd="3" destOrd="0"/>
        <dgm:cxn modelId="8" srcId="0" destId="5" srcOrd="4" destOrd="0"/>
        <dgm:cxn modelId="13" srcId="1" destId="11" srcOrd="0" destOrd="0"/>
        <dgm:cxn modelId="23" srcId="2" destId="21" srcOrd="0" destOrd="0"/>
        <dgm:cxn modelId="33" srcId="3" destId="31" srcOrd="0" destOrd="0"/>
        <dgm:cxn modelId="43" srcId="4" destId="41" srcOrd="0" destOrd="0"/>
        <dgm:cxn modelId="53" srcId="5" destId="51"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6"/>
      <dgm:constr type="primFontSz" for="des" forName="parentText" op="equ" val="28"/>
      <dgm:constr type="primFontSz" for="des" forName="descendantText" refType="primFontSz" refFor="des" refForName="parentText" op="lte" fact="0.82"/>
      <dgm:constr type="primFontSz" for="des" forName="parentText" refType="primFontSz" refFor="des" refForName="descendantText" op="lte" fact="1.25"/>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2"/>
          <dgm:constr type="w" for="ch" forName="descendantText" refType="w" fact="0.8"/>
          <dgm:constr type="h" for="ch" forName="parentText" refType="h"/>
          <dgm:constr type="h" for="ch" forName="descendantText" refType="h" refFor="ch" refForName="parentText"/>
        </dgm:constrLst>
        <dgm:ruleLst/>
        <dgm:layoutNode name="parentText" styleLbl="solidFgAcc1">
          <dgm:varLst>
            <dgm:chMax val="1"/>
            <dgm:bulletEnabled/>
          </dgm:varLst>
          <dgm:alg type="tx"/>
          <dgm:shape xmlns:r="http://schemas.openxmlformats.org/officeDocument/2006/relationships" type="rect" r:blip="" zOrderOff="3">
            <dgm:adjLst/>
          </dgm:shape>
          <dgm:presOf axis="self" ptType="node"/>
          <dgm:constrLst>
            <dgm:constr type="tMarg" refType="h" fact="0.28"/>
            <dgm:constr type="bMarg" refType="h" fact="0.28"/>
            <dgm:constr type="lMarg" refType="w" fact="0.15"/>
            <dgm:constr type="rMarg" refType="w" fact="0.15"/>
          </dgm:constrLst>
          <dgm:ruleLst>
            <dgm:rule type="primFontSz" val="15" fact="NaN" max="NaN"/>
          </dgm:ruleLst>
        </dgm:layoutNode>
        <dgm:layoutNode name="descendantText" styleLbl="alignNode1">
          <dgm:varLst>
            <dgm:bulletEnabled/>
          </dgm:varLst>
          <dgm:alg type="tx">
            <dgm:param type="stBulletLvl" val="0"/>
            <dgm:param type="parTxLTRAlign" val="l"/>
            <dgm:param type="shpTxLTRAlignCh" val="l"/>
            <dgm:param type="parTxRTLAlign" val="r"/>
            <dgm:param type="shpTxRTLAlignCh" val="r"/>
          </dgm:alg>
          <dgm:choose name="Name10">
            <dgm:if name="Name11" func="var" arg="dir" op="equ" val="norm">
              <dgm:shape xmlns:r="http://schemas.openxmlformats.org/officeDocument/2006/relationships" type="rect" r:blip="">
                <dgm:adjLst/>
              </dgm:shape>
            </dgm:if>
            <dgm:else name="Name12">
              <dgm:shape xmlns:r="http://schemas.openxmlformats.org/officeDocument/2006/relationships" type="rect" r:blip="">
                <dgm:adjLst/>
              </dgm:shape>
            </dgm:else>
          </dgm:choose>
          <dgm:presOf axis="des" ptType="node"/>
          <dgm:constrLst>
            <dgm:constr type="primFontSz" val="24"/>
            <dgm:constr type="lMarg" refType="w" fact="0.055"/>
            <dgm:constr type="rMarg" refType="w" fact="0.055"/>
            <dgm:constr type="tMarg" refType="h" fact="0.72"/>
            <dgm:constr type="bMarg" refType="h" fact="0.72"/>
          </dgm:constrLst>
          <dgm:ruleLst>
            <dgm:rule type="primFontSz" val="11" fact="NaN" max="NaN"/>
          </dgm:ruleLst>
        </dgm:layoutNod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en-US"/>
              <a:t>Click to edit Master title style</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5/7/2023</a:t>
            </a:fld>
            <a:endParaRPr lang="en-US" dirty="0"/>
          </a:p>
        </p:txBody>
      </p:sp>
      <p:sp>
        <p:nvSpPr>
          <p:cNvPr id="5" name="Footer Placeholder 4"/>
          <p:cNvSpPr>
            <a:spLocks noGrp="1"/>
          </p:cNvSpPr>
          <p:nvPr>
            <p:ph type="ftr" sz="quarter" idx="11"/>
          </p:nvPr>
        </p:nvSpPr>
        <p:spPr>
          <a:xfrm>
            <a:off x="2416500" y="329307"/>
            <a:ext cx="4973915" cy="309201"/>
          </a:xfrm>
        </p:spPr>
        <p:txBody>
          <a:bodyPr/>
          <a:lstStyle/>
          <a:p>
            <a:endParaRPr lang="en-US" dirty="0"/>
          </a:p>
        </p:txBody>
      </p:sp>
      <p:sp>
        <p:nvSpPr>
          <p:cNvPr id="6" name="Slide Number Placeholder 5"/>
          <p:cNvSpPr>
            <a:spLocks noGrp="1"/>
          </p:cNvSpPr>
          <p:nvPr>
            <p:ph type="sldNum" sz="quarter" idx="12"/>
          </p:nvPr>
        </p:nvSpPr>
        <p:spPr>
          <a:xfrm>
            <a:off x="1437664" y="798973"/>
            <a:ext cx="811019" cy="503578"/>
          </a:xfrm>
        </p:spPr>
        <p:txBody>
          <a:bodyPr/>
          <a:lstStyle/>
          <a:p>
            <a:fld id="{6D22F896-40B5-4ADD-8801-0D06FADFA095}" type="slidenum">
              <a:rPr lang="en-US" dirty="0"/>
              <a:t>‹N°›</a:t>
            </a:fld>
            <a:endParaRPr lang="en-US" dirty="0"/>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5/7/2023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a:t>
            </a:fld>
            <a:endParaRPr lang="en-US" dirty="0"/>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5/7/2023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a:t>
            </a:fld>
            <a:endParaRPr lang="en-US" dirty="0"/>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5/7/2023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a:t>
            </a:fld>
            <a:endParaRPr lang="en-US" dirty="0"/>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en-US"/>
              <a:t>Click to edit Master title style</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8A87A34-81AB-432B-8DAE-1953F412C126}" type="datetimeFigureOut">
              <a:rPr lang="en-US" dirty="0"/>
              <a:t>5/7/2023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a:t>
            </a:fld>
            <a:endParaRPr lang="en-US" dirty="0"/>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5/7/2023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a:t>
            </a:fld>
            <a:endParaRPr lang="en-US" dirty="0"/>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en-US"/>
              <a:t>Click to edit Master title style</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447191" y="2824269"/>
            <a:ext cx="4645152" cy="26444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412362" y="2821491"/>
            <a:ext cx="4645152" cy="263737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5/7/2023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‹N°›</a:t>
            </a:fld>
            <a:endParaRPr lang="en-US" dirty="0"/>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5/7/2023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a:t>
            </a:fld>
            <a:endParaRPr lang="en-US" dirty="0"/>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5/7/2023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en-US"/>
              <a:t>Click to edit Master title style</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5/7/2023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a:t>
            </a:fld>
            <a:endParaRPr lang="en-US" dirty="0"/>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48A87A34-81AB-432B-8DAE-1953F412C126}" type="datetimeFigureOut">
              <a:rPr lang="en-US" dirty="0"/>
              <a:pPr/>
              <a:t>5/7/2023</a:t>
            </a:fld>
            <a:endParaRPr lang="en-US" dirty="0"/>
          </a:p>
        </p:txBody>
      </p:sp>
      <p:sp>
        <p:nvSpPr>
          <p:cNvPr id="6" name="Footer Placeholder 5"/>
          <p:cNvSpPr>
            <a:spLocks noGrp="1"/>
          </p:cNvSpPr>
          <p:nvPr>
            <p:ph type="ftr" sz="quarter" idx="11"/>
          </p:nvPr>
        </p:nvSpPr>
        <p:spPr>
          <a:xfrm>
            <a:off x="1447382" y="318640"/>
            <a:ext cx="5541004" cy="320931"/>
          </a:xfrm>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a:t>
            </a:fld>
            <a:endParaRPr lang="en-US" dirty="0"/>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48A87A34-81AB-432B-8DAE-1953F412C126}" type="datetimeFigureOut">
              <a:rPr lang="en-US" dirty="0"/>
              <a:pPr/>
              <a:t>5/7/2023</a:t>
            </a:fld>
            <a:endParaRPr lang="en-US" dirty="0"/>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6D22F896-40B5-4ADD-8801-0D06FADFA095}" type="slidenum">
              <a:rPr lang="en-US" dirty="0"/>
              <a:pPr/>
              <a:t>‹N°›</a:t>
            </a:fld>
            <a:endParaRPr lang="en-US" dirty="0"/>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2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slideLayout" Target="../slideLayouts/slideLayout2.xml"/><Relationship Id="rId1" Type="http://schemas.openxmlformats.org/officeDocument/2006/relationships/themeOverride" Target="../theme/themeOverride1.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28.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image" Target="../media/image1.jpg"/><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29.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image" Target="../media/image1.jpg"/><Relationship Id="rId1" Type="http://schemas.openxmlformats.org/officeDocument/2006/relationships/slideLayout" Target="../slideLayouts/slideLayout2.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9" name="Rectangle 9">
            <a:extLst>
              <a:ext uri="{FF2B5EF4-FFF2-40B4-BE49-F238E27FC236}">
                <a16:creationId xmlns:a16="http://schemas.microsoft.com/office/drawing/2014/main" id="{17424F32-2789-4FF9-8E8A-1252284BF600}"/>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23" name="Picture 11">
            <a:extLst>
              <a:ext uri="{FF2B5EF4-FFF2-40B4-BE49-F238E27FC236}">
                <a16:creationId xmlns:a16="http://schemas.microsoft.com/office/drawing/2014/main" id="{D708C46E-BB60-4B97-8327-D3A475C008E5}"/>
              </a:ext>
              <a:ext uri="{C183D7F6-B498-43B3-948B-1728B52AA6E4}">
                <adec:decorative xmlns=""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cxnSp>
        <p:nvCxnSpPr>
          <p:cNvPr id="25" name="Straight Connector 13">
            <a:extLst>
              <a:ext uri="{FF2B5EF4-FFF2-40B4-BE49-F238E27FC236}">
                <a16:creationId xmlns:a16="http://schemas.microsoft.com/office/drawing/2014/main" id="{8042755C-F24C-4D08-8E4C-E646382C3634}"/>
              </a:ext>
              <a:ext uri="{C183D7F6-B498-43B3-948B-1728B52AA6E4}">
                <adec:decorative xmlns=""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cxnSp>
        <p:nvCxnSpPr>
          <p:cNvPr id="27" name="Straight Connector 15">
            <a:extLst>
              <a:ext uri="{FF2B5EF4-FFF2-40B4-BE49-F238E27FC236}">
                <a16:creationId xmlns:a16="http://schemas.microsoft.com/office/drawing/2014/main" id="{63E94A00-1A92-47F4-9E2D-E51DFF9016D4}"/>
              </a:ext>
              <a:ext uri="{C183D7F6-B498-43B3-948B-1728B52AA6E4}">
                <adec:decorative xmlns=""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18" name="Rectangle 17">
            <a:extLst>
              <a:ext uri="{FF2B5EF4-FFF2-40B4-BE49-F238E27FC236}">
                <a16:creationId xmlns:a16="http://schemas.microsoft.com/office/drawing/2014/main" id="{B0075745-2871-4EFE-AB1D-91ED1391220A}"/>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003">
            <a:schemeClr val="lt2"/>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5BFD265-A404-A1F8-52D6-A0C6ED00A3EA}"/>
              </a:ext>
            </a:extLst>
          </p:cNvPr>
          <p:cNvSpPr>
            <a:spLocks noGrp="1"/>
          </p:cNvSpPr>
          <p:nvPr>
            <p:ph type="ctrTitle"/>
          </p:nvPr>
        </p:nvSpPr>
        <p:spPr>
          <a:xfrm>
            <a:off x="7555992" y="967819"/>
            <a:ext cx="4287246" cy="4311140"/>
          </a:xfrm>
        </p:spPr>
        <p:txBody>
          <a:bodyPr vert="horz" lIns="91440" tIns="45720" rIns="91440" bIns="45720" rtlCol="0" anchor="t">
            <a:normAutofit/>
          </a:bodyPr>
          <a:lstStyle/>
          <a:p>
            <a:pPr marL="0" marR="0">
              <a:spcAft>
                <a:spcPts val="800"/>
              </a:spcAft>
            </a:pPr>
            <a:r>
              <a:rPr lang="en-US" sz="2200" dirty="0">
                <a:solidFill>
                  <a:srgbClr val="000001"/>
                </a:solidFill>
              </a:rPr>
              <a:t/>
            </a:r>
            <a:br>
              <a:rPr lang="en-US" sz="2200" dirty="0">
                <a:solidFill>
                  <a:srgbClr val="000001"/>
                </a:solidFill>
              </a:rPr>
            </a:br>
            <a:r>
              <a:rPr lang="en-US" sz="2200" dirty="0">
                <a:solidFill>
                  <a:srgbClr val="000001"/>
                </a:solidFill>
              </a:rPr>
              <a:t/>
            </a:r>
            <a:br>
              <a:rPr lang="en-US" sz="2200" dirty="0">
                <a:solidFill>
                  <a:srgbClr val="000001"/>
                </a:solidFill>
              </a:rPr>
            </a:br>
            <a:r>
              <a:rPr lang="en-US" sz="2200" dirty="0">
                <a:solidFill>
                  <a:srgbClr val="000001"/>
                </a:solidFill>
              </a:rPr>
              <a:t/>
            </a:r>
            <a:br>
              <a:rPr lang="en-US" sz="2200" dirty="0">
                <a:solidFill>
                  <a:srgbClr val="000001"/>
                </a:solidFill>
              </a:rPr>
            </a:br>
            <a:r>
              <a:rPr lang="en-US" sz="2200" dirty="0">
                <a:solidFill>
                  <a:srgbClr val="000001"/>
                </a:solidFill>
              </a:rPr>
              <a:t/>
            </a:r>
            <a:br>
              <a:rPr lang="en-US" sz="2200" dirty="0">
                <a:solidFill>
                  <a:srgbClr val="000001"/>
                </a:solidFill>
              </a:rPr>
            </a:br>
            <a:r>
              <a:rPr lang="en-US" sz="2200" dirty="0">
                <a:solidFill>
                  <a:srgbClr val="000001"/>
                </a:solidFill>
              </a:rPr>
              <a:t/>
            </a:r>
            <a:br>
              <a:rPr lang="en-US" sz="2200" dirty="0">
                <a:solidFill>
                  <a:srgbClr val="000001"/>
                </a:solidFill>
              </a:rPr>
            </a:br>
            <a:r>
              <a:rPr lang="en-US" sz="2200" dirty="0" smtClean="0">
                <a:solidFill>
                  <a:srgbClr val="000001"/>
                </a:solidFill>
              </a:rPr>
              <a:t>l’IMPORTANCE de l’economie verte dans la realization du </a:t>
            </a:r>
            <a:r>
              <a:rPr lang="en-US" sz="2200" dirty="0" err="1" smtClean="0">
                <a:solidFill>
                  <a:srgbClr val="000001"/>
                </a:solidFill>
              </a:rPr>
              <a:t>DEVELOPpeMENT</a:t>
            </a:r>
            <a:r>
              <a:rPr lang="en-US" sz="2200" dirty="0" smtClean="0">
                <a:solidFill>
                  <a:srgbClr val="000001"/>
                </a:solidFill>
              </a:rPr>
              <a:t> en AFRIque et dans le monde arabe,</a:t>
            </a:r>
            <a:r>
              <a:rPr lang="en-US" sz="2200" dirty="0">
                <a:solidFill>
                  <a:srgbClr val="000001"/>
                </a:solidFill>
              </a:rPr>
              <a:t/>
            </a:r>
            <a:br>
              <a:rPr lang="en-US" sz="2200" dirty="0">
                <a:solidFill>
                  <a:srgbClr val="000001"/>
                </a:solidFill>
              </a:rPr>
            </a:br>
            <a:endParaRPr lang="en-US" sz="2200" dirty="0">
              <a:solidFill>
                <a:srgbClr val="000001"/>
              </a:solidFill>
            </a:endParaRPr>
          </a:p>
        </p:txBody>
      </p:sp>
      <p:grpSp>
        <p:nvGrpSpPr>
          <p:cNvPr id="20" name="Group 19">
            <a:extLst>
              <a:ext uri="{FF2B5EF4-FFF2-40B4-BE49-F238E27FC236}">
                <a16:creationId xmlns:a16="http://schemas.microsoft.com/office/drawing/2014/main" id="{F8B6FE07-47DE-47F7-9986-CC53D02A1A63}"/>
              </a:ext>
              <a:ext uri="{C183D7F6-B498-43B3-948B-1728B52AA6E4}">
                <adec:decorative xmlns=""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632237" y="482171"/>
            <a:ext cx="6449100" cy="5149101"/>
            <a:chOff x="632237" y="482171"/>
            <a:chExt cx="6104331" cy="5149101"/>
          </a:xfrm>
        </p:grpSpPr>
        <p:sp>
          <p:nvSpPr>
            <p:cNvPr id="21" name="Rectangle 20">
              <a:extLst>
                <a:ext uri="{FF2B5EF4-FFF2-40B4-BE49-F238E27FC236}">
                  <a16:creationId xmlns:a16="http://schemas.microsoft.com/office/drawing/2014/main" id="{2AA43B76-48ED-448F-9C72-FBD176BAB359}"/>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632237" y="482171"/>
              <a:ext cx="6104331"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9226084B-1196-4F23-8CCF-F02F4D46E0C7}"/>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945296" y="812507"/>
              <a:ext cx="5471355"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cxnSp>
        <p:nvCxnSpPr>
          <p:cNvPr id="24" name="Straight Connector 23">
            <a:extLst>
              <a:ext uri="{FF2B5EF4-FFF2-40B4-BE49-F238E27FC236}">
                <a16:creationId xmlns:a16="http://schemas.microsoft.com/office/drawing/2014/main" id="{FDE442CB-3821-45ED-8A24-25846C0B6AA8}"/>
              </a:ext>
              <a:ext uri="{C183D7F6-B498-43B3-948B-1728B52AA6E4}">
                <adec:decorative xmlns=""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7555991" y="807995"/>
            <a:ext cx="3182406" cy="0"/>
          </a:xfrm>
          <a:prstGeom prst="line">
            <a:avLst/>
          </a:prstGeom>
          <a:ln w="31750"/>
        </p:spPr>
        <p:style>
          <a:lnRef idx="3">
            <a:schemeClr val="accent1"/>
          </a:lnRef>
          <a:fillRef idx="0">
            <a:schemeClr val="accent1"/>
          </a:fillRef>
          <a:effectRef idx="2">
            <a:schemeClr val="accent1"/>
          </a:effectRef>
          <a:fontRef idx="minor">
            <a:schemeClr val="tx1"/>
          </a:fontRef>
        </p:style>
      </p:cxnSp>
      <p:sp useBgFill="1">
        <p:nvSpPr>
          <p:cNvPr id="26" name="Rectangle 25">
            <a:extLst>
              <a:ext uri="{FF2B5EF4-FFF2-40B4-BE49-F238E27FC236}">
                <a16:creationId xmlns:a16="http://schemas.microsoft.com/office/drawing/2014/main" id="{AB84E9C1-D82D-4069-AD26-92280768DA53}"/>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19805" y="977965"/>
            <a:ext cx="5440719" cy="4135339"/>
          </a:xfrm>
          <a:prstGeom prst="rect">
            <a:avLst/>
          </a:prstGeom>
          <a:ln w="6350">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8" name="Picture 27">
            <a:extLst>
              <a:ext uri="{FF2B5EF4-FFF2-40B4-BE49-F238E27FC236}">
                <a16:creationId xmlns:a16="http://schemas.microsoft.com/office/drawing/2014/main" id="{5886CB00-0B4D-464B-8ED8-6028A46899A6}"/>
              </a:ext>
              <a:ext uri="{C183D7F6-B498-43B3-948B-1728B52AA6E4}">
                <adec:decorative xmlns=""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cxnSp>
        <p:nvCxnSpPr>
          <p:cNvPr id="30" name="Straight Connector 29">
            <a:extLst>
              <a:ext uri="{FF2B5EF4-FFF2-40B4-BE49-F238E27FC236}">
                <a16:creationId xmlns:a16="http://schemas.microsoft.com/office/drawing/2014/main" id="{F47B8F6D-15DD-492D-9776-DF8BEF3ECAA9}"/>
              </a:ext>
              <a:ext uri="{C183D7F6-B498-43B3-948B-1728B52AA6E4}">
                <adec:decorative xmlns=""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
        <p:nvSpPr>
          <p:cNvPr id="3" name="Subtitle 2">
            <a:extLst>
              <a:ext uri="{FF2B5EF4-FFF2-40B4-BE49-F238E27FC236}">
                <a16:creationId xmlns:a16="http://schemas.microsoft.com/office/drawing/2014/main" id="{7A29F1B9-EBB3-A4D7-EE88-38ABA173D0FF}"/>
              </a:ext>
            </a:extLst>
          </p:cNvPr>
          <p:cNvSpPr>
            <a:spLocks noGrp="1"/>
          </p:cNvSpPr>
          <p:nvPr>
            <p:ph type="subTitle" idx="1"/>
          </p:nvPr>
        </p:nvSpPr>
        <p:spPr>
          <a:xfrm>
            <a:off x="1271587" y="2246643"/>
            <a:ext cx="4813221" cy="687056"/>
          </a:xfrm>
        </p:spPr>
        <p:txBody>
          <a:bodyPr>
            <a:normAutofit lnSpcReduction="10000"/>
          </a:bodyPr>
          <a:lstStyle/>
          <a:p>
            <a:pPr algn="ctr" defTabSz="466344">
              <a:lnSpc>
                <a:spcPct val="90000"/>
              </a:lnSpc>
              <a:spcBef>
                <a:spcPts val="0"/>
              </a:spcBef>
              <a:spcAft>
                <a:spcPts val="408"/>
              </a:spcAft>
            </a:pPr>
            <a:r>
              <a:rPr lang="en-CA" sz="1200" b="1" kern="100" cap="all" baseline="0" dirty="0" smtClean="0">
                <a:solidFill>
                  <a:schemeClr val="tx1"/>
                </a:solidFill>
                <a:effectLst/>
                <a:latin typeface="Calibri" panose="020F0502020204030204" pitchFamily="34" charset="0"/>
                <a:ea typeface="+mn-ea"/>
                <a:cs typeface="Times New Roman" panose="02020603050405020304" pitchFamily="18" charset="0"/>
              </a:rPr>
              <a:t>DOCUMENT PRESENTE A</a:t>
            </a:r>
            <a:r>
              <a:rPr lang="en-CA" sz="1200" b="1" kern="100" cap="all" dirty="0" smtClean="0">
                <a:solidFill>
                  <a:schemeClr val="tx1"/>
                </a:solidFill>
                <a:effectLst/>
                <a:latin typeface="Calibri" panose="020F0502020204030204" pitchFamily="34" charset="0"/>
                <a:ea typeface="+mn-ea"/>
                <a:cs typeface="Times New Roman" panose="02020603050405020304" pitchFamily="18" charset="0"/>
              </a:rPr>
              <a:t> LA REUNION DE CONCERTATION DE L’ </a:t>
            </a:r>
            <a:r>
              <a:rPr lang="en-CA" sz="1200" b="1" kern="100" cap="all" baseline="0" dirty="0" smtClean="0">
                <a:solidFill>
                  <a:schemeClr val="tx1"/>
                </a:solidFill>
                <a:effectLst/>
                <a:latin typeface="Calibri" panose="020F0502020204030204" pitchFamily="34" charset="0"/>
                <a:ea typeface="+mn-ea"/>
                <a:cs typeface="Times New Roman" panose="02020603050405020304" pitchFamily="18" charset="0"/>
              </a:rPr>
              <a:t>Association des </a:t>
            </a:r>
            <a:r>
              <a:rPr lang="en-CA" sz="1200" b="1" kern="100" cap="all" baseline="0" dirty="0" err="1" smtClean="0">
                <a:solidFill>
                  <a:schemeClr val="tx1"/>
                </a:solidFill>
                <a:effectLst/>
                <a:latin typeface="Calibri" panose="020F0502020204030204" pitchFamily="34" charset="0"/>
                <a:ea typeface="+mn-ea"/>
                <a:cs typeface="Times New Roman" panose="02020603050405020304" pitchFamily="18" charset="0"/>
              </a:rPr>
              <a:t>Senats</a:t>
            </a:r>
            <a:r>
              <a:rPr lang="en-CA" sz="1200" b="1" kern="100" cap="all" baseline="0" dirty="0">
                <a:solidFill>
                  <a:schemeClr val="tx1"/>
                </a:solidFill>
                <a:effectLst/>
                <a:latin typeface="Calibri" panose="020F0502020204030204" pitchFamily="34" charset="0"/>
                <a:ea typeface="+mn-ea"/>
                <a:cs typeface="Times New Roman" panose="02020603050405020304" pitchFamily="18" charset="0"/>
              </a:rPr>
              <a:t>, </a:t>
            </a:r>
            <a:r>
              <a:rPr lang="en-CA" sz="1200" b="1" kern="100" cap="all" baseline="0" dirty="0" err="1" smtClean="0">
                <a:solidFill>
                  <a:schemeClr val="tx1"/>
                </a:solidFill>
                <a:effectLst/>
                <a:latin typeface="Calibri" panose="020F0502020204030204" pitchFamily="34" charset="0"/>
                <a:ea typeface="+mn-ea"/>
                <a:cs typeface="Times New Roman" panose="02020603050405020304" pitchFamily="18" charset="0"/>
              </a:rPr>
              <a:t>Shoura</a:t>
            </a:r>
            <a:r>
              <a:rPr lang="en-CA" sz="1200" b="1" kern="100" cap="all" baseline="0" dirty="0" smtClean="0">
                <a:solidFill>
                  <a:schemeClr val="tx1"/>
                </a:solidFill>
                <a:effectLst/>
                <a:latin typeface="Calibri" panose="020F0502020204030204" pitchFamily="34" charset="0"/>
                <a:ea typeface="+mn-ea"/>
                <a:cs typeface="Times New Roman" panose="02020603050405020304" pitchFamily="18" charset="0"/>
              </a:rPr>
              <a:t> </a:t>
            </a:r>
            <a:r>
              <a:rPr lang="en-CA" sz="1200" b="1" kern="100" dirty="0" smtClean="0">
                <a:latin typeface="Calibri" panose="020F0502020204030204" pitchFamily="34" charset="0"/>
                <a:cs typeface="Times New Roman" panose="02020603050405020304" pitchFamily="18" charset="0"/>
              </a:rPr>
              <a:t>et </a:t>
            </a:r>
            <a:r>
              <a:rPr lang="en-CA" sz="1200" b="1" kern="100" dirty="0" err="1" smtClean="0">
                <a:latin typeface="Calibri" panose="020F0502020204030204" pitchFamily="34" charset="0"/>
                <a:cs typeface="Times New Roman" panose="02020603050405020304" pitchFamily="18" charset="0"/>
              </a:rPr>
              <a:t>conseils</a:t>
            </a:r>
            <a:r>
              <a:rPr lang="en-CA" sz="1200" b="1" kern="100" dirty="0" smtClean="0">
                <a:latin typeface="Calibri" panose="020F0502020204030204" pitchFamily="34" charset="0"/>
                <a:cs typeface="Times New Roman" panose="02020603050405020304" pitchFamily="18" charset="0"/>
              </a:rPr>
              <a:t> </a:t>
            </a:r>
            <a:r>
              <a:rPr lang="en-CA" sz="1200" b="1" kern="100" cap="all" baseline="0" dirty="0" smtClean="0">
                <a:solidFill>
                  <a:schemeClr val="tx1"/>
                </a:solidFill>
                <a:effectLst/>
                <a:latin typeface="Calibri" panose="020F0502020204030204" pitchFamily="34" charset="0"/>
                <a:ea typeface="+mn-ea"/>
                <a:cs typeface="Times New Roman" panose="02020603050405020304" pitchFamily="18" charset="0"/>
              </a:rPr>
              <a:t>Equivalents </a:t>
            </a:r>
            <a:r>
              <a:rPr lang="en-CA" sz="1200" b="1" kern="100" dirty="0" err="1" smtClean="0">
                <a:latin typeface="Calibri" panose="020F0502020204030204" pitchFamily="34" charset="0"/>
                <a:cs typeface="Times New Roman" panose="02020603050405020304" pitchFamily="18" charset="0"/>
              </a:rPr>
              <a:t>d’</a:t>
            </a:r>
            <a:r>
              <a:rPr lang="en-CA" sz="1200" b="1" kern="100" cap="all" baseline="0" dirty="0" err="1" smtClean="0">
                <a:solidFill>
                  <a:schemeClr val="tx1"/>
                </a:solidFill>
                <a:effectLst/>
                <a:latin typeface="Calibri" panose="020F0502020204030204" pitchFamily="34" charset="0"/>
                <a:ea typeface="+mn-ea"/>
                <a:cs typeface="Times New Roman" panose="02020603050405020304" pitchFamily="18" charset="0"/>
              </a:rPr>
              <a:t>Afrique</a:t>
            </a:r>
            <a:r>
              <a:rPr lang="en-CA" sz="1200" b="1" kern="100" cap="all" dirty="0" smtClean="0">
                <a:solidFill>
                  <a:schemeClr val="tx1"/>
                </a:solidFill>
                <a:effectLst/>
                <a:latin typeface="Calibri" panose="020F0502020204030204" pitchFamily="34" charset="0"/>
                <a:ea typeface="+mn-ea"/>
                <a:cs typeface="Times New Roman" panose="02020603050405020304" pitchFamily="18" charset="0"/>
              </a:rPr>
              <a:t> et du monde </a:t>
            </a:r>
            <a:r>
              <a:rPr lang="en-CA" sz="1200" b="1" kern="100" cap="all" dirty="0" err="1" smtClean="0">
                <a:solidFill>
                  <a:schemeClr val="tx1"/>
                </a:solidFill>
                <a:effectLst/>
                <a:latin typeface="Calibri" panose="020F0502020204030204" pitchFamily="34" charset="0"/>
                <a:ea typeface="+mn-ea"/>
                <a:cs typeface="Times New Roman" panose="02020603050405020304" pitchFamily="18" charset="0"/>
              </a:rPr>
              <a:t>arabe</a:t>
            </a:r>
            <a:r>
              <a:rPr lang="en-CA" sz="1200" b="1" kern="100" cap="all" baseline="0" dirty="0" smtClean="0">
                <a:solidFill>
                  <a:schemeClr val="tx1"/>
                </a:solidFill>
                <a:effectLst/>
                <a:latin typeface="Calibri" panose="020F0502020204030204" pitchFamily="34" charset="0"/>
                <a:ea typeface="+mn-ea"/>
                <a:cs typeface="Times New Roman" panose="02020603050405020304" pitchFamily="18" charset="0"/>
              </a:rPr>
              <a:t> </a:t>
            </a:r>
            <a:r>
              <a:rPr lang="en-CA" sz="1200" b="1" kern="100" cap="all" baseline="0" dirty="0">
                <a:solidFill>
                  <a:schemeClr val="tx1"/>
                </a:solidFill>
                <a:effectLst/>
                <a:latin typeface="Calibri" panose="020F0502020204030204" pitchFamily="34" charset="0"/>
                <a:ea typeface="+mn-ea"/>
                <a:cs typeface="Times New Roman" panose="02020603050405020304" pitchFamily="18" charset="0"/>
              </a:rPr>
              <a:t>(ASSECAA)</a:t>
            </a:r>
            <a:endParaRPr lang="en-US" sz="900" b="0" kern="100" cap="all" baseline="0" dirty="0">
              <a:solidFill>
                <a:schemeClr val="tx1"/>
              </a:solidFill>
              <a:effectLst/>
              <a:latin typeface="Calibri" panose="020F0502020204030204" pitchFamily="34" charset="0"/>
              <a:ea typeface="+mn-ea"/>
              <a:cs typeface="Times New Roman" panose="02020603050405020304" pitchFamily="18" charset="0"/>
            </a:endParaRPr>
          </a:p>
          <a:p>
            <a:pPr algn="just">
              <a:lnSpc>
                <a:spcPct val="90000"/>
              </a:lnSpc>
            </a:pPr>
            <a:endParaRPr lang="en-US" dirty="0"/>
          </a:p>
          <a:p>
            <a:pPr algn="just">
              <a:lnSpc>
                <a:spcPct val="90000"/>
              </a:lnSpc>
            </a:pPr>
            <a:endParaRPr lang="en-US" dirty="0"/>
          </a:p>
        </p:txBody>
      </p:sp>
      <p:sp>
        <p:nvSpPr>
          <p:cNvPr id="4" name="Subtitle 2">
            <a:extLst>
              <a:ext uri="{FF2B5EF4-FFF2-40B4-BE49-F238E27FC236}">
                <a16:creationId xmlns:a16="http://schemas.microsoft.com/office/drawing/2014/main" id="{952FEB92-57C6-EE66-31B0-B50CEAC74259}"/>
              </a:ext>
            </a:extLst>
          </p:cNvPr>
          <p:cNvSpPr txBox="1">
            <a:spLocks/>
          </p:cNvSpPr>
          <p:nvPr/>
        </p:nvSpPr>
        <p:spPr>
          <a:xfrm>
            <a:off x="1271587" y="3002218"/>
            <a:ext cx="5139050" cy="1138450"/>
          </a:xfrm>
          <a:prstGeom prst="rect">
            <a:avLst/>
          </a:prstGeom>
        </p:spPr>
        <p:txBody>
          <a:bodyPr vert="horz" lIns="91440" tIns="91440" rIns="91440" bIns="91440" rtlCol="0">
            <a:normAutofit fontScale="85000" lnSpcReduction="20000"/>
          </a:bodyPr>
          <a:lstStyle>
            <a:lvl1pPr marL="0" indent="0" algn="l" defTabSz="914400" rtl="0" eaLnBrk="1" latinLnBrk="0" hangingPunct="1">
              <a:lnSpc>
                <a:spcPct val="120000"/>
              </a:lnSpc>
              <a:spcBef>
                <a:spcPts val="1000"/>
              </a:spcBef>
              <a:buClr>
                <a:schemeClr val="accent1"/>
              </a:buClr>
              <a:buSzPct val="100000"/>
              <a:buFont typeface="Arial" panose="020B0604020202020204" pitchFamily="34" charset="0"/>
              <a:buNone/>
              <a:defRPr sz="1800" b="0" kern="1200" cap="all" baseline="0">
                <a:solidFill>
                  <a:schemeClr val="tx1"/>
                </a:solidFill>
                <a:effectLst/>
                <a:latin typeface="+mn-lt"/>
                <a:ea typeface="+mn-ea"/>
                <a:cs typeface="+mn-cs"/>
              </a:defRPr>
            </a:lvl1pPr>
            <a:lvl2pPr marL="4572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800" kern="1200" cap="none" baseline="0">
                <a:solidFill>
                  <a:schemeClr val="tx1"/>
                </a:solidFill>
                <a:effectLst/>
                <a:latin typeface="+mn-lt"/>
                <a:ea typeface="+mn-ea"/>
                <a:cs typeface="+mn-cs"/>
              </a:defRPr>
            </a:lvl2pPr>
            <a:lvl3pPr marL="9144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800" kern="1200">
                <a:solidFill>
                  <a:schemeClr val="tx1"/>
                </a:solidFill>
                <a:effectLst/>
                <a:latin typeface="+mn-lt"/>
                <a:ea typeface="+mn-ea"/>
                <a:cs typeface="+mn-cs"/>
              </a:defRPr>
            </a:lvl3pPr>
            <a:lvl4pPr marL="13716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cap="none" baseline="0">
                <a:solidFill>
                  <a:schemeClr val="tx1"/>
                </a:solidFill>
                <a:effectLst/>
                <a:latin typeface="+mn-lt"/>
                <a:ea typeface="+mn-ea"/>
                <a:cs typeface="+mn-cs"/>
              </a:defRPr>
            </a:lvl4pPr>
            <a:lvl5pPr marL="18288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a:solidFill>
                  <a:schemeClr val="tx1"/>
                </a:solidFill>
                <a:effectLst/>
                <a:latin typeface="+mn-lt"/>
                <a:ea typeface="+mn-ea"/>
                <a:cs typeface="+mn-cs"/>
              </a:defRPr>
            </a:lvl5pPr>
            <a:lvl6pPr marL="22860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a:solidFill>
                  <a:schemeClr val="tx1"/>
                </a:solidFill>
                <a:effectLst/>
                <a:latin typeface="+mn-lt"/>
                <a:ea typeface="+mn-ea"/>
                <a:cs typeface="+mn-cs"/>
              </a:defRPr>
            </a:lvl6pPr>
            <a:lvl7pPr marL="27432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a:solidFill>
                  <a:schemeClr val="tx1"/>
                </a:solidFill>
                <a:effectLst/>
                <a:latin typeface="+mn-lt"/>
                <a:ea typeface="+mn-ea"/>
                <a:cs typeface="+mn-cs"/>
              </a:defRPr>
            </a:lvl7pPr>
            <a:lvl8pPr marL="32004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baseline="0">
                <a:solidFill>
                  <a:schemeClr val="tx1"/>
                </a:solidFill>
                <a:effectLst/>
                <a:latin typeface="+mn-lt"/>
                <a:ea typeface="+mn-ea"/>
                <a:cs typeface="+mn-cs"/>
              </a:defRPr>
            </a:lvl8pPr>
            <a:lvl9pPr marL="36576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baseline="0">
                <a:solidFill>
                  <a:schemeClr val="tx1"/>
                </a:solidFill>
                <a:effectLst/>
                <a:latin typeface="+mn-lt"/>
                <a:ea typeface="+mn-ea"/>
                <a:cs typeface="+mn-cs"/>
              </a:defRPr>
            </a:lvl9pPr>
          </a:lstStyle>
          <a:p>
            <a:pPr algn="ctr" defTabSz="466344">
              <a:lnSpc>
                <a:spcPct val="90000"/>
              </a:lnSpc>
              <a:spcBef>
                <a:spcPts val="0"/>
              </a:spcBef>
              <a:spcAft>
                <a:spcPts val="408"/>
              </a:spcAft>
            </a:pPr>
            <a:endParaRPr lang="en-US" sz="1500" b="1" kern="100" cap="all" baseline="0" dirty="0">
              <a:solidFill>
                <a:srgbClr val="00B050"/>
              </a:solidFill>
              <a:effectLst/>
              <a:latin typeface="Calibri" panose="020F0502020204030204" pitchFamily="34" charset="0"/>
              <a:ea typeface="+mn-ea"/>
              <a:cs typeface="Times New Roman" panose="02020603050405020304" pitchFamily="18" charset="0"/>
            </a:endParaRPr>
          </a:p>
          <a:p>
            <a:pPr algn="ctr" defTabSz="466344">
              <a:lnSpc>
                <a:spcPct val="90000"/>
              </a:lnSpc>
              <a:spcBef>
                <a:spcPts val="0"/>
              </a:spcBef>
              <a:spcAft>
                <a:spcPts val="408"/>
              </a:spcAft>
            </a:pPr>
            <a:r>
              <a:rPr lang="en-US" sz="1500" b="1" kern="100" cap="all" baseline="0" dirty="0">
                <a:solidFill>
                  <a:srgbClr val="00B050"/>
                </a:solidFill>
                <a:effectLst/>
                <a:latin typeface="Calibri" panose="020F0502020204030204" pitchFamily="34" charset="0"/>
                <a:ea typeface="+mn-ea"/>
                <a:cs typeface="Times New Roman" panose="02020603050405020304" pitchFamily="18" charset="0"/>
              </a:rPr>
              <a:t>Excellent </a:t>
            </a:r>
            <a:r>
              <a:rPr lang="en-US" sz="1500" b="1" kern="100" cap="all" baseline="0" dirty="0" err="1">
                <a:solidFill>
                  <a:srgbClr val="00B050"/>
                </a:solidFill>
                <a:effectLst/>
                <a:latin typeface="Calibri" panose="020F0502020204030204" pitchFamily="34" charset="0"/>
                <a:ea typeface="+mn-ea"/>
                <a:cs typeface="Times New Roman" panose="02020603050405020304" pitchFamily="18" charset="0"/>
              </a:rPr>
              <a:t>hachileka</a:t>
            </a:r>
            <a:endParaRPr lang="en-US" sz="1500" b="1" kern="100" cap="all" baseline="0" dirty="0">
              <a:solidFill>
                <a:srgbClr val="00B050"/>
              </a:solidFill>
              <a:effectLst/>
              <a:latin typeface="Calibri" panose="020F0502020204030204" pitchFamily="34" charset="0"/>
              <a:ea typeface="+mn-ea"/>
              <a:cs typeface="Times New Roman" panose="02020603050405020304" pitchFamily="18" charset="0"/>
            </a:endParaRPr>
          </a:p>
          <a:p>
            <a:pPr algn="ctr" defTabSz="466344">
              <a:lnSpc>
                <a:spcPct val="90000"/>
              </a:lnSpc>
              <a:spcBef>
                <a:spcPts val="0"/>
              </a:spcBef>
              <a:spcAft>
                <a:spcPts val="408"/>
              </a:spcAft>
            </a:pPr>
            <a:endParaRPr lang="en-US" sz="1500" b="1" kern="100" cap="all" baseline="0" dirty="0">
              <a:solidFill>
                <a:srgbClr val="00B050"/>
              </a:solidFill>
              <a:effectLst/>
              <a:latin typeface="Calibri" panose="020F0502020204030204" pitchFamily="34" charset="0"/>
              <a:ea typeface="+mn-ea"/>
              <a:cs typeface="Times New Roman" panose="02020603050405020304" pitchFamily="18" charset="0"/>
            </a:endParaRPr>
          </a:p>
          <a:p>
            <a:pPr algn="ctr" defTabSz="466344">
              <a:lnSpc>
                <a:spcPct val="90000"/>
              </a:lnSpc>
              <a:spcBef>
                <a:spcPts val="0"/>
              </a:spcBef>
              <a:spcAft>
                <a:spcPts val="408"/>
              </a:spcAft>
            </a:pPr>
            <a:r>
              <a:rPr lang="en-US" sz="1500" b="1" kern="100" dirty="0" smtClean="0">
                <a:solidFill>
                  <a:srgbClr val="0070C0"/>
                </a:solidFill>
                <a:latin typeface="Calibri" panose="020F0502020204030204" pitchFamily="34" charset="0"/>
                <a:cs typeface="Times New Roman" panose="02020603050405020304" pitchFamily="18" charset="0"/>
              </a:rPr>
              <a:t>PNUD</a:t>
            </a:r>
            <a:r>
              <a:rPr lang="en-US" sz="1500" b="1" kern="100" cap="all" baseline="0" dirty="0" smtClean="0">
                <a:solidFill>
                  <a:srgbClr val="0070C0"/>
                </a:solidFill>
                <a:effectLst/>
                <a:latin typeface="Calibri" panose="020F0502020204030204" pitchFamily="34" charset="0"/>
                <a:ea typeface="+mn-ea"/>
                <a:cs typeface="Times New Roman" panose="02020603050405020304" pitchFamily="18" charset="0"/>
              </a:rPr>
              <a:t>- bureau</a:t>
            </a:r>
            <a:r>
              <a:rPr lang="en-US" sz="1500" b="1" kern="100" cap="all" dirty="0" smtClean="0">
                <a:solidFill>
                  <a:srgbClr val="0070C0"/>
                </a:solidFill>
                <a:effectLst/>
                <a:latin typeface="Calibri" panose="020F0502020204030204" pitchFamily="34" charset="0"/>
                <a:ea typeface="+mn-ea"/>
                <a:cs typeface="Times New Roman" panose="02020603050405020304" pitchFamily="18" charset="0"/>
              </a:rPr>
              <a:t> regional</a:t>
            </a:r>
            <a:r>
              <a:rPr lang="en-US" sz="1500" b="1" kern="100" cap="all" baseline="0" dirty="0" smtClean="0">
                <a:solidFill>
                  <a:srgbClr val="0070C0"/>
                </a:solidFill>
                <a:effectLst/>
                <a:latin typeface="Calibri" panose="020F0502020204030204" pitchFamily="34" charset="0"/>
                <a:ea typeface="+mn-ea"/>
                <a:cs typeface="Times New Roman" panose="02020603050405020304" pitchFamily="18" charset="0"/>
              </a:rPr>
              <a:t> pour</a:t>
            </a:r>
            <a:r>
              <a:rPr lang="en-US" sz="1500" b="1" kern="100" cap="all" dirty="0" smtClean="0">
                <a:solidFill>
                  <a:srgbClr val="0070C0"/>
                </a:solidFill>
                <a:effectLst/>
                <a:latin typeface="Calibri" panose="020F0502020204030204" pitchFamily="34" charset="0"/>
                <a:ea typeface="+mn-ea"/>
                <a:cs typeface="Times New Roman" panose="02020603050405020304" pitchFamily="18" charset="0"/>
              </a:rPr>
              <a:t> l’</a:t>
            </a:r>
            <a:r>
              <a:rPr lang="en-US" sz="1500" b="1" kern="100" cap="all" baseline="0" dirty="0" smtClean="0">
                <a:solidFill>
                  <a:srgbClr val="0070C0"/>
                </a:solidFill>
                <a:effectLst/>
                <a:latin typeface="Calibri" panose="020F0502020204030204" pitchFamily="34" charset="0"/>
                <a:ea typeface="+mn-ea"/>
                <a:cs typeface="Times New Roman" panose="02020603050405020304" pitchFamily="18" charset="0"/>
              </a:rPr>
              <a:t> </a:t>
            </a:r>
            <a:r>
              <a:rPr lang="en-US" sz="1500" b="1" kern="100" cap="all" baseline="0" dirty="0" err="1" smtClean="0">
                <a:solidFill>
                  <a:srgbClr val="0070C0"/>
                </a:solidFill>
                <a:effectLst/>
                <a:latin typeface="Calibri" panose="020F0502020204030204" pitchFamily="34" charset="0"/>
                <a:ea typeface="+mn-ea"/>
                <a:cs typeface="Times New Roman" panose="02020603050405020304" pitchFamily="18" charset="0"/>
              </a:rPr>
              <a:t>Afrique</a:t>
            </a:r>
            <a:r>
              <a:rPr lang="en-US" sz="1500" b="1" kern="100" cap="all" baseline="0" dirty="0" smtClean="0">
                <a:solidFill>
                  <a:srgbClr val="0070C0"/>
                </a:solidFill>
                <a:effectLst/>
                <a:latin typeface="Calibri" panose="020F0502020204030204" pitchFamily="34" charset="0"/>
                <a:ea typeface="+mn-ea"/>
                <a:cs typeface="Times New Roman" panose="02020603050405020304" pitchFamily="18" charset="0"/>
              </a:rPr>
              <a:t>, </a:t>
            </a:r>
            <a:endParaRPr lang="en-US" sz="1500" b="1" kern="100" cap="all" baseline="0" dirty="0">
              <a:solidFill>
                <a:srgbClr val="0070C0"/>
              </a:solidFill>
              <a:effectLst/>
              <a:latin typeface="Calibri" panose="020F0502020204030204" pitchFamily="34" charset="0"/>
              <a:ea typeface="+mn-ea"/>
              <a:cs typeface="Times New Roman" panose="02020603050405020304" pitchFamily="18" charset="0"/>
            </a:endParaRPr>
          </a:p>
          <a:p>
            <a:pPr algn="ctr" defTabSz="466344">
              <a:lnSpc>
                <a:spcPct val="90000"/>
              </a:lnSpc>
              <a:spcBef>
                <a:spcPts val="0"/>
              </a:spcBef>
              <a:spcAft>
                <a:spcPts val="408"/>
              </a:spcAft>
            </a:pPr>
            <a:r>
              <a:rPr lang="en-US" sz="1500" b="1" kern="100" cap="all" baseline="0" dirty="0" smtClean="0">
                <a:solidFill>
                  <a:srgbClr val="0070C0"/>
                </a:solidFill>
                <a:effectLst/>
                <a:latin typeface="Calibri" panose="020F0502020204030204" pitchFamily="34" charset="0"/>
                <a:ea typeface="+mn-ea"/>
                <a:cs typeface="Times New Roman" panose="02020603050405020304" pitchFamily="18" charset="0"/>
              </a:rPr>
              <a:t>Addis</a:t>
            </a:r>
            <a:r>
              <a:rPr lang="en-US" sz="1500" b="1" kern="100" dirty="0" smtClean="0">
                <a:solidFill>
                  <a:srgbClr val="0070C0"/>
                </a:solidFill>
                <a:latin typeface="Calibri" panose="020F0502020204030204" pitchFamily="34" charset="0"/>
                <a:cs typeface="Times New Roman" panose="02020603050405020304" pitchFamily="18" charset="0"/>
              </a:rPr>
              <a:t>-</a:t>
            </a:r>
            <a:r>
              <a:rPr lang="fr-FR" sz="1500" b="1" kern="100" cap="all" baseline="0" dirty="0" err="1" smtClean="0">
                <a:solidFill>
                  <a:srgbClr val="0070C0"/>
                </a:solidFill>
                <a:effectLst/>
                <a:latin typeface="Calibri" panose="020F0502020204030204" pitchFamily="34" charset="0"/>
                <a:ea typeface="+mn-ea"/>
                <a:cs typeface="Times New Roman" panose="02020603050405020304" pitchFamily="18" charset="0"/>
              </a:rPr>
              <a:t>abeba</a:t>
            </a:r>
            <a:r>
              <a:rPr lang="en-US" sz="1500" b="1" kern="100" cap="all" baseline="0" dirty="0" smtClean="0">
                <a:solidFill>
                  <a:srgbClr val="0070C0"/>
                </a:solidFill>
                <a:effectLst/>
                <a:latin typeface="Calibri" panose="020F0502020204030204" pitchFamily="34" charset="0"/>
                <a:ea typeface="+mn-ea"/>
                <a:cs typeface="Times New Roman" panose="02020603050405020304" pitchFamily="18" charset="0"/>
              </a:rPr>
              <a:t>, </a:t>
            </a:r>
            <a:r>
              <a:rPr lang="en-US" sz="1500" b="1" kern="100" cap="all" baseline="0" dirty="0" err="1" smtClean="0">
                <a:solidFill>
                  <a:srgbClr val="0070C0"/>
                </a:solidFill>
                <a:effectLst/>
                <a:latin typeface="Calibri" panose="020F0502020204030204" pitchFamily="34" charset="0"/>
                <a:ea typeface="+mn-ea"/>
                <a:cs typeface="Times New Roman" panose="02020603050405020304" pitchFamily="18" charset="0"/>
              </a:rPr>
              <a:t>ethiopie</a:t>
            </a:r>
            <a:endParaRPr lang="en-US" sz="1500" b="0" kern="100" cap="all" baseline="0" dirty="0">
              <a:solidFill>
                <a:schemeClr val="tx1"/>
              </a:solidFill>
              <a:effectLst/>
              <a:latin typeface="Calibri" panose="020F0502020204030204" pitchFamily="34" charset="0"/>
              <a:ea typeface="+mn-ea"/>
              <a:cs typeface="Times New Roman" panose="02020603050405020304" pitchFamily="18" charset="0"/>
            </a:endParaRPr>
          </a:p>
          <a:p>
            <a:pPr algn="just">
              <a:lnSpc>
                <a:spcPct val="90000"/>
              </a:lnSpc>
            </a:pPr>
            <a:endParaRPr lang="en-US" sz="200" dirty="0"/>
          </a:p>
        </p:txBody>
      </p:sp>
    </p:spTree>
    <p:extLst>
      <p:ext uri="{BB962C8B-B14F-4D97-AF65-F5344CB8AC3E}">
        <p14:creationId xmlns:p14="http://schemas.microsoft.com/office/powerpoint/2010/main" val="161054618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B84CAE-5A4D-3088-0D6B-D9DB8B1B0E27}"/>
              </a:ext>
            </a:extLst>
          </p:cNvPr>
          <p:cNvSpPr>
            <a:spLocks noGrp="1"/>
          </p:cNvSpPr>
          <p:nvPr>
            <p:ph type="title"/>
          </p:nvPr>
        </p:nvSpPr>
        <p:spPr/>
        <p:txBody>
          <a:bodyPr>
            <a:normAutofit/>
          </a:bodyPr>
          <a:lstStyle/>
          <a:p>
            <a:pPr algn="ctr"/>
            <a:r>
              <a:rPr lang="en-US" sz="2800" b="1" dirty="0" smtClean="0">
                <a:solidFill>
                  <a:srgbClr val="00B050"/>
                </a:solidFill>
              </a:rPr>
              <a:t> </a:t>
            </a:r>
            <a:r>
              <a:rPr lang="en-US" sz="2800" b="1" dirty="0" err="1" smtClean="0">
                <a:solidFill>
                  <a:srgbClr val="00B050"/>
                </a:solidFill>
              </a:rPr>
              <a:t>economie</a:t>
            </a:r>
            <a:r>
              <a:rPr lang="en-US" sz="2800" b="1" dirty="0" smtClean="0">
                <a:solidFill>
                  <a:srgbClr val="00B050"/>
                </a:solidFill>
              </a:rPr>
              <a:t> </a:t>
            </a:r>
            <a:r>
              <a:rPr lang="en-US" sz="2800" b="1" dirty="0" err="1" smtClean="0">
                <a:solidFill>
                  <a:srgbClr val="00B050"/>
                </a:solidFill>
              </a:rPr>
              <a:t>verte</a:t>
            </a:r>
            <a:endParaRPr lang="en-US" sz="2800" b="1" dirty="0">
              <a:solidFill>
                <a:srgbClr val="00B050"/>
              </a:solidFill>
            </a:endParaRPr>
          </a:p>
        </p:txBody>
      </p:sp>
      <p:graphicFrame>
        <p:nvGraphicFramePr>
          <p:cNvPr id="21" name="Content Placeholder 2">
            <a:extLst>
              <a:ext uri="{FF2B5EF4-FFF2-40B4-BE49-F238E27FC236}">
                <a16:creationId xmlns:a16="http://schemas.microsoft.com/office/drawing/2014/main" id="{07E5EFFD-4D27-88FC-9CE7-0268229E61CA}"/>
              </a:ext>
            </a:extLst>
          </p:cNvPr>
          <p:cNvGraphicFramePr>
            <a:graphicFrameLocks noGrp="1"/>
          </p:cNvGraphicFramePr>
          <p:nvPr>
            <p:ph idx="1"/>
            <p:extLst>
              <p:ext uri="{D42A27DB-BD31-4B8C-83A1-F6EECF244321}">
                <p14:modId xmlns:p14="http://schemas.microsoft.com/office/powerpoint/2010/main" val="1504999547"/>
              </p:ext>
            </p:extLst>
          </p:nvPr>
        </p:nvGraphicFramePr>
        <p:xfrm>
          <a:off x="1451579" y="2015732"/>
          <a:ext cx="9603275" cy="345061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24215642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50000" t="50000" r="50000" b="50000"/>
          </a:path>
        </a:gra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FD6EDB49-211E-499D-9A08-6C5FF3D060F7}"/>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8F9F37E-D3CF-4F3D-96C2-25307819DF2D}"/>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sp>
        <p:nvSpPr>
          <p:cNvPr id="12" name="Rectangle 11">
            <a:extLst>
              <a:ext uri="{FF2B5EF4-FFF2-40B4-BE49-F238E27FC236}">
                <a16:creationId xmlns:a16="http://schemas.microsoft.com/office/drawing/2014/main" id="{C5FFF17D-767C-40E7-8C89-962F1F54BCD0}"/>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3331" y="638508"/>
            <a:ext cx="10905339" cy="4843439"/>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E69F39E1-619D-4D9E-8823-8BD8CC3206B6}"/>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70204" y="865667"/>
            <a:ext cx="10451592" cy="4389120"/>
          </a:xfrm>
          <a:prstGeom prst="rect">
            <a:avLst/>
          </a:prstGeom>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1003">
            <a:schemeClr val="lt1"/>
          </a:fillRef>
          <a:effectRef idx="2">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C8C53F47-DF50-454F-A5A6-6B969748D972}"/>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34796" y="1030259"/>
            <a:ext cx="10122408" cy="4059936"/>
          </a:xfrm>
          <a:prstGeom prst="rect">
            <a:avLst/>
          </a:prstGeom>
          <a:noFill/>
          <a:ln>
            <a:solidFill>
              <a:srgbClr val="45454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5FA1460-2867-CC28-3F6D-E054C15AE9A9}"/>
              </a:ext>
            </a:extLst>
          </p:cNvPr>
          <p:cNvSpPr>
            <a:spLocks noGrp="1"/>
          </p:cNvSpPr>
          <p:nvPr>
            <p:ph type="title"/>
          </p:nvPr>
        </p:nvSpPr>
        <p:spPr>
          <a:xfrm>
            <a:off x="1451579" y="1376053"/>
            <a:ext cx="9405891" cy="416263"/>
          </a:xfrm>
        </p:spPr>
        <p:txBody>
          <a:bodyPr anchor="ctr">
            <a:normAutofit fontScale="90000"/>
          </a:bodyPr>
          <a:lstStyle/>
          <a:p>
            <a:pPr algn="ctr"/>
            <a:r>
              <a:rPr lang="en-US" sz="2400" b="1" dirty="0" err="1" smtClean="0"/>
              <a:t>Principes</a:t>
            </a:r>
            <a:r>
              <a:rPr lang="en-US" sz="2400" b="1" dirty="0" smtClean="0"/>
              <a:t> de la </a:t>
            </a:r>
            <a:r>
              <a:rPr lang="en-US" sz="2400" b="1" dirty="0" err="1" smtClean="0"/>
              <a:t>croissance</a:t>
            </a:r>
            <a:r>
              <a:rPr lang="en-US" sz="2400" b="1" dirty="0" smtClean="0"/>
              <a:t> </a:t>
            </a:r>
            <a:r>
              <a:rPr lang="en-US" sz="2400" b="1" dirty="0" err="1" smtClean="0"/>
              <a:t>verte</a:t>
            </a:r>
            <a:r>
              <a:rPr lang="en-US" sz="2400" b="1" dirty="0" smtClean="0"/>
              <a:t> </a:t>
            </a:r>
            <a:endParaRPr lang="en-US" sz="2400" b="1" dirty="0"/>
          </a:p>
        </p:txBody>
      </p:sp>
      <p:sp>
        <p:nvSpPr>
          <p:cNvPr id="3" name="Content Placeholder 2">
            <a:extLst>
              <a:ext uri="{FF2B5EF4-FFF2-40B4-BE49-F238E27FC236}">
                <a16:creationId xmlns:a16="http://schemas.microsoft.com/office/drawing/2014/main" id="{998D2FBD-E1B4-2072-F2C4-57D1DD888371}"/>
              </a:ext>
            </a:extLst>
          </p:cNvPr>
          <p:cNvSpPr>
            <a:spLocks noGrp="1"/>
          </p:cNvSpPr>
          <p:nvPr>
            <p:ph idx="1"/>
          </p:nvPr>
        </p:nvSpPr>
        <p:spPr>
          <a:xfrm>
            <a:off x="1451579" y="2008047"/>
            <a:ext cx="9405891" cy="2860516"/>
          </a:xfrm>
        </p:spPr>
        <p:txBody>
          <a:bodyPr>
            <a:normAutofit/>
          </a:bodyPr>
          <a:lstStyle/>
          <a:p>
            <a:pPr marL="0" marR="0">
              <a:spcBef>
                <a:spcPts val="0"/>
              </a:spcBef>
              <a:spcAft>
                <a:spcPts val="0"/>
              </a:spcAft>
            </a:pPr>
            <a:r>
              <a:rPr lang="en-CA" kern="100" dirty="0">
                <a:latin typeface="Gill Sans MT" panose="020B0502020104020203" pitchFamily="34" charset="0"/>
                <a:ea typeface="Calibri" panose="020F0502020204030204" pitchFamily="34" charset="0"/>
                <a:cs typeface="Times New Roman" panose="02020603050405020304" pitchFamily="18" charset="0"/>
              </a:rPr>
              <a:t>Croissance économique </a:t>
            </a:r>
            <a:r>
              <a:rPr lang="en-CA" kern="100" dirty="0" smtClean="0">
                <a:latin typeface="Gill Sans MT" panose="020B0502020104020203" pitchFamily="34" charset="0"/>
                <a:ea typeface="Calibri" panose="020F0502020204030204" pitchFamily="34" charset="0"/>
                <a:cs typeface="Times New Roman" panose="02020603050405020304" pitchFamily="18" charset="0"/>
              </a:rPr>
              <a:t>soutenue</a:t>
            </a:r>
          </a:p>
          <a:p>
            <a:pPr marL="0" marR="0">
              <a:spcBef>
                <a:spcPts val="0"/>
              </a:spcBef>
              <a:spcAft>
                <a:spcPts val="0"/>
              </a:spcAft>
            </a:pPr>
            <a:r>
              <a:rPr lang="fr-FR" dirty="0"/>
              <a:t>Efficacité d'utilisation des </a:t>
            </a:r>
            <a:r>
              <a:rPr lang="fr-FR" dirty="0" smtClean="0"/>
              <a:t>ressources</a:t>
            </a:r>
          </a:p>
          <a:p>
            <a:pPr marL="0" marR="0">
              <a:spcBef>
                <a:spcPts val="0"/>
              </a:spcBef>
              <a:spcAft>
                <a:spcPts val="0"/>
              </a:spcAft>
            </a:pPr>
            <a:r>
              <a:rPr lang="fr-FR" dirty="0" smtClean="0"/>
              <a:t>Réponse </a:t>
            </a:r>
            <a:r>
              <a:rPr lang="fr-FR" dirty="0"/>
              <a:t>climatique – adaptation et </a:t>
            </a:r>
            <a:r>
              <a:rPr lang="fr-FR" dirty="0" smtClean="0"/>
              <a:t>atténuation</a:t>
            </a:r>
          </a:p>
          <a:p>
            <a:pPr marL="0" marR="0">
              <a:spcBef>
                <a:spcPts val="0"/>
              </a:spcBef>
              <a:spcAft>
                <a:spcPts val="0"/>
              </a:spcAft>
            </a:pPr>
            <a:r>
              <a:rPr lang="fr-FR" dirty="0" smtClean="0"/>
              <a:t>Création </a:t>
            </a:r>
            <a:r>
              <a:rPr lang="fr-FR" dirty="0"/>
              <a:t>d'emplois verts </a:t>
            </a:r>
            <a:r>
              <a:rPr lang="fr-FR" dirty="0" smtClean="0"/>
              <a:t>décents</a:t>
            </a:r>
          </a:p>
          <a:p>
            <a:pPr marL="0" marR="0">
              <a:spcBef>
                <a:spcPts val="0"/>
              </a:spcBef>
              <a:spcAft>
                <a:spcPts val="0"/>
              </a:spcAft>
            </a:pPr>
            <a:r>
              <a:rPr lang="fr-FR" dirty="0" smtClean="0"/>
              <a:t>Bien-être </a:t>
            </a:r>
            <a:r>
              <a:rPr lang="fr-FR" dirty="0"/>
              <a:t>humain et inclusion sociale</a:t>
            </a:r>
            <a:endParaRPr lang="en-US" dirty="0"/>
          </a:p>
        </p:txBody>
      </p:sp>
      <p:pic>
        <p:nvPicPr>
          <p:cNvPr id="18" name="Picture 17">
            <a:extLst>
              <a:ext uri="{FF2B5EF4-FFF2-40B4-BE49-F238E27FC236}">
                <a16:creationId xmlns:a16="http://schemas.microsoft.com/office/drawing/2014/main" id="{6A26901A-BC62-4A3A-A07A-65E1F3DDDEC6}"/>
              </a:ext>
              <a:ext uri="{C183D7F6-B498-43B3-948B-1728B52AA6E4}">
                <adec:decorative xmlns=""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Tree>
    <p:extLst>
      <p:ext uri="{BB962C8B-B14F-4D97-AF65-F5344CB8AC3E}">
        <p14:creationId xmlns:p14="http://schemas.microsoft.com/office/powerpoint/2010/main" val="102990375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p:cNvGrpSpPr/>
        <p:nvPr/>
      </p:nvGrpSpPr>
      <p:grpSpPr>
        <a:xfrm>
          <a:off x="0" y="0"/>
          <a:ext cx="0" cy="0"/>
          <a:chOff x="0" y="0"/>
          <a:chExt cx="0" cy="0"/>
        </a:xfrm>
      </p:grpSpPr>
      <p:sp>
        <p:nvSpPr>
          <p:cNvPr id="11" name="Rectangle 6">
            <a:extLst>
              <a:ext uri="{FF2B5EF4-FFF2-40B4-BE49-F238E27FC236}">
                <a16:creationId xmlns:a16="http://schemas.microsoft.com/office/drawing/2014/main" id="{B6E6531A-0776-43BA-A852-5FB5C77534D5}"/>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56085" y="533400"/>
            <a:ext cx="9079832" cy="5077326"/>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Gill Sans MT" panose="020B0502020104020203"/>
              <a:ea typeface="+mn-ea"/>
              <a:cs typeface="+mn-cs"/>
            </a:endParaRPr>
          </a:p>
        </p:txBody>
      </p:sp>
      <p:sp>
        <p:nvSpPr>
          <p:cNvPr id="12" name="Rectangle 8">
            <a:extLst>
              <a:ext uri="{FF2B5EF4-FFF2-40B4-BE49-F238E27FC236}">
                <a16:creationId xmlns:a16="http://schemas.microsoft.com/office/drawing/2014/main" id="{F8C5273F-2B84-46BF-A94F-1A20E13B3AA1}"/>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784605" y="763203"/>
            <a:ext cx="8622792" cy="4617720"/>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Gill Sans MT" panose="020B0502020104020203"/>
              <a:ea typeface="+mn-ea"/>
              <a:cs typeface="+mn-cs"/>
            </a:endParaRPr>
          </a:p>
        </p:txBody>
      </p:sp>
      <p:pic>
        <p:nvPicPr>
          <p:cNvPr id="2" name="Picture 1">
            <a:extLst>
              <a:ext uri="{FF2B5EF4-FFF2-40B4-BE49-F238E27FC236}">
                <a16:creationId xmlns:a16="http://schemas.microsoft.com/office/drawing/2014/main" id="{02BD173E-2FA3-E46A-59A6-375B9ADF618B}"/>
              </a:ext>
            </a:extLst>
          </p:cNvPr>
          <p:cNvPicPr>
            <a:picLocks noChangeAspect="1"/>
          </p:cNvPicPr>
          <p:nvPr/>
        </p:nvPicPr>
        <p:blipFill>
          <a:blip r:embed="rId2"/>
          <a:stretch>
            <a:fillRect/>
          </a:stretch>
        </p:blipFill>
        <p:spPr>
          <a:xfrm>
            <a:off x="2454965" y="987570"/>
            <a:ext cx="6827459" cy="3908721"/>
          </a:xfrm>
          <a:prstGeom prst="rect">
            <a:avLst/>
          </a:prstGeom>
          <a:ln>
            <a:solidFill>
              <a:srgbClr val="E9E8E7"/>
            </a:solidFill>
          </a:ln>
        </p:spPr>
      </p:pic>
    </p:spTree>
    <p:extLst>
      <p:ext uri="{BB962C8B-B14F-4D97-AF65-F5344CB8AC3E}">
        <p14:creationId xmlns:p14="http://schemas.microsoft.com/office/powerpoint/2010/main" val="410917728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50000" t="50000" r="50000" b="50000"/>
          </a:path>
        </a:gra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29C51009-A09A-4689-8E6C-F8FC99E6A840}"/>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852E455-7A79-1808-4811-BE05B6BD91E8}"/>
              </a:ext>
            </a:extLst>
          </p:cNvPr>
          <p:cNvSpPr>
            <a:spLocks noGrp="1"/>
          </p:cNvSpPr>
          <p:nvPr>
            <p:ph type="title"/>
          </p:nvPr>
        </p:nvSpPr>
        <p:spPr>
          <a:xfrm>
            <a:off x="388884" y="1600199"/>
            <a:ext cx="3994858" cy="4297680"/>
          </a:xfrm>
        </p:spPr>
        <p:txBody>
          <a:bodyPr anchor="ctr">
            <a:normAutofit/>
          </a:bodyPr>
          <a:lstStyle/>
          <a:p>
            <a:pPr algn="ctr"/>
            <a:r>
              <a:rPr lang="en-US" b="1" dirty="0" err="1" smtClean="0">
                <a:solidFill>
                  <a:srgbClr val="00B050"/>
                </a:solidFill>
              </a:rPr>
              <a:t>Economie</a:t>
            </a:r>
            <a:r>
              <a:rPr lang="en-US" b="1" dirty="0" smtClean="0">
                <a:solidFill>
                  <a:srgbClr val="00B050"/>
                </a:solidFill>
              </a:rPr>
              <a:t/>
            </a:r>
            <a:br>
              <a:rPr lang="en-US" b="1" dirty="0" smtClean="0">
                <a:solidFill>
                  <a:srgbClr val="00B050"/>
                </a:solidFill>
              </a:rPr>
            </a:br>
            <a:r>
              <a:rPr lang="en-US" b="1" dirty="0" err="1" smtClean="0">
                <a:solidFill>
                  <a:srgbClr val="00B050"/>
                </a:solidFill>
              </a:rPr>
              <a:t>verte</a:t>
            </a:r>
            <a:endParaRPr lang="en-US" b="1" dirty="0">
              <a:solidFill>
                <a:srgbClr val="00B050"/>
              </a:solidFill>
            </a:endParaRPr>
          </a:p>
        </p:txBody>
      </p:sp>
      <p:cxnSp>
        <p:nvCxnSpPr>
          <p:cNvPr id="10" name="Straight Connector 9">
            <a:extLst>
              <a:ext uri="{FF2B5EF4-FFF2-40B4-BE49-F238E27FC236}">
                <a16:creationId xmlns:a16="http://schemas.microsoft.com/office/drawing/2014/main" id="{9EC65442-F244-409C-BF44-C5D6472E810A}"/>
              </a:ext>
              <a:ext uri="{C183D7F6-B498-43B3-948B-1728B52AA6E4}">
                <adec:decorative xmlns=""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2148839"/>
            <a:ext cx="0" cy="3200400"/>
          </a:xfrm>
          <a:prstGeom prst="line">
            <a:avLst/>
          </a:prstGeom>
          <a:ln w="31750"/>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23DA2A09-F89A-0296-3479-0F243BBFA05A}"/>
              </a:ext>
            </a:extLst>
          </p:cNvPr>
          <p:cNvSpPr>
            <a:spLocks noGrp="1"/>
          </p:cNvSpPr>
          <p:nvPr>
            <p:ph idx="1"/>
          </p:nvPr>
        </p:nvSpPr>
        <p:spPr>
          <a:xfrm>
            <a:off x="4924851" y="246185"/>
            <a:ext cx="6878265" cy="6333291"/>
          </a:xfrm>
        </p:spPr>
        <p:txBody>
          <a:bodyPr anchor="ctr">
            <a:normAutofit fontScale="92500" lnSpcReduction="20000"/>
          </a:bodyPr>
          <a:lstStyle/>
          <a:p>
            <a:pPr marL="0" indent="0">
              <a:lnSpc>
                <a:spcPct val="110000"/>
              </a:lnSpc>
              <a:buNone/>
            </a:pPr>
            <a:r>
              <a:rPr lang="fr-FR" sz="2400" b="1" i="1" kern="100" dirty="0">
                <a:latin typeface="Calibri" panose="020F0502020204030204" pitchFamily="34" charset="0"/>
                <a:ea typeface="Calibri" panose="020F0502020204030204" pitchFamily="34" charset="0"/>
                <a:cs typeface="Times New Roman" panose="02020603050405020304" pitchFamily="18" charset="0"/>
              </a:rPr>
              <a:t>Une économie qui se traduit par « l'amélioration du bien-être humain et de l'équité sociale, tout en réduisant considérablement les risques environnementaux et les pénuries écologiques » (PNUE</a:t>
            </a:r>
            <a:r>
              <a:rPr lang="fr-FR" sz="2400" b="1" i="1" kern="100" dirty="0" smtClean="0">
                <a:latin typeface="Calibri" panose="020F0502020204030204" pitchFamily="34" charset="0"/>
                <a:ea typeface="Calibri" panose="020F0502020204030204" pitchFamily="34" charset="0"/>
                <a:cs typeface="Times New Roman" panose="02020603050405020304" pitchFamily="18" charset="0"/>
              </a:rPr>
              <a:t>)</a:t>
            </a:r>
          </a:p>
          <a:p>
            <a:pPr marL="0" indent="0">
              <a:lnSpc>
                <a:spcPct val="110000"/>
              </a:lnSpc>
              <a:buNone/>
            </a:pPr>
            <a:r>
              <a:rPr lang="fr-FR" sz="2400" kern="100" dirty="0">
                <a:latin typeface="Calibri" panose="020F0502020204030204" pitchFamily="34" charset="0"/>
                <a:ea typeface="Calibri" panose="020F0502020204030204" pitchFamily="34" charset="0"/>
                <a:cs typeface="Times New Roman" panose="02020603050405020304" pitchFamily="18" charset="0"/>
              </a:rPr>
              <a:t>Une économie verte repose sur quatre piliers principaux, à </a:t>
            </a:r>
            <a:r>
              <a:rPr lang="fr-FR" sz="2400" kern="100" dirty="0" smtClean="0">
                <a:latin typeface="Calibri" panose="020F0502020204030204" pitchFamily="34" charset="0"/>
                <a:ea typeface="Calibri" panose="020F0502020204030204" pitchFamily="34" charset="0"/>
                <a:cs typeface="Times New Roman" panose="02020603050405020304" pitchFamily="18" charset="0"/>
              </a:rPr>
              <a:t>savoir</a:t>
            </a:r>
            <a:r>
              <a:rPr lang="en-CA" sz="2400" kern="100" dirty="0" smtClean="0">
                <a:effectLst/>
                <a:latin typeface="Calibri" panose="020F0502020204030204" pitchFamily="34" charset="0"/>
                <a:ea typeface="Calibri" panose="020F0502020204030204" pitchFamily="34" charset="0"/>
                <a:cs typeface="Times New Roman" panose="02020603050405020304" pitchFamily="18" charset="0"/>
              </a:rPr>
              <a:t>: </a:t>
            </a:r>
          </a:p>
          <a:p>
            <a:pPr>
              <a:lnSpc>
                <a:spcPct val="110000"/>
              </a:lnSpc>
            </a:pPr>
            <a:r>
              <a:rPr lang="fr-FR" sz="2400" kern="100" dirty="0">
                <a:latin typeface="Calibri" panose="020F0502020204030204" pitchFamily="34" charset="0"/>
                <a:ea typeface="Calibri" panose="020F0502020204030204" pitchFamily="34" charset="0"/>
                <a:cs typeface="Times New Roman" panose="02020603050405020304" pitchFamily="18" charset="0"/>
              </a:rPr>
              <a:t>Efficacité des ressources pour atteindre un plus grand bien-être tout en réduisant l'utilisation des ressources et les </a:t>
            </a:r>
            <a:r>
              <a:rPr lang="fr-FR" sz="2400" kern="100" dirty="0" smtClean="0">
                <a:latin typeface="Calibri" panose="020F0502020204030204" pitchFamily="34" charset="0"/>
                <a:ea typeface="Calibri" panose="020F0502020204030204" pitchFamily="34" charset="0"/>
                <a:cs typeface="Times New Roman" panose="02020603050405020304" pitchFamily="18" charset="0"/>
              </a:rPr>
              <a:t>émissions</a:t>
            </a:r>
            <a:r>
              <a:rPr lang="en-CA" sz="2400" kern="100" dirty="0" smtClean="0">
                <a:effectLst/>
                <a:latin typeface="Calibri" panose="020F0502020204030204" pitchFamily="34" charset="0"/>
                <a:ea typeface="Calibri" panose="020F0502020204030204" pitchFamily="34" charset="0"/>
                <a:cs typeface="Times New Roman" panose="02020603050405020304" pitchFamily="18" charset="0"/>
              </a:rPr>
              <a:t>; </a:t>
            </a:r>
          </a:p>
          <a:p>
            <a:pPr>
              <a:lnSpc>
                <a:spcPct val="110000"/>
              </a:lnSpc>
            </a:pPr>
            <a:r>
              <a:rPr lang="fr-FR" sz="2400" kern="100" dirty="0">
                <a:latin typeface="Calibri" panose="020F0502020204030204" pitchFamily="34" charset="0"/>
                <a:cs typeface="Times New Roman" panose="02020603050405020304" pitchFamily="18" charset="0"/>
              </a:rPr>
              <a:t>Conserver et protéger la base </a:t>
            </a:r>
            <a:r>
              <a:rPr lang="fr-FR" sz="2400" kern="100" dirty="0" smtClean="0">
                <a:latin typeface="Calibri" panose="020F0502020204030204" pitchFamily="34" charset="0"/>
                <a:cs typeface="Times New Roman" panose="02020603050405020304" pitchFamily="18" charset="0"/>
              </a:rPr>
              <a:t>des </a:t>
            </a:r>
            <a:r>
              <a:rPr lang="fr-FR" sz="2400" kern="100" dirty="0">
                <a:latin typeface="Calibri" panose="020F0502020204030204" pitchFamily="34" charset="0"/>
                <a:cs typeface="Times New Roman" panose="02020603050405020304" pitchFamily="18" charset="0"/>
              </a:rPr>
              <a:t>ressources </a:t>
            </a:r>
            <a:r>
              <a:rPr lang="fr-FR" sz="2400" kern="100" dirty="0" smtClean="0">
                <a:latin typeface="Calibri" panose="020F0502020204030204" pitchFamily="34" charset="0"/>
                <a:cs typeface="Times New Roman" panose="02020603050405020304" pitchFamily="18" charset="0"/>
              </a:rPr>
              <a:t>naturelles;</a:t>
            </a:r>
          </a:p>
          <a:p>
            <a:pPr>
              <a:lnSpc>
                <a:spcPct val="110000"/>
              </a:lnSpc>
            </a:pPr>
            <a:r>
              <a:rPr lang="fr-FR" sz="2400" kern="100" dirty="0">
                <a:latin typeface="Calibri" panose="020F0502020204030204" pitchFamily="34" charset="0"/>
                <a:ea typeface="Calibri" panose="020F0502020204030204" pitchFamily="34" charset="0"/>
                <a:cs typeface="Times New Roman" panose="02020603050405020304" pitchFamily="18" charset="0"/>
              </a:rPr>
              <a:t>Développement à faible émission de carbone et résilient </a:t>
            </a:r>
            <a:r>
              <a:rPr lang="fr-FR" sz="2400" kern="100" dirty="0" smtClean="0">
                <a:latin typeface="Calibri" panose="020F0502020204030204" pitchFamily="34" charset="0"/>
                <a:ea typeface="Calibri" panose="020F0502020204030204" pitchFamily="34" charset="0"/>
                <a:cs typeface="Times New Roman" panose="02020603050405020304" pitchFamily="18" charset="0"/>
              </a:rPr>
              <a:t>au changement climatique </a:t>
            </a:r>
            <a:r>
              <a:rPr lang="fr-FR" sz="2400" kern="100" dirty="0">
                <a:latin typeface="Calibri" panose="020F0502020204030204" pitchFamily="34" charset="0"/>
                <a:ea typeface="Calibri" panose="020F0502020204030204" pitchFamily="34" charset="0"/>
                <a:cs typeface="Times New Roman" panose="02020603050405020304" pitchFamily="18" charset="0"/>
              </a:rPr>
              <a:t>qui englobe une croissance économique à faibles émissions et/ou résiliente au </a:t>
            </a:r>
            <a:r>
              <a:rPr lang="fr-FR" sz="2400" kern="100" dirty="0" smtClean="0">
                <a:latin typeface="Calibri" panose="020F0502020204030204" pitchFamily="34" charset="0"/>
                <a:ea typeface="Calibri" panose="020F0502020204030204" pitchFamily="34" charset="0"/>
                <a:cs typeface="Times New Roman" panose="02020603050405020304" pitchFamily="18" charset="0"/>
              </a:rPr>
              <a:t>climat;</a:t>
            </a:r>
          </a:p>
          <a:p>
            <a:pPr>
              <a:lnSpc>
                <a:spcPct val="110000"/>
              </a:lnSpc>
            </a:pPr>
            <a:r>
              <a:rPr lang="fr-FR" sz="2400" kern="100" dirty="0">
                <a:latin typeface="Calibri" panose="020F0502020204030204" pitchFamily="34" charset="0"/>
                <a:ea typeface="Calibri" panose="020F0502020204030204" pitchFamily="34" charset="0"/>
                <a:cs typeface="Times New Roman" panose="02020603050405020304" pitchFamily="18" charset="0"/>
              </a:rPr>
              <a:t>Inclusion sociale en mettant l'accent sur l'amélioration des conditions dans lesquelles les individus et les groupes participent au processus de développement</a:t>
            </a:r>
            <a:endParaRPr lang="en-CA" sz="24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74647163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E394B0-99F3-F102-3454-2A917F39F04C}"/>
              </a:ext>
            </a:extLst>
          </p:cNvPr>
          <p:cNvSpPr>
            <a:spLocks noGrp="1"/>
          </p:cNvSpPr>
          <p:nvPr>
            <p:ph type="title"/>
          </p:nvPr>
        </p:nvSpPr>
        <p:spPr>
          <a:xfrm>
            <a:off x="1451579" y="804519"/>
            <a:ext cx="9603275" cy="690173"/>
          </a:xfrm>
        </p:spPr>
        <p:txBody>
          <a:bodyPr>
            <a:normAutofit/>
          </a:bodyPr>
          <a:lstStyle/>
          <a:p>
            <a:pPr algn="ctr"/>
            <a:r>
              <a:rPr lang="en-US" sz="2800" b="1" dirty="0" smtClean="0"/>
              <a:t>Developpement durable</a:t>
            </a:r>
            <a:endParaRPr lang="en-US" sz="2800" b="1" dirty="0"/>
          </a:p>
        </p:txBody>
      </p:sp>
      <p:sp>
        <p:nvSpPr>
          <p:cNvPr id="3" name="Content Placeholder 2">
            <a:extLst>
              <a:ext uri="{FF2B5EF4-FFF2-40B4-BE49-F238E27FC236}">
                <a16:creationId xmlns:a16="http://schemas.microsoft.com/office/drawing/2014/main" id="{5F131526-F479-52BB-09CA-44BB85D6A05E}"/>
              </a:ext>
            </a:extLst>
          </p:cNvPr>
          <p:cNvSpPr>
            <a:spLocks noGrp="1"/>
          </p:cNvSpPr>
          <p:nvPr>
            <p:ph idx="1"/>
          </p:nvPr>
        </p:nvSpPr>
        <p:spPr>
          <a:xfrm>
            <a:off x="553915" y="2015732"/>
            <a:ext cx="11157439" cy="3787191"/>
          </a:xfrm>
        </p:spPr>
        <p:txBody>
          <a:bodyPr>
            <a:normAutofit/>
          </a:bodyPr>
          <a:lstStyle/>
          <a:p>
            <a:pPr marL="0" marR="0" indent="0" algn="just">
              <a:lnSpc>
                <a:spcPct val="107000"/>
              </a:lnSpc>
              <a:spcBef>
                <a:spcPts val="0"/>
              </a:spcBef>
              <a:spcAft>
                <a:spcPts val="0"/>
              </a:spcAft>
              <a:buNone/>
            </a:pPr>
            <a:r>
              <a:rPr lang="fr-FR" kern="100" dirty="0">
                <a:latin typeface="Calibri" panose="020F0502020204030204" pitchFamily="34" charset="0"/>
                <a:ea typeface="Calibri" panose="020F0502020204030204" pitchFamily="34" charset="0"/>
                <a:cs typeface="Times New Roman" panose="02020603050405020304" pitchFamily="18" charset="0"/>
              </a:rPr>
              <a:t>Le développement durable repose sur trois piliers</a:t>
            </a:r>
            <a:r>
              <a:rPr lang="fr-FR" kern="100" dirty="0" smtClean="0">
                <a:latin typeface="Calibri" panose="020F0502020204030204" pitchFamily="34" charset="0"/>
                <a:ea typeface="Calibri" panose="020F0502020204030204" pitchFamily="34" charset="0"/>
                <a:cs typeface="Times New Roman" panose="02020603050405020304" pitchFamily="18" charset="0"/>
              </a:rPr>
              <a:t>, </a:t>
            </a:r>
            <a:r>
              <a:rPr lang="fr-FR" kern="100" dirty="0">
                <a:latin typeface="Calibri" panose="020F0502020204030204" pitchFamily="34" charset="0"/>
                <a:ea typeface="Calibri" panose="020F0502020204030204" pitchFamily="34" charset="0"/>
                <a:cs typeface="Times New Roman" panose="02020603050405020304" pitchFamily="18" charset="0"/>
              </a:rPr>
              <a:t>économique, social et </a:t>
            </a:r>
            <a:r>
              <a:rPr lang="fr-FR" kern="100" dirty="0" smtClean="0">
                <a:latin typeface="Calibri" panose="020F0502020204030204" pitchFamily="34" charset="0"/>
                <a:ea typeface="Calibri" panose="020F0502020204030204" pitchFamily="34" charset="0"/>
                <a:cs typeface="Times New Roman" panose="02020603050405020304" pitchFamily="18" charset="0"/>
              </a:rPr>
              <a:t>environnemental </a:t>
            </a:r>
            <a:r>
              <a:rPr lang="fr-FR" kern="100" dirty="0">
                <a:latin typeface="Calibri" panose="020F0502020204030204" pitchFamily="34" charset="0"/>
                <a:ea typeface="Calibri" panose="020F0502020204030204" pitchFamily="34" charset="0"/>
                <a:cs typeface="Times New Roman" panose="02020603050405020304" pitchFamily="18" charset="0"/>
              </a:rPr>
              <a:t>et s'appuie sur cinq dimensions </a:t>
            </a:r>
            <a:r>
              <a:rPr lang="fr-FR" kern="100" dirty="0" smtClean="0">
                <a:latin typeface="Calibri" panose="020F0502020204030204" pitchFamily="34" charset="0"/>
                <a:ea typeface="Calibri" panose="020F0502020204030204" pitchFamily="34" charset="0"/>
                <a:cs typeface="Times New Roman" panose="02020603050405020304" pitchFamily="18" charset="0"/>
              </a:rPr>
              <a:t>énoncées </a:t>
            </a:r>
            <a:r>
              <a:rPr lang="fr-FR" kern="100" dirty="0">
                <a:latin typeface="Calibri" panose="020F0502020204030204" pitchFamily="34" charset="0"/>
                <a:ea typeface="Calibri" panose="020F0502020204030204" pitchFamily="34" charset="0"/>
                <a:cs typeface="Times New Roman" panose="02020603050405020304" pitchFamily="18" charset="0"/>
              </a:rPr>
              <a:t>dans l'Agenda </a:t>
            </a:r>
            <a:r>
              <a:rPr lang="fr-FR" kern="100" dirty="0" smtClean="0">
                <a:latin typeface="Calibri" panose="020F0502020204030204" pitchFamily="34" charset="0"/>
                <a:ea typeface="Calibri" panose="020F0502020204030204" pitchFamily="34" charset="0"/>
                <a:cs typeface="Times New Roman" panose="02020603050405020304" pitchFamily="18" charset="0"/>
              </a:rPr>
              <a:t>2030</a:t>
            </a:r>
            <a:r>
              <a:rPr lang="en-CA" sz="2000" kern="100" dirty="0" smtClean="0">
                <a:effectLst/>
                <a:latin typeface="Calibri" panose="020F0502020204030204" pitchFamily="34" charset="0"/>
                <a:ea typeface="Calibri" panose="020F0502020204030204" pitchFamily="34" charset="0"/>
                <a:cs typeface="Times New Roman" panose="02020603050405020304" pitchFamily="18" charset="0"/>
              </a:rPr>
              <a:t>:</a:t>
            </a:r>
            <a:endParaRPr lang="en-CA" kern="1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Bef>
                <a:spcPts val="0"/>
              </a:spcBef>
            </a:pPr>
            <a:r>
              <a:rPr lang="fr-FR" kern="100" dirty="0">
                <a:latin typeface="Calibri" panose="020F0502020204030204" pitchFamily="34" charset="0"/>
                <a:ea typeface="Calibri" panose="020F0502020204030204" pitchFamily="34" charset="0"/>
                <a:cs typeface="Times New Roman" panose="02020603050405020304" pitchFamily="18" charset="0"/>
              </a:rPr>
              <a:t>Planète</a:t>
            </a:r>
            <a:r>
              <a:rPr lang="fr-FR" kern="100" dirty="0" smtClean="0">
                <a:latin typeface="Calibri" panose="020F0502020204030204" pitchFamily="34" charset="0"/>
                <a:ea typeface="Calibri" panose="020F0502020204030204" pitchFamily="34" charset="0"/>
                <a:cs typeface="Times New Roman" panose="02020603050405020304" pitchFamily="18" charset="0"/>
              </a:rPr>
              <a:t>, population, prospérité, paix </a:t>
            </a:r>
            <a:r>
              <a:rPr lang="fr-FR" kern="100" dirty="0">
                <a:latin typeface="Calibri" panose="020F0502020204030204" pitchFamily="34" charset="0"/>
                <a:ea typeface="Calibri" panose="020F0502020204030204" pitchFamily="34" charset="0"/>
                <a:cs typeface="Times New Roman" panose="02020603050405020304" pitchFamily="18" charset="0"/>
              </a:rPr>
              <a:t>et </a:t>
            </a:r>
            <a:r>
              <a:rPr lang="fr-FR" kern="100" dirty="0" smtClean="0">
                <a:latin typeface="Calibri" panose="020F0502020204030204" pitchFamily="34" charset="0"/>
                <a:ea typeface="Calibri" panose="020F0502020204030204" pitchFamily="34" charset="0"/>
                <a:cs typeface="Times New Roman" panose="02020603050405020304" pitchFamily="18" charset="0"/>
              </a:rPr>
              <a:t>partenariats.</a:t>
            </a:r>
          </a:p>
          <a:p>
            <a:pPr algn="just">
              <a:lnSpc>
                <a:spcPct val="107000"/>
              </a:lnSpc>
              <a:spcBef>
                <a:spcPts val="0"/>
              </a:spcBef>
            </a:pPr>
            <a:r>
              <a:rPr lang="fr-FR" kern="100" dirty="0" smtClean="0">
                <a:latin typeface="Calibri" panose="020F0502020204030204" pitchFamily="34" charset="0"/>
                <a:ea typeface="Calibri" panose="020F0502020204030204" pitchFamily="34" charset="0"/>
                <a:cs typeface="Times New Roman" panose="02020603050405020304" pitchFamily="18" charset="0"/>
              </a:rPr>
              <a:t>La </a:t>
            </a:r>
            <a:r>
              <a:rPr lang="fr-FR" kern="100" dirty="0">
                <a:latin typeface="Calibri" panose="020F0502020204030204" pitchFamily="34" charset="0"/>
                <a:ea typeface="Calibri" panose="020F0502020204030204" pitchFamily="34" charset="0"/>
                <a:cs typeface="Times New Roman" panose="02020603050405020304" pitchFamily="18" charset="0"/>
              </a:rPr>
              <a:t>croissance verte est considérée comme la condition et l'ingrédient de l'économie verte et du développement durable</a:t>
            </a:r>
            <a:r>
              <a:rPr lang="fr-FR" kern="100" dirty="0" smtClean="0">
                <a:latin typeface="Calibri" panose="020F0502020204030204" pitchFamily="34" charset="0"/>
                <a:ea typeface="Calibri" panose="020F0502020204030204" pitchFamily="34" charset="0"/>
                <a:cs typeface="Times New Roman" panose="02020603050405020304" pitchFamily="18" charset="0"/>
              </a:rPr>
              <a:t>.</a:t>
            </a:r>
          </a:p>
          <a:p>
            <a:pPr algn="just">
              <a:lnSpc>
                <a:spcPct val="107000"/>
              </a:lnSpc>
              <a:spcBef>
                <a:spcPts val="0"/>
              </a:spcBef>
            </a:pPr>
            <a:r>
              <a:rPr lang="fr-FR" kern="100" dirty="0" smtClean="0">
                <a:latin typeface="Calibri" panose="020F0502020204030204" pitchFamily="34" charset="0"/>
                <a:ea typeface="Calibri" panose="020F0502020204030204" pitchFamily="34" charset="0"/>
                <a:cs typeface="Times New Roman" panose="02020603050405020304" pitchFamily="18" charset="0"/>
              </a:rPr>
              <a:t>L'économie </a:t>
            </a:r>
            <a:r>
              <a:rPr lang="fr-FR" kern="100" dirty="0">
                <a:latin typeface="Calibri" panose="020F0502020204030204" pitchFamily="34" charset="0"/>
                <a:ea typeface="Calibri" panose="020F0502020204030204" pitchFamily="34" charset="0"/>
                <a:cs typeface="Times New Roman" panose="02020603050405020304" pitchFamily="18" charset="0"/>
              </a:rPr>
              <a:t>verte ne peut être réalisée sans d'abord défendre la croissance </a:t>
            </a:r>
            <a:r>
              <a:rPr lang="fr-FR" kern="100" dirty="0" smtClean="0">
                <a:latin typeface="Calibri" panose="020F0502020204030204" pitchFamily="34" charset="0"/>
                <a:ea typeface="Calibri" panose="020F0502020204030204" pitchFamily="34" charset="0"/>
                <a:cs typeface="Times New Roman" panose="02020603050405020304" pitchFamily="18" charset="0"/>
              </a:rPr>
              <a:t>verte.</a:t>
            </a:r>
          </a:p>
          <a:p>
            <a:pPr algn="just">
              <a:lnSpc>
                <a:spcPct val="107000"/>
              </a:lnSpc>
              <a:spcBef>
                <a:spcPts val="0"/>
              </a:spcBef>
            </a:pPr>
            <a:r>
              <a:rPr lang="fr-FR" kern="100" dirty="0" smtClean="0">
                <a:latin typeface="Calibri" panose="020F0502020204030204" pitchFamily="34" charset="0"/>
                <a:ea typeface="Calibri" panose="020F0502020204030204" pitchFamily="34" charset="0"/>
                <a:cs typeface="Times New Roman" panose="02020603050405020304" pitchFamily="18" charset="0"/>
              </a:rPr>
              <a:t>La </a:t>
            </a:r>
            <a:r>
              <a:rPr lang="fr-FR" kern="100" dirty="0">
                <a:latin typeface="Calibri" panose="020F0502020204030204" pitchFamily="34" charset="0"/>
                <a:ea typeface="Calibri" panose="020F0502020204030204" pitchFamily="34" charset="0"/>
                <a:cs typeface="Times New Roman" panose="02020603050405020304" pitchFamily="18" charset="0"/>
              </a:rPr>
              <a:t>croissance verte est donc considérée comme la voie pour parvenir à une économie verte et, à terme, au développement </a:t>
            </a:r>
            <a:r>
              <a:rPr lang="fr-FR" kern="100" dirty="0" smtClean="0">
                <a:latin typeface="Calibri" panose="020F0502020204030204" pitchFamily="34" charset="0"/>
                <a:ea typeface="Calibri" panose="020F0502020204030204" pitchFamily="34" charset="0"/>
                <a:cs typeface="Times New Roman" panose="02020603050405020304" pitchFamily="18" charset="0"/>
              </a:rPr>
              <a:t>durable.</a:t>
            </a:r>
            <a:endParaRPr lang="en-US" dirty="0"/>
          </a:p>
        </p:txBody>
      </p:sp>
    </p:spTree>
    <p:extLst>
      <p:ext uri="{BB962C8B-B14F-4D97-AF65-F5344CB8AC3E}">
        <p14:creationId xmlns:p14="http://schemas.microsoft.com/office/powerpoint/2010/main" val="65626451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50000" t="50000" r="50000" b="50000"/>
          </a:path>
        </a:gra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FD6EDB49-211E-499D-9A08-6C5FF3D060F7}"/>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8F9F37E-D3CF-4F3D-96C2-25307819DF2D}"/>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sp>
        <p:nvSpPr>
          <p:cNvPr id="12" name="Rectangle 11">
            <a:extLst>
              <a:ext uri="{FF2B5EF4-FFF2-40B4-BE49-F238E27FC236}">
                <a16:creationId xmlns:a16="http://schemas.microsoft.com/office/drawing/2014/main" id="{C5FFF17D-767C-40E7-8C89-962F1F54BCD0}"/>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3331" y="638508"/>
            <a:ext cx="10905339" cy="4843439"/>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E69F39E1-619D-4D9E-8823-8BD8CC3206B6}"/>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70204" y="865667"/>
            <a:ext cx="10451592" cy="4389120"/>
          </a:xfrm>
          <a:prstGeom prst="rect">
            <a:avLst/>
          </a:prstGeom>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1003">
            <a:schemeClr val="lt1"/>
          </a:fillRef>
          <a:effectRef idx="2">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C8C53F47-DF50-454F-A5A6-6B969748D972}"/>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34796" y="1030259"/>
            <a:ext cx="10122408" cy="4059936"/>
          </a:xfrm>
          <a:prstGeom prst="rect">
            <a:avLst/>
          </a:prstGeom>
          <a:noFill/>
          <a:ln>
            <a:solidFill>
              <a:srgbClr val="45454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080619F-6AA1-5D7B-ABF9-BA9BA2234DDE}"/>
              </a:ext>
            </a:extLst>
          </p:cNvPr>
          <p:cNvSpPr>
            <a:spLocks noGrp="1"/>
          </p:cNvSpPr>
          <p:nvPr>
            <p:ph type="title"/>
          </p:nvPr>
        </p:nvSpPr>
        <p:spPr>
          <a:xfrm>
            <a:off x="1451579" y="1101718"/>
            <a:ext cx="9405891" cy="1002990"/>
          </a:xfrm>
        </p:spPr>
        <p:txBody>
          <a:bodyPr anchor="ctr">
            <a:normAutofit/>
          </a:bodyPr>
          <a:lstStyle/>
          <a:p>
            <a:pPr algn="ctr"/>
            <a:r>
              <a:rPr lang="en-US" sz="2400" b="1" dirty="0"/>
              <a:t>importance </a:t>
            </a:r>
            <a:r>
              <a:rPr lang="en-US" sz="2400" b="1" dirty="0" smtClean="0"/>
              <a:t>de </a:t>
            </a:r>
            <a:r>
              <a:rPr lang="en-US" sz="2400" b="1" dirty="0" err="1" smtClean="0"/>
              <a:t>PROMOuvoir</a:t>
            </a:r>
            <a:r>
              <a:rPr lang="en-US" sz="2400" b="1" dirty="0" smtClean="0"/>
              <a:t> la </a:t>
            </a:r>
            <a:r>
              <a:rPr lang="en-US" sz="2400" b="1" dirty="0" err="1" smtClean="0"/>
              <a:t>croissance</a:t>
            </a:r>
            <a:r>
              <a:rPr lang="en-US" sz="2400" b="1" dirty="0" smtClean="0"/>
              <a:t> </a:t>
            </a:r>
            <a:r>
              <a:rPr lang="en-US" sz="2400" b="1" dirty="0" err="1" smtClean="0"/>
              <a:t>verte</a:t>
            </a:r>
            <a:r>
              <a:rPr lang="en-US" sz="2400" b="1" dirty="0" smtClean="0"/>
              <a:t> </a:t>
            </a:r>
            <a:r>
              <a:rPr lang="en-US" sz="2400" b="1" dirty="0" err="1" smtClean="0"/>
              <a:t>dans</a:t>
            </a:r>
            <a:r>
              <a:rPr lang="en-US" sz="2400" b="1" dirty="0" smtClean="0"/>
              <a:t> les pays </a:t>
            </a:r>
            <a:r>
              <a:rPr lang="en-US" sz="2400" b="1" dirty="0" err="1" smtClean="0"/>
              <a:t>AFRIcains</a:t>
            </a:r>
            <a:r>
              <a:rPr lang="en-US" sz="2400" b="1" dirty="0" smtClean="0"/>
              <a:t> et </a:t>
            </a:r>
            <a:r>
              <a:rPr lang="en-US" sz="2400" b="1" dirty="0" err="1" smtClean="0"/>
              <a:t>ARABes</a:t>
            </a:r>
            <a:endParaRPr lang="en-US" sz="2400" b="1" dirty="0"/>
          </a:p>
        </p:txBody>
      </p:sp>
      <p:sp>
        <p:nvSpPr>
          <p:cNvPr id="3" name="Content Placeholder 2">
            <a:extLst>
              <a:ext uri="{FF2B5EF4-FFF2-40B4-BE49-F238E27FC236}">
                <a16:creationId xmlns:a16="http://schemas.microsoft.com/office/drawing/2014/main" id="{EE08F4A8-925C-4DA4-5FC7-086ED873A72E}"/>
              </a:ext>
            </a:extLst>
          </p:cNvPr>
          <p:cNvSpPr>
            <a:spLocks noGrp="1"/>
          </p:cNvSpPr>
          <p:nvPr>
            <p:ph idx="1"/>
          </p:nvPr>
        </p:nvSpPr>
        <p:spPr>
          <a:xfrm>
            <a:off x="1451579" y="2176167"/>
            <a:ext cx="9405891" cy="2692395"/>
          </a:xfrm>
        </p:spPr>
        <p:txBody>
          <a:bodyPr>
            <a:normAutofit fontScale="92500"/>
          </a:bodyPr>
          <a:lstStyle/>
          <a:p>
            <a:pPr>
              <a:lnSpc>
                <a:spcPct val="110000"/>
              </a:lnSpc>
            </a:pPr>
            <a:r>
              <a:rPr lang="fr-FR" sz="2400" kern="100" dirty="0">
                <a:latin typeface="Calibri" panose="020F0502020204030204" pitchFamily="34" charset="0"/>
                <a:ea typeface="Calibri" panose="020F0502020204030204" pitchFamily="34" charset="0"/>
                <a:cs typeface="Times New Roman" panose="02020603050405020304" pitchFamily="18" charset="0"/>
              </a:rPr>
              <a:t>La promotion d'une économie verte en Afrique du Nord, au Moyen-Orient et en Afrique subsaharienne offre un grand potentiel pour relever les défis environnementaux et de développement dans la région tout en favorisant une croissance et un développement économiques durables</a:t>
            </a:r>
            <a:r>
              <a:rPr lang="fr-FR" sz="2400" kern="100" dirty="0" smtClean="0">
                <a:latin typeface="Calibri" panose="020F0502020204030204" pitchFamily="34" charset="0"/>
                <a:ea typeface="Calibri" panose="020F0502020204030204" pitchFamily="34" charset="0"/>
                <a:cs typeface="Times New Roman" panose="02020603050405020304" pitchFamily="18" charset="0"/>
              </a:rPr>
              <a:t>.</a:t>
            </a:r>
          </a:p>
          <a:p>
            <a:pPr>
              <a:lnSpc>
                <a:spcPct val="110000"/>
              </a:lnSpc>
            </a:pPr>
            <a:r>
              <a:rPr lang="fr-FR" sz="2400" kern="100" dirty="0" smtClean="0">
                <a:latin typeface="Calibri" panose="020F0502020204030204" pitchFamily="34" charset="0"/>
                <a:ea typeface="Calibri" panose="020F0502020204030204" pitchFamily="34" charset="0"/>
                <a:cs typeface="Times New Roman" panose="02020603050405020304" pitchFamily="18" charset="0"/>
              </a:rPr>
              <a:t>Ceci </a:t>
            </a:r>
            <a:r>
              <a:rPr lang="fr-FR" sz="2400" kern="100" dirty="0">
                <a:latin typeface="Calibri" panose="020F0502020204030204" pitchFamily="34" charset="0"/>
                <a:ea typeface="Calibri" panose="020F0502020204030204" pitchFamily="34" charset="0"/>
                <a:cs typeface="Times New Roman" panose="02020603050405020304" pitchFamily="18" charset="0"/>
              </a:rPr>
              <a:t>est particulièrement important étant donné que ces régions dépendent largement </a:t>
            </a:r>
            <a:r>
              <a:rPr lang="fr-FR" sz="2400" kern="100" dirty="0" smtClean="0">
                <a:latin typeface="Calibri" panose="020F0502020204030204" pitchFamily="34" charset="0"/>
                <a:ea typeface="Calibri" panose="020F0502020204030204" pitchFamily="34" charset="0"/>
                <a:cs typeface="Times New Roman" panose="02020603050405020304" pitchFamily="18" charset="0"/>
              </a:rPr>
              <a:t>des marchés et du </a:t>
            </a:r>
            <a:r>
              <a:rPr lang="fr-FR" sz="2400" kern="100" dirty="0">
                <a:latin typeface="Calibri" panose="020F0502020204030204" pitchFamily="34" charset="0"/>
                <a:ea typeface="Calibri" panose="020F0502020204030204" pitchFamily="34" charset="0"/>
                <a:cs typeface="Times New Roman" panose="02020603050405020304" pitchFamily="18" charset="0"/>
              </a:rPr>
              <a:t>commerce des matières premières</a:t>
            </a:r>
            <a:endParaRPr lang="en-US" sz="2400" dirty="0"/>
          </a:p>
        </p:txBody>
      </p:sp>
      <p:pic>
        <p:nvPicPr>
          <p:cNvPr id="18" name="Picture 17">
            <a:extLst>
              <a:ext uri="{FF2B5EF4-FFF2-40B4-BE49-F238E27FC236}">
                <a16:creationId xmlns:a16="http://schemas.microsoft.com/office/drawing/2014/main" id="{6A26901A-BC62-4A3A-A07A-65E1F3DDDEC6}"/>
              </a:ext>
              <a:ext uri="{C183D7F6-B498-43B3-948B-1728B52AA6E4}">
                <adec:decorative xmlns=""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Tree>
    <p:extLst>
      <p:ext uri="{BB962C8B-B14F-4D97-AF65-F5344CB8AC3E}">
        <p14:creationId xmlns:p14="http://schemas.microsoft.com/office/powerpoint/2010/main" val="101751337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59459F-65B2-4271-D014-83FCE6385033}"/>
              </a:ext>
            </a:extLst>
          </p:cNvPr>
          <p:cNvSpPr>
            <a:spLocks noGrp="1"/>
          </p:cNvSpPr>
          <p:nvPr>
            <p:ph type="title"/>
          </p:nvPr>
        </p:nvSpPr>
        <p:spPr>
          <a:xfrm>
            <a:off x="1451579" y="804520"/>
            <a:ext cx="9603275" cy="602250"/>
          </a:xfrm>
        </p:spPr>
        <p:txBody>
          <a:bodyPr>
            <a:normAutofit fontScale="90000"/>
          </a:bodyPr>
          <a:lstStyle/>
          <a:p>
            <a:pPr algn="ctr"/>
            <a:r>
              <a:rPr lang="en-CA" sz="2400" b="1" kern="0" dirty="0">
                <a:latin typeface="Segoe UI" panose="020B0502040204020203" pitchFamily="34" charset="0"/>
                <a:ea typeface="Times New Roman" panose="02020603050405020304" pitchFamily="18" charset="0"/>
                <a:cs typeface="Times New Roman" panose="02020603050405020304" pitchFamily="18" charset="0"/>
              </a:rPr>
              <a:t>Elements </a:t>
            </a:r>
            <a:r>
              <a:rPr lang="en-CA" sz="2400" b="1" kern="0" dirty="0" smtClean="0">
                <a:latin typeface="Segoe UI" panose="020B0502040204020203" pitchFamily="34" charset="0"/>
                <a:ea typeface="Times New Roman" panose="02020603050405020304" pitchFamily="18" charset="0"/>
                <a:cs typeface="Times New Roman" panose="02020603050405020304" pitchFamily="18" charset="0"/>
              </a:rPr>
              <a:t>et Aspects </a:t>
            </a:r>
            <a:r>
              <a:rPr lang="en-CA" sz="2400" b="1" kern="0" dirty="0" err="1" smtClean="0">
                <a:latin typeface="Segoe UI" panose="020B0502040204020203" pitchFamily="34" charset="0"/>
                <a:ea typeface="Times New Roman" panose="02020603050405020304" pitchFamily="18" charset="0"/>
                <a:cs typeface="Times New Roman" panose="02020603050405020304" pitchFamily="18" charset="0"/>
              </a:rPr>
              <a:t>d’une</a:t>
            </a:r>
            <a:r>
              <a:rPr lang="en-CA" sz="2400" b="1" kern="0" dirty="0" smtClean="0">
                <a:latin typeface="Segoe UI" panose="020B0502040204020203" pitchFamily="34" charset="0"/>
                <a:ea typeface="Times New Roman" panose="02020603050405020304" pitchFamily="18" charset="0"/>
                <a:cs typeface="Times New Roman" panose="02020603050405020304" pitchFamily="18" charset="0"/>
              </a:rPr>
              <a:t> </a:t>
            </a:r>
            <a:r>
              <a:rPr lang="en-CA" sz="2400" b="1" kern="0" dirty="0" err="1" smtClean="0">
                <a:latin typeface="Segoe UI" panose="020B0502040204020203" pitchFamily="34" charset="0"/>
                <a:ea typeface="Times New Roman" panose="02020603050405020304" pitchFamily="18" charset="0"/>
                <a:cs typeface="Times New Roman" panose="02020603050405020304" pitchFamily="18" charset="0"/>
              </a:rPr>
              <a:t>Economie</a:t>
            </a:r>
            <a:r>
              <a:rPr lang="en-CA" sz="2400" b="1" kern="0" dirty="0" smtClean="0">
                <a:latin typeface="Segoe UI" panose="020B0502040204020203" pitchFamily="34" charset="0"/>
                <a:ea typeface="Times New Roman" panose="02020603050405020304" pitchFamily="18" charset="0"/>
                <a:cs typeface="Times New Roman" panose="02020603050405020304" pitchFamily="18" charset="0"/>
              </a:rPr>
              <a:t> </a:t>
            </a:r>
            <a:r>
              <a:rPr lang="en-CA" sz="2400" b="1" kern="0" dirty="0" err="1" smtClean="0">
                <a:latin typeface="Segoe UI" panose="020B0502040204020203" pitchFamily="34" charset="0"/>
                <a:ea typeface="Times New Roman" panose="02020603050405020304" pitchFamily="18" charset="0"/>
                <a:cs typeface="Times New Roman" panose="02020603050405020304" pitchFamily="18" charset="0"/>
              </a:rPr>
              <a:t>verte</a:t>
            </a:r>
            <a:r>
              <a:rPr lang="en-US" sz="2800" b="1" kern="100" dirty="0">
                <a:latin typeface="Calibri" panose="020F0502020204030204" pitchFamily="34" charset="0"/>
                <a:ea typeface="Calibri" panose="020F0502020204030204" pitchFamily="34" charset="0"/>
                <a:cs typeface="Times New Roman" panose="02020603050405020304" pitchFamily="18" charset="0"/>
              </a:rPr>
              <a:t/>
            </a:r>
            <a:br>
              <a:rPr lang="en-US" sz="2800" b="1" kern="100" dirty="0">
                <a:latin typeface="Calibri" panose="020F0502020204030204" pitchFamily="34" charset="0"/>
                <a:ea typeface="Calibri" panose="020F0502020204030204" pitchFamily="34" charset="0"/>
                <a:cs typeface="Times New Roman" panose="02020603050405020304" pitchFamily="18" charset="0"/>
              </a:rPr>
            </a:br>
            <a:endParaRPr lang="en-US" b="1" dirty="0"/>
          </a:p>
        </p:txBody>
      </p:sp>
      <p:sp>
        <p:nvSpPr>
          <p:cNvPr id="3" name="Content Placeholder 2">
            <a:extLst>
              <a:ext uri="{FF2B5EF4-FFF2-40B4-BE49-F238E27FC236}">
                <a16:creationId xmlns:a16="http://schemas.microsoft.com/office/drawing/2014/main" id="{4E53CB78-7730-2507-5566-60351F7D9BAF}"/>
              </a:ext>
            </a:extLst>
          </p:cNvPr>
          <p:cNvSpPr>
            <a:spLocks noGrp="1"/>
          </p:cNvSpPr>
          <p:nvPr>
            <p:ph idx="1"/>
          </p:nvPr>
        </p:nvSpPr>
        <p:spPr>
          <a:xfrm>
            <a:off x="808892" y="2015731"/>
            <a:ext cx="10946423" cy="4121833"/>
          </a:xfrm>
        </p:spPr>
        <p:txBody>
          <a:bodyPr>
            <a:normAutofit fontScale="92500" lnSpcReduction="20000"/>
          </a:bodyPr>
          <a:lstStyle/>
          <a:p>
            <a:pPr marL="342900" marR="0" lvl="0" indent="-342900">
              <a:lnSpc>
                <a:spcPct val="107000"/>
              </a:lnSpc>
              <a:spcBef>
                <a:spcPts val="0"/>
              </a:spcBef>
              <a:spcAft>
                <a:spcPts val="0"/>
              </a:spcAft>
              <a:buSzPts val="1000"/>
              <a:buFont typeface="Symbol" panose="05050102010706020507" pitchFamily="18" charset="2"/>
              <a:buChar char=""/>
              <a:tabLst>
                <a:tab pos="457200" algn="l"/>
              </a:tabLst>
            </a:pPr>
            <a:r>
              <a:rPr lang="en-CA" sz="1800" b="1" kern="0" dirty="0" err="1" smtClean="0">
                <a:latin typeface="Segoe UI" panose="020B0502040204020203" pitchFamily="34" charset="0"/>
                <a:ea typeface="Calibri" panose="020F0502020204030204" pitchFamily="34" charset="0"/>
                <a:cs typeface="Times New Roman" panose="02020603050405020304" pitchFamily="18" charset="0"/>
              </a:rPr>
              <a:t>Energie</a:t>
            </a:r>
            <a:r>
              <a:rPr lang="en-CA" sz="1800" b="1" kern="0" dirty="0" smtClean="0">
                <a:latin typeface="Segoe UI" panose="020B0502040204020203" pitchFamily="34" charset="0"/>
                <a:ea typeface="Calibri" panose="020F0502020204030204" pitchFamily="34" charset="0"/>
                <a:cs typeface="Times New Roman" panose="02020603050405020304" pitchFamily="18" charset="0"/>
              </a:rPr>
              <a:t> renouvelable</a:t>
            </a:r>
            <a:endParaRPr lang="en-US" sz="1800" b="1" kern="100" dirty="0" smtClean="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ct val="107000"/>
              </a:lnSpc>
              <a:spcBef>
                <a:spcPts val="0"/>
              </a:spcBef>
              <a:spcAft>
                <a:spcPts val="0"/>
              </a:spcAft>
              <a:buSzPts val="1000"/>
              <a:buFont typeface="Symbol" panose="05050102010706020507" pitchFamily="18" charset="2"/>
              <a:buChar char=""/>
              <a:tabLst>
                <a:tab pos="914400" algn="l"/>
              </a:tabLst>
            </a:pPr>
            <a:r>
              <a:rPr lang="fr-FR" kern="0" dirty="0">
                <a:latin typeface="Segoe UI" panose="020B0502040204020203" pitchFamily="34" charset="0"/>
                <a:ea typeface="Times New Roman" panose="02020603050405020304" pitchFamily="18" charset="0"/>
                <a:cs typeface="Times New Roman" panose="02020603050405020304" pitchFamily="18" charset="0"/>
              </a:rPr>
              <a:t>Transition des combustibles fossiles vers des sources d'énergie </a:t>
            </a:r>
            <a:r>
              <a:rPr lang="fr-FR" kern="0" dirty="0" smtClean="0">
                <a:latin typeface="Segoe UI" panose="020B0502040204020203" pitchFamily="34" charset="0"/>
                <a:ea typeface="Times New Roman" panose="02020603050405020304" pitchFamily="18" charset="0"/>
                <a:cs typeface="Times New Roman" panose="02020603050405020304" pitchFamily="18" charset="0"/>
              </a:rPr>
              <a:t>durables</a:t>
            </a:r>
          </a:p>
          <a:p>
            <a:pPr marL="742950" marR="0" lvl="1" indent="-285750">
              <a:lnSpc>
                <a:spcPct val="107000"/>
              </a:lnSpc>
              <a:spcBef>
                <a:spcPts val="0"/>
              </a:spcBef>
              <a:spcAft>
                <a:spcPts val="0"/>
              </a:spcAft>
              <a:buSzPts val="1000"/>
              <a:buFont typeface="Symbol" panose="05050102010706020507" pitchFamily="18" charset="2"/>
              <a:buChar char=""/>
              <a:tabLst>
                <a:tab pos="914400" algn="l"/>
              </a:tabLst>
            </a:pPr>
            <a:r>
              <a:rPr lang="fr-FR" kern="0" dirty="0">
                <a:latin typeface="Segoe UI" panose="020B0502040204020203" pitchFamily="34" charset="0"/>
                <a:ea typeface="Times New Roman" panose="02020603050405020304" pitchFamily="18" charset="0"/>
                <a:cs typeface="Times New Roman" panose="02020603050405020304" pitchFamily="18" charset="0"/>
              </a:rPr>
              <a:t>Investissement dans des projets d'énergie solaire, éolienne, hydroélectrique et </a:t>
            </a:r>
            <a:r>
              <a:rPr lang="fr-FR" kern="0" dirty="0" smtClean="0">
                <a:latin typeface="Segoe UI" panose="020B0502040204020203" pitchFamily="34" charset="0"/>
                <a:ea typeface="Times New Roman" panose="02020603050405020304" pitchFamily="18" charset="0"/>
                <a:cs typeface="Times New Roman" panose="02020603050405020304" pitchFamily="18" charset="0"/>
              </a:rPr>
              <a:t>géothermique</a:t>
            </a:r>
          </a:p>
          <a:p>
            <a:pPr marL="457200" marR="0" lvl="1" indent="0">
              <a:lnSpc>
                <a:spcPct val="107000"/>
              </a:lnSpc>
              <a:spcBef>
                <a:spcPts val="0"/>
              </a:spcBef>
              <a:spcAft>
                <a:spcPts val="0"/>
              </a:spcAft>
              <a:buSzPts val="1000"/>
              <a:buNone/>
              <a:tabLst>
                <a:tab pos="914400" algn="l"/>
              </a:tabLst>
            </a:pPr>
            <a:endParaRPr lang="en-US" kern="1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SzPts val="1000"/>
              <a:buFont typeface="Symbol" panose="05050102010706020507" pitchFamily="18" charset="2"/>
              <a:buChar char=""/>
              <a:tabLst>
                <a:tab pos="457200" algn="l"/>
              </a:tabLst>
            </a:pPr>
            <a:r>
              <a:rPr lang="en-CA" sz="1800" b="1" kern="0" dirty="0" smtClean="0">
                <a:effectLst/>
                <a:latin typeface="Segoe UI" panose="020B0502040204020203" pitchFamily="34" charset="0"/>
                <a:ea typeface="Times New Roman" panose="02020603050405020304" pitchFamily="18" charset="0"/>
                <a:cs typeface="Times New Roman" panose="02020603050405020304" pitchFamily="18" charset="0"/>
              </a:rPr>
              <a:t>Agriculture durable</a:t>
            </a:r>
            <a:endParaRPr lang="en-US" sz="1800" b="1" kern="100" dirty="0" smtClean="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ct val="107000"/>
              </a:lnSpc>
              <a:spcBef>
                <a:spcPts val="0"/>
              </a:spcBef>
              <a:spcAft>
                <a:spcPts val="0"/>
              </a:spcAft>
              <a:buSzPts val="1000"/>
              <a:buFont typeface="Symbol" panose="05050102010706020507" pitchFamily="18" charset="2"/>
              <a:buChar char=""/>
              <a:tabLst>
                <a:tab pos="914400" algn="l"/>
              </a:tabLst>
            </a:pPr>
            <a:r>
              <a:rPr lang="fr-FR" kern="0" dirty="0">
                <a:latin typeface="Segoe UI" panose="020B0502040204020203" pitchFamily="34" charset="0"/>
                <a:ea typeface="Times New Roman" panose="02020603050405020304" pitchFamily="18" charset="0"/>
                <a:cs typeface="Times New Roman" panose="02020603050405020304" pitchFamily="18" charset="0"/>
              </a:rPr>
              <a:t>Pratiques </a:t>
            </a:r>
            <a:r>
              <a:rPr lang="fr-FR" kern="0" dirty="0" smtClean="0">
                <a:latin typeface="Segoe UI" panose="020B0502040204020203" pitchFamily="34" charset="0"/>
                <a:ea typeface="Times New Roman" panose="02020603050405020304" pitchFamily="18" charset="0"/>
                <a:cs typeface="Times New Roman" panose="02020603050405020304" pitchFamily="18" charset="0"/>
              </a:rPr>
              <a:t>d’agriculture intelligente </a:t>
            </a:r>
            <a:r>
              <a:rPr lang="fr-FR" kern="0" dirty="0">
                <a:latin typeface="Segoe UI" panose="020B0502040204020203" pitchFamily="34" charset="0"/>
                <a:ea typeface="Times New Roman" panose="02020603050405020304" pitchFamily="18" charset="0"/>
                <a:cs typeface="Times New Roman" panose="02020603050405020304" pitchFamily="18" charset="0"/>
              </a:rPr>
              <a:t>face au </a:t>
            </a:r>
            <a:r>
              <a:rPr lang="fr-FR" kern="0" dirty="0" smtClean="0">
                <a:latin typeface="Segoe UI" panose="020B0502040204020203" pitchFamily="34" charset="0"/>
                <a:ea typeface="Times New Roman" panose="02020603050405020304" pitchFamily="18" charset="0"/>
                <a:cs typeface="Times New Roman" panose="02020603050405020304" pitchFamily="18" charset="0"/>
              </a:rPr>
              <a:t>climat</a:t>
            </a:r>
          </a:p>
          <a:p>
            <a:pPr marL="742950" marR="0" lvl="1" indent="-285750">
              <a:lnSpc>
                <a:spcPct val="107000"/>
              </a:lnSpc>
              <a:spcBef>
                <a:spcPts val="0"/>
              </a:spcBef>
              <a:spcAft>
                <a:spcPts val="0"/>
              </a:spcAft>
              <a:buSzPts val="1000"/>
              <a:buFont typeface="Symbol" panose="05050102010706020507" pitchFamily="18" charset="2"/>
              <a:buChar char=""/>
              <a:tabLst>
                <a:tab pos="914400" algn="l"/>
              </a:tabLst>
            </a:pPr>
            <a:r>
              <a:rPr lang="fr-FR" kern="0" dirty="0">
                <a:latin typeface="Segoe UI" panose="020B0502040204020203" pitchFamily="34" charset="0"/>
                <a:ea typeface="Times New Roman" panose="02020603050405020304" pitchFamily="18" charset="0"/>
                <a:cs typeface="Times New Roman" panose="02020603050405020304" pitchFamily="18" charset="0"/>
              </a:rPr>
              <a:t>Amélioration de la gestion des sols et de </a:t>
            </a:r>
            <a:r>
              <a:rPr lang="fr-FR" kern="0" dirty="0" smtClean="0">
                <a:latin typeface="Segoe UI" panose="020B0502040204020203" pitchFamily="34" charset="0"/>
                <a:ea typeface="Times New Roman" panose="02020603050405020304" pitchFamily="18" charset="0"/>
                <a:cs typeface="Times New Roman" panose="02020603050405020304" pitchFamily="18" charset="0"/>
              </a:rPr>
              <a:t>l'eau</a:t>
            </a:r>
          </a:p>
          <a:p>
            <a:pPr marL="742950" marR="0" lvl="1" indent="-285750">
              <a:lnSpc>
                <a:spcPct val="107000"/>
              </a:lnSpc>
              <a:spcBef>
                <a:spcPts val="0"/>
              </a:spcBef>
              <a:spcAft>
                <a:spcPts val="0"/>
              </a:spcAft>
              <a:buSzPts val="1000"/>
              <a:buFont typeface="Symbol" panose="05050102010706020507" pitchFamily="18" charset="2"/>
              <a:buChar char=""/>
              <a:tabLst>
                <a:tab pos="914400" algn="l"/>
              </a:tabLst>
            </a:pPr>
            <a:r>
              <a:rPr lang="fr-FR" kern="0" dirty="0" smtClean="0">
                <a:latin typeface="Segoe UI" panose="020B0502040204020203" pitchFamily="34" charset="0"/>
                <a:ea typeface="Times New Roman" panose="02020603050405020304" pitchFamily="18" charset="0"/>
                <a:cs typeface="Times New Roman" panose="02020603050405020304" pitchFamily="18" charset="0"/>
              </a:rPr>
              <a:t>Agroforesterie </a:t>
            </a:r>
            <a:r>
              <a:rPr lang="fr-FR" kern="0" dirty="0">
                <a:latin typeface="Segoe UI" panose="020B0502040204020203" pitchFamily="34" charset="0"/>
                <a:ea typeface="Times New Roman" panose="02020603050405020304" pitchFamily="18" charset="0"/>
                <a:cs typeface="Times New Roman" panose="02020603050405020304" pitchFamily="18" charset="0"/>
              </a:rPr>
              <a:t>et agriculture </a:t>
            </a:r>
            <a:r>
              <a:rPr lang="fr-FR" kern="0" dirty="0" smtClean="0">
                <a:latin typeface="Segoe UI" panose="020B0502040204020203" pitchFamily="34" charset="0"/>
                <a:ea typeface="Times New Roman" panose="02020603050405020304" pitchFamily="18" charset="0"/>
                <a:cs typeface="Times New Roman" panose="02020603050405020304" pitchFamily="18" charset="0"/>
              </a:rPr>
              <a:t>biologique</a:t>
            </a:r>
          </a:p>
          <a:p>
            <a:pPr marL="742950" marR="0" lvl="1" indent="-285750">
              <a:lnSpc>
                <a:spcPct val="107000"/>
              </a:lnSpc>
              <a:spcBef>
                <a:spcPts val="0"/>
              </a:spcBef>
              <a:spcAft>
                <a:spcPts val="0"/>
              </a:spcAft>
              <a:buSzPts val="1000"/>
              <a:buFont typeface="Symbol" panose="05050102010706020507" pitchFamily="18" charset="2"/>
              <a:buChar char=""/>
              <a:tabLst>
                <a:tab pos="914400" algn="l"/>
              </a:tabLst>
            </a:pPr>
            <a:endParaRPr lang="en-CA" sz="1800" b="1" kern="0" dirty="0" smtClean="0">
              <a:effectLst/>
              <a:latin typeface="Segoe UI" panose="020B0502040204020203" pitchFamily="34" charset="0"/>
              <a:ea typeface="Times New Roman" panose="02020603050405020304" pitchFamily="18" charset="0"/>
              <a:cs typeface="Times New Roman" panose="02020603050405020304" pitchFamily="18" charset="0"/>
            </a:endParaRPr>
          </a:p>
          <a:p>
            <a:pPr marL="342900" marR="0" lvl="0" indent="-342900">
              <a:lnSpc>
                <a:spcPct val="107000"/>
              </a:lnSpc>
              <a:spcBef>
                <a:spcPts val="0"/>
              </a:spcBef>
              <a:spcAft>
                <a:spcPts val="0"/>
              </a:spcAft>
              <a:buSzPts val="1000"/>
              <a:buFont typeface="Symbol" panose="05050102010706020507" pitchFamily="18" charset="2"/>
              <a:buChar char=""/>
              <a:tabLst>
                <a:tab pos="457200" algn="l"/>
              </a:tabLst>
            </a:pPr>
            <a:r>
              <a:rPr lang="en-CA" sz="1800" b="1" kern="0" dirty="0" smtClean="0">
                <a:effectLst/>
                <a:latin typeface="Segoe UI" panose="020B0502040204020203" pitchFamily="34" charset="0"/>
                <a:ea typeface="Times New Roman" panose="02020603050405020304" pitchFamily="18" charset="0"/>
                <a:cs typeface="Times New Roman" panose="02020603050405020304" pitchFamily="18" charset="0"/>
              </a:rPr>
              <a:t>Infrastructures </a:t>
            </a:r>
            <a:r>
              <a:rPr lang="en-CA" sz="1800" b="1" kern="0" dirty="0" err="1" smtClean="0">
                <a:effectLst/>
                <a:latin typeface="Segoe UI" panose="020B0502040204020203" pitchFamily="34" charset="0"/>
                <a:ea typeface="Times New Roman" panose="02020603050405020304" pitchFamily="18" charset="0"/>
                <a:cs typeface="Times New Roman" panose="02020603050405020304" pitchFamily="18" charset="0"/>
              </a:rPr>
              <a:t>vertes</a:t>
            </a:r>
            <a:endParaRPr lang="en-US" sz="1800" b="1" kern="100" dirty="0" smtClean="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ct val="107000"/>
              </a:lnSpc>
              <a:spcBef>
                <a:spcPts val="0"/>
              </a:spcBef>
              <a:spcAft>
                <a:spcPts val="0"/>
              </a:spcAft>
              <a:buSzPts val="1000"/>
              <a:buFont typeface="Symbol" panose="05050102010706020507" pitchFamily="18" charset="2"/>
              <a:buChar char=""/>
              <a:tabLst>
                <a:tab pos="914400" algn="l"/>
              </a:tabLst>
            </a:pPr>
            <a:r>
              <a:rPr lang="fr-FR" kern="0" dirty="0">
                <a:latin typeface="Segoe UI" panose="020B0502040204020203" pitchFamily="34" charset="0"/>
                <a:ea typeface="Times New Roman" panose="02020603050405020304" pitchFamily="18" charset="0"/>
                <a:cs typeface="Times New Roman" panose="02020603050405020304" pitchFamily="18" charset="0"/>
              </a:rPr>
              <a:t>Des bâtiments </a:t>
            </a:r>
            <a:r>
              <a:rPr lang="fr-FR" kern="0" dirty="0" err="1" smtClean="0">
                <a:latin typeface="Segoe UI" panose="020B0502040204020203" pitchFamily="34" charset="0"/>
                <a:ea typeface="Times New Roman" panose="02020603050405020304" pitchFamily="18" charset="0"/>
                <a:cs typeface="Times New Roman" panose="02020603050405020304" pitchFamily="18" charset="0"/>
              </a:rPr>
              <a:t>éco-responsables</a:t>
            </a:r>
            <a:endParaRPr lang="fr-FR" kern="0" dirty="0" smtClean="0">
              <a:latin typeface="Segoe UI" panose="020B0502040204020203" pitchFamily="34" charset="0"/>
              <a:ea typeface="Times New Roman" panose="02020603050405020304" pitchFamily="18" charset="0"/>
              <a:cs typeface="Times New Roman" panose="02020603050405020304" pitchFamily="18" charset="0"/>
            </a:endParaRPr>
          </a:p>
          <a:p>
            <a:pPr marL="742950" marR="0" lvl="1" indent="-285750">
              <a:lnSpc>
                <a:spcPct val="107000"/>
              </a:lnSpc>
              <a:spcBef>
                <a:spcPts val="0"/>
              </a:spcBef>
              <a:spcAft>
                <a:spcPts val="0"/>
              </a:spcAft>
              <a:buSzPts val="1000"/>
              <a:buFont typeface="Symbol" panose="05050102010706020507" pitchFamily="18" charset="2"/>
              <a:buChar char=""/>
              <a:tabLst>
                <a:tab pos="914400" algn="l"/>
              </a:tabLst>
            </a:pPr>
            <a:r>
              <a:rPr lang="fr-FR" kern="0" dirty="0" smtClean="0">
                <a:latin typeface="Segoe UI" panose="020B0502040204020203" pitchFamily="34" charset="0"/>
                <a:ea typeface="Times New Roman" panose="02020603050405020304" pitchFamily="18" charset="0"/>
                <a:cs typeface="Times New Roman" panose="02020603050405020304" pitchFamily="18" charset="0"/>
              </a:rPr>
              <a:t>Des </a:t>
            </a:r>
            <a:r>
              <a:rPr lang="fr-FR" kern="0" dirty="0">
                <a:latin typeface="Segoe UI" panose="020B0502040204020203" pitchFamily="34" charset="0"/>
                <a:ea typeface="Times New Roman" panose="02020603050405020304" pitchFamily="18" charset="0"/>
                <a:cs typeface="Times New Roman" panose="02020603050405020304" pitchFamily="18" charset="0"/>
              </a:rPr>
              <a:t>transports en commun </a:t>
            </a:r>
            <a:r>
              <a:rPr lang="fr-FR" kern="0" dirty="0" smtClean="0">
                <a:latin typeface="Segoe UI" panose="020B0502040204020203" pitchFamily="34" charset="0"/>
                <a:ea typeface="Times New Roman" panose="02020603050405020304" pitchFamily="18" charset="0"/>
                <a:cs typeface="Times New Roman" panose="02020603050405020304" pitchFamily="18" charset="0"/>
              </a:rPr>
              <a:t>efficaces</a:t>
            </a:r>
          </a:p>
          <a:p>
            <a:pPr marL="742950" marR="0" lvl="1" indent="-285750">
              <a:lnSpc>
                <a:spcPct val="107000"/>
              </a:lnSpc>
              <a:spcBef>
                <a:spcPts val="0"/>
              </a:spcBef>
              <a:spcAft>
                <a:spcPts val="0"/>
              </a:spcAft>
              <a:buSzPts val="1000"/>
              <a:buFont typeface="Symbol" panose="05050102010706020507" pitchFamily="18" charset="2"/>
              <a:buChar char=""/>
              <a:tabLst>
                <a:tab pos="914400" algn="l"/>
              </a:tabLst>
            </a:pPr>
            <a:r>
              <a:rPr lang="fr-FR" kern="0" dirty="0" smtClean="0">
                <a:latin typeface="Segoe UI" panose="020B0502040204020203" pitchFamily="34" charset="0"/>
                <a:ea typeface="Times New Roman" panose="02020603050405020304" pitchFamily="18" charset="0"/>
                <a:cs typeface="Times New Roman" panose="02020603050405020304" pitchFamily="18" charset="0"/>
              </a:rPr>
              <a:t>Réseaux </a:t>
            </a:r>
            <a:r>
              <a:rPr lang="fr-FR" kern="0" dirty="0">
                <a:latin typeface="Segoe UI" panose="020B0502040204020203" pitchFamily="34" charset="0"/>
                <a:ea typeface="Times New Roman" panose="02020603050405020304" pitchFamily="18" charset="0"/>
                <a:cs typeface="Times New Roman" panose="02020603050405020304" pitchFamily="18" charset="0"/>
              </a:rPr>
              <a:t>intelligents et technologies économes en </a:t>
            </a:r>
            <a:r>
              <a:rPr lang="fr-FR" kern="0" dirty="0" smtClean="0">
                <a:latin typeface="Segoe UI" panose="020B0502040204020203" pitchFamily="34" charset="0"/>
                <a:ea typeface="Times New Roman" panose="02020603050405020304" pitchFamily="18" charset="0"/>
                <a:cs typeface="Times New Roman" panose="02020603050405020304" pitchFamily="18" charset="0"/>
              </a:rPr>
              <a:t>énergie</a:t>
            </a:r>
          </a:p>
          <a:p>
            <a:pPr marL="457200" marR="0" lvl="1" indent="0">
              <a:lnSpc>
                <a:spcPct val="107000"/>
              </a:lnSpc>
              <a:spcBef>
                <a:spcPts val="0"/>
              </a:spcBef>
              <a:spcAft>
                <a:spcPts val="0"/>
              </a:spcAft>
              <a:buSzPts val="1000"/>
              <a:buNone/>
              <a:tabLst>
                <a:tab pos="914400" algn="l"/>
              </a:tabLst>
            </a:pPr>
            <a:endParaRPr lang="en-CA" sz="1800" b="1" kern="0" dirty="0" smtClean="0">
              <a:effectLst/>
              <a:latin typeface="Segoe UI" panose="020B0502040204020203" pitchFamily="34" charset="0"/>
              <a:ea typeface="Times New Roman" panose="02020603050405020304" pitchFamily="18" charset="0"/>
              <a:cs typeface="Times New Roman" panose="02020603050405020304" pitchFamily="18" charset="0"/>
            </a:endParaRPr>
          </a:p>
          <a:p>
            <a:pPr marL="342900" marR="0" lvl="0" indent="-342900">
              <a:lnSpc>
                <a:spcPct val="107000"/>
              </a:lnSpc>
              <a:spcBef>
                <a:spcPts val="0"/>
              </a:spcBef>
              <a:spcAft>
                <a:spcPts val="0"/>
              </a:spcAft>
              <a:buSzPts val="1000"/>
              <a:buFont typeface="Symbol" panose="05050102010706020507" pitchFamily="18" charset="2"/>
              <a:buChar char=""/>
              <a:tabLst>
                <a:tab pos="457200" algn="l"/>
              </a:tabLst>
            </a:pPr>
            <a:r>
              <a:rPr lang="fr-FR" sz="1800" b="1" kern="0" dirty="0">
                <a:latin typeface="Segoe UI" panose="020B0502040204020203" pitchFamily="34" charset="0"/>
                <a:ea typeface="Times New Roman" panose="02020603050405020304" pitchFamily="18" charset="0"/>
                <a:cs typeface="Times New Roman" panose="02020603050405020304" pitchFamily="18" charset="0"/>
              </a:rPr>
              <a:t>Gestion et recyclage des </a:t>
            </a:r>
            <a:r>
              <a:rPr lang="fr-FR" sz="1800" b="1" kern="0" dirty="0" smtClean="0">
                <a:latin typeface="Segoe UI" panose="020B0502040204020203" pitchFamily="34" charset="0"/>
                <a:ea typeface="Times New Roman" panose="02020603050405020304" pitchFamily="18" charset="0"/>
                <a:cs typeface="Times New Roman" panose="02020603050405020304" pitchFamily="18" charset="0"/>
              </a:rPr>
              <a:t>déchets </a:t>
            </a:r>
          </a:p>
          <a:p>
            <a:pPr lvl="1">
              <a:lnSpc>
                <a:spcPct val="107000"/>
              </a:lnSpc>
              <a:spcBef>
                <a:spcPts val="0"/>
              </a:spcBef>
              <a:buSzPts val="1000"/>
              <a:tabLst>
                <a:tab pos="457200" algn="l"/>
              </a:tabLst>
            </a:pPr>
            <a:r>
              <a:rPr lang="fr-FR" sz="1700" b="1" kern="0" dirty="0">
                <a:effectLst/>
                <a:latin typeface="Segoe UI" panose="020B0502040204020203" pitchFamily="34" charset="0"/>
                <a:ea typeface="Times New Roman" panose="02020603050405020304" pitchFamily="18" charset="0"/>
                <a:cs typeface="Times New Roman" panose="02020603050405020304" pitchFamily="18" charset="0"/>
              </a:rPr>
              <a:t> </a:t>
            </a:r>
            <a:r>
              <a:rPr lang="fr-FR" sz="1700" kern="0" dirty="0" smtClean="0">
                <a:latin typeface="Segoe UI" panose="020B0502040204020203" pitchFamily="34" charset="0"/>
                <a:ea typeface="Times New Roman" panose="02020603050405020304" pitchFamily="18" charset="0"/>
                <a:cs typeface="Times New Roman" panose="02020603050405020304" pitchFamily="18" charset="0"/>
              </a:rPr>
              <a:t>Programmes </a:t>
            </a:r>
            <a:r>
              <a:rPr lang="fr-FR" sz="1700" kern="0" dirty="0">
                <a:latin typeface="Segoe UI" panose="020B0502040204020203" pitchFamily="34" charset="0"/>
                <a:ea typeface="Times New Roman" panose="02020603050405020304" pitchFamily="18" charset="0"/>
                <a:cs typeface="Times New Roman" panose="02020603050405020304" pitchFamily="18" charset="0"/>
              </a:rPr>
              <a:t>de réduction, de recyclage et de compostage des déchets</a:t>
            </a:r>
            <a:endParaRPr lang="en-US" sz="1700" kern="100" dirty="0" smtClean="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ct val="107000"/>
              </a:lnSpc>
              <a:spcBef>
                <a:spcPts val="0"/>
              </a:spcBef>
              <a:spcAft>
                <a:spcPts val="0"/>
              </a:spcAft>
              <a:buSzPts val="1000"/>
              <a:buFont typeface="Symbol" panose="05050102010706020507" pitchFamily="18" charset="2"/>
              <a:buChar char=""/>
              <a:tabLst>
                <a:tab pos="914400" algn="l"/>
              </a:tabLst>
            </a:pPr>
            <a:r>
              <a:rPr lang="fr-FR" kern="0" dirty="0">
                <a:latin typeface="Segoe UI" panose="020B0502040204020203" pitchFamily="34" charset="0"/>
                <a:ea typeface="Times New Roman" panose="02020603050405020304" pitchFamily="18" charset="0"/>
                <a:cs typeface="Times New Roman" panose="02020603050405020304" pitchFamily="18" charset="0"/>
              </a:rPr>
              <a:t>Principes d'économie circulaire pour minimiser la production de déchets</a:t>
            </a:r>
            <a:endParaRPr lang="en-US" dirty="0"/>
          </a:p>
        </p:txBody>
      </p:sp>
    </p:spTree>
    <p:extLst>
      <p:ext uri="{BB962C8B-B14F-4D97-AF65-F5344CB8AC3E}">
        <p14:creationId xmlns:p14="http://schemas.microsoft.com/office/powerpoint/2010/main" val="146553600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7C7535-0DBC-D5EA-9CCC-2509633B2E66}"/>
              </a:ext>
            </a:extLst>
          </p:cNvPr>
          <p:cNvSpPr>
            <a:spLocks noGrp="1"/>
          </p:cNvSpPr>
          <p:nvPr>
            <p:ph type="title"/>
          </p:nvPr>
        </p:nvSpPr>
        <p:spPr>
          <a:xfrm>
            <a:off x="1451579" y="804519"/>
            <a:ext cx="9603275" cy="690173"/>
          </a:xfrm>
        </p:spPr>
        <p:txBody>
          <a:bodyPr>
            <a:normAutofit fontScale="90000"/>
          </a:bodyPr>
          <a:lstStyle/>
          <a:p>
            <a:pPr algn="ctr"/>
            <a:r>
              <a:rPr lang="en-CA" sz="2400" b="1" kern="0" dirty="0">
                <a:latin typeface="Segoe UI" panose="020B0502040204020203" pitchFamily="34" charset="0"/>
                <a:ea typeface="Times New Roman" panose="02020603050405020304" pitchFamily="18" charset="0"/>
                <a:cs typeface="Times New Roman" panose="02020603050405020304" pitchFamily="18" charset="0"/>
              </a:rPr>
              <a:t>Elements et Aspects </a:t>
            </a:r>
            <a:r>
              <a:rPr lang="en-CA" sz="2400" b="1" kern="0" dirty="0" err="1">
                <a:latin typeface="Segoe UI" panose="020B0502040204020203" pitchFamily="34" charset="0"/>
                <a:ea typeface="Times New Roman" panose="02020603050405020304" pitchFamily="18" charset="0"/>
                <a:cs typeface="Times New Roman" panose="02020603050405020304" pitchFamily="18" charset="0"/>
              </a:rPr>
              <a:t>d’une</a:t>
            </a:r>
            <a:r>
              <a:rPr lang="en-CA" sz="2400" b="1" kern="0" dirty="0">
                <a:latin typeface="Segoe UI" panose="020B0502040204020203" pitchFamily="34" charset="0"/>
                <a:ea typeface="Times New Roman" panose="02020603050405020304" pitchFamily="18" charset="0"/>
                <a:cs typeface="Times New Roman" panose="02020603050405020304" pitchFamily="18" charset="0"/>
              </a:rPr>
              <a:t> </a:t>
            </a:r>
            <a:r>
              <a:rPr lang="en-CA" sz="2400" b="1" kern="0" dirty="0" err="1">
                <a:latin typeface="Segoe UI" panose="020B0502040204020203" pitchFamily="34" charset="0"/>
                <a:ea typeface="Times New Roman" panose="02020603050405020304" pitchFamily="18" charset="0"/>
                <a:cs typeface="Times New Roman" panose="02020603050405020304" pitchFamily="18" charset="0"/>
              </a:rPr>
              <a:t>Economie</a:t>
            </a:r>
            <a:r>
              <a:rPr lang="en-CA" sz="2400" b="1" kern="0" dirty="0">
                <a:latin typeface="Segoe UI" panose="020B0502040204020203" pitchFamily="34" charset="0"/>
                <a:ea typeface="Times New Roman" panose="02020603050405020304" pitchFamily="18" charset="0"/>
                <a:cs typeface="Times New Roman" panose="02020603050405020304" pitchFamily="18" charset="0"/>
              </a:rPr>
              <a:t> </a:t>
            </a:r>
            <a:r>
              <a:rPr lang="en-CA" sz="2400" b="1" kern="0" dirty="0" err="1">
                <a:latin typeface="Segoe UI" panose="020B0502040204020203" pitchFamily="34" charset="0"/>
                <a:ea typeface="Times New Roman" panose="02020603050405020304" pitchFamily="18" charset="0"/>
                <a:cs typeface="Times New Roman" panose="02020603050405020304" pitchFamily="18" charset="0"/>
              </a:rPr>
              <a:t>verte</a:t>
            </a:r>
            <a:r>
              <a:rPr lang="en-US" sz="2800" b="1" kern="100" dirty="0">
                <a:latin typeface="Calibri" panose="020F0502020204030204" pitchFamily="34" charset="0"/>
                <a:ea typeface="Calibri" panose="020F0502020204030204" pitchFamily="34" charset="0"/>
                <a:cs typeface="Times New Roman" panose="02020603050405020304" pitchFamily="18" charset="0"/>
              </a:rPr>
              <a:t/>
            </a:r>
            <a:br>
              <a:rPr lang="en-US" sz="2800" b="1" kern="100" dirty="0">
                <a:latin typeface="Calibri" panose="020F0502020204030204" pitchFamily="34" charset="0"/>
                <a:ea typeface="Calibri" panose="020F0502020204030204" pitchFamily="34" charset="0"/>
                <a:cs typeface="Times New Roman" panose="02020603050405020304" pitchFamily="18" charset="0"/>
              </a:rPr>
            </a:br>
            <a:endParaRPr lang="en-US" dirty="0"/>
          </a:p>
        </p:txBody>
      </p:sp>
      <p:sp>
        <p:nvSpPr>
          <p:cNvPr id="3" name="Content Placeholder 2">
            <a:extLst>
              <a:ext uri="{FF2B5EF4-FFF2-40B4-BE49-F238E27FC236}">
                <a16:creationId xmlns:a16="http://schemas.microsoft.com/office/drawing/2014/main" id="{3F5FA2A5-172F-BA73-1B68-9EE68DA2683D}"/>
              </a:ext>
            </a:extLst>
          </p:cNvPr>
          <p:cNvSpPr>
            <a:spLocks noGrp="1"/>
          </p:cNvSpPr>
          <p:nvPr>
            <p:ph idx="1"/>
          </p:nvPr>
        </p:nvSpPr>
        <p:spPr/>
        <p:txBody>
          <a:bodyPr>
            <a:normAutofit/>
          </a:bodyPr>
          <a:lstStyle/>
          <a:p>
            <a:pPr marL="342900" lvl="0" indent="-342900">
              <a:lnSpc>
                <a:spcPct val="107000"/>
              </a:lnSpc>
              <a:spcBef>
                <a:spcPts val="0"/>
              </a:spcBef>
              <a:buClr>
                <a:srgbClr val="B71E42"/>
              </a:buClr>
              <a:buSzPts val="1000"/>
              <a:buFont typeface="Symbol" panose="05050102010706020507" pitchFamily="18" charset="2"/>
              <a:buChar char=""/>
              <a:tabLst>
                <a:tab pos="457200" algn="l"/>
              </a:tabLst>
              <a:defRPr/>
            </a:pPr>
            <a:r>
              <a:rPr lang="fr-FR" b="1" kern="0" dirty="0">
                <a:solidFill>
                  <a:prstClr val="black"/>
                </a:solidFill>
                <a:latin typeface="Segoe UI" panose="020B0502040204020203" pitchFamily="34" charset="0"/>
                <a:ea typeface="Times New Roman" panose="02020603050405020304" pitchFamily="18" charset="0"/>
                <a:cs typeface="Times New Roman" panose="02020603050405020304" pitchFamily="18" charset="0"/>
              </a:rPr>
              <a:t>Restauration et conservation des écosystèmes</a:t>
            </a:r>
            <a:endParaRPr kumimoji="0" lang="en-US" b="1" i="0" u="none" strike="noStrike" kern="100" cap="none" spc="0" normalizeH="0" baseline="0" noProof="0" dirty="0" smtClean="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a:p>
            <a:pPr marL="742950" lvl="1" indent="-285750">
              <a:lnSpc>
                <a:spcPct val="107000"/>
              </a:lnSpc>
              <a:spcBef>
                <a:spcPts val="0"/>
              </a:spcBef>
              <a:buClr>
                <a:srgbClr val="B71E42"/>
              </a:buClr>
              <a:buSzPts val="1000"/>
              <a:buFont typeface="Symbol" panose="05050102010706020507" pitchFamily="18" charset="2"/>
              <a:buChar char=""/>
              <a:tabLst>
                <a:tab pos="914400" algn="l"/>
              </a:tabLst>
              <a:defRPr/>
            </a:pPr>
            <a:r>
              <a:rPr lang="fr-FR" sz="1700" kern="0" dirty="0">
                <a:solidFill>
                  <a:prstClr val="black"/>
                </a:solidFill>
                <a:latin typeface="Segoe UI" panose="020B0502040204020203" pitchFamily="34" charset="0"/>
                <a:ea typeface="Times New Roman" panose="02020603050405020304" pitchFamily="18" charset="0"/>
                <a:cs typeface="Times New Roman" panose="02020603050405020304" pitchFamily="18" charset="0"/>
              </a:rPr>
              <a:t>Protection et restauration des forêts, des zones humides et d'autres habitats </a:t>
            </a:r>
            <a:r>
              <a:rPr lang="fr-FR" sz="1700" kern="0" dirty="0" smtClean="0">
                <a:solidFill>
                  <a:prstClr val="black"/>
                </a:solidFill>
                <a:latin typeface="Segoe UI" panose="020B0502040204020203" pitchFamily="34" charset="0"/>
                <a:ea typeface="Times New Roman" panose="02020603050405020304" pitchFamily="18" charset="0"/>
                <a:cs typeface="Times New Roman" panose="02020603050405020304" pitchFamily="18" charset="0"/>
              </a:rPr>
              <a:t>naturels</a:t>
            </a:r>
          </a:p>
          <a:p>
            <a:pPr marL="742950" lvl="1" indent="-285750">
              <a:lnSpc>
                <a:spcPct val="107000"/>
              </a:lnSpc>
              <a:spcBef>
                <a:spcPts val="0"/>
              </a:spcBef>
              <a:buClr>
                <a:srgbClr val="B71E42"/>
              </a:buClr>
              <a:buSzPts val="1000"/>
              <a:buFont typeface="Symbol" panose="05050102010706020507" pitchFamily="18" charset="2"/>
              <a:buChar char=""/>
              <a:tabLst>
                <a:tab pos="914400" algn="l"/>
              </a:tabLst>
              <a:defRPr/>
            </a:pPr>
            <a:r>
              <a:rPr lang="fr-FR" sz="1700" kern="0" dirty="0">
                <a:solidFill>
                  <a:prstClr val="black"/>
                </a:solidFill>
                <a:latin typeface="Segoe UI" panose="020B0502040204020203" pitchFamily="34" charset="0"/>
                <a:ea typeface="Times New Roman" panose="02020603050405020304" pitchFamily="18" charset="0"/>
                <a:cs typeface="Times New Roman" panose="02020603050405020304" pitchFamily="18" charset="0"/>
              </a:rPr>
              <a:t>Utilisation durable des ressources naturelles et conservation de la </a:t>
            </a:r>
            <a:r>
              <a:rPr lang="fr-FR" sz="1700" kern="0" dirty="0" smtClean="0">
                <a:solidFill>
                  <a:prstClr val="black"/>
                </a:solidFill>
                <a:latin typeface="Segoe UI" panose="020B0502040204020203" pitchFamily="34" charset="0"/>
                <a:ea typeface="Times New Roman" panose="02020603050405020304" pitchFamily="18" charset="0"/>
                <a:cs typeface="Times New Roman" panose="02020603050405020304" pitchFamily="18" charset="0"/>
              </a:rPr>
              <a:t>biodiversité</a:t>
            </a:r>
          </a:p>
          <a:p>
            <a:pPr marL="457200" lvl="1" indent="0">
              <a:lnSpc>
                <a:spcPct val="107000"/>
              </a:lnSpc>
              <a:spcBef>
                <a:spcPts val="0"/>
              </a:spcBef>
              <a:buClr>
                <a:srgbClr val="B71E42"/>
              </a:buClr>
              <a:buSzPts val="1000"/>
              <a:buNone/>
              <a:tabLst>
                <a:tab pos="914400" algn="l"/>
              </a:tabLst>
              <a:defRPr/>
            </a:pPr>
            <a:endParaRPr kumimoji="0" lang="en-US" sz="1700" b="0" i="0" u="none" strike="noStrike" kern="1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Bef>
                <a:spcPts val="0"/>
              </a:spcBef>
              <a:buClr>
                <a:srgbClr val="B71E42"/>
              </a:buClr>
              <a:buSzPts val="1000"/>
              <a:buFont typeface="Symbol" panose="05050102010706020507" pitchFamily="18" charset="2"/>
              <a:buChar char=""/>
              <a:tabLst>
                <a:tab pos="457200" algn="l"/>
              </a:tabLst>
              <a:defRPr/>
            </a:pPr>
            <a:r>
              <a:rPr lang="fr-FR" b="1" kern="0" dirty="0">
                <a:solidFill>
                  <a:prstClr val="black"/>
                </a:solidFill>
                <a:latin typeface="Segoe UI" panose="020B0502040204020203" pitchFamily="34" charset="0"/>
                <a:ea typeface="Times New Roman" panose="02020603050405020304" pitchFamily="18" charset="0"/>
                <a:cs typeface="Times New Roman" panose="02020603050405020304" pitchFamily="18" charset="0"/>
              </a:rPr>
              <a:t>Développement résilient au changement climatique</a:t>
            </a:r>
            <a:endParaRPr kumimoji="0" lang="en-US" b="1" i="0" u="none" strike="noStrike" kern="100" cap="none" spc="0" normalizeH="0" baseline="0" noProof="0" dirty="0" smtClean="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a:p>
            <a:pPr marL="742950" lvl="1" indent="-285750">
              <a:lnSpc>
                <a:spcPct val="107000"/>
              </a:lnSpc>
              <a:spcBef>
                <a:spcPts val="0"/>
              </a:spcBef>
              <a:buClr>
                <a:srgbClr val="B71E42"/>
              </a:buClr>
              <a:buSzPts val="1000"/>
              <a:buFont typeface="Symbol" panose="05050102010706020507" pitchFamily="18" charset="2"/>
              <a:buChar char=""/>
              <a:tabLst>
                <a:tab pos="914400" algn="l"/>
              </a:tabLst>
              <a:defRPr/>
            </a:pPr>
            <a:r>
              <a:rPr lang="fr-FR" sz="1700" kern="0" dirty="0">
                <a:solidFill>
                  <a:prstClr val="black"/>
                </a:solidFill>
                <a:latin typeface="Segoe UI" panose="020B0502040204020203" pitchFamily="34" charset="0"/>
                <a:ea typeface="Times New Roman" panose="02020603050405020304" pitchFamily="18" charset="0"/>
                <a:cs typeface="Times New Roman" panose="02020603050405020304" pitchFamily="18" charset="0"/>
              </a:rPr>
              <a:t>Intégration des mesures d'adaptation et d'atténuation du changement climatique dans la planification du </a:t>
            </a:r>
            <a:r>
              <a:rPr lang="fr-FR" sz="1700" kern="0" dirty="0" smtClean="0">
                <a:solidFill>
                  <a:prstClr val="black"/>
                </a:solidFill>
                <a:latin typeface="Segoe UI" panose="020B0502040204020203" pitchFamily="34" charset="0"/>
                <a:ea typeface="Times New Roman" panose="02020603050405020304" pitchFamily="18" charset="0"/>
                <a:cs typeface="Times New Roman" panose="02020603050405020304" pitchFamily="18" charset="0"/>
              </a:rPr>
              <a:t>développement</a:t>
            </a:r>
          </a:p>
          <a:p>
            <a:pPr marL="742950" lvl="1" indent="-285750">
              <a:lnSpc>
                <a:spcPct val="107000"/>
              </a:lnSpc>
              <a:spcBef>
                <a:spcPts val="0"/>
              </a:spcBef>
              <a:buClr>
                <a:srgbClr val="B71E42"/>
              </a:buClr>
              <a:buSzPts val="1000"/>
              <a:buFont typeface="Symbol" panose="05050102010706020507" pitchFamily="18" charset="2"/>
              <a:buChar char=""/>
              <a:tabLst>
                <a:tab pos="914400" algn="l"/>
              </a:tabLst>
              <a:defRPr/>
            </a:pPr>
            <a:r>
              <a:rPr lang="fr-FR" sz="1600" kern="0" dirty="0">
                <a:solidFill>
                  <a:prstClr val="black"/>
                </a:solidFill>
                <a:latin typeface="Segoe UI" panose="020B0502040204020203" pitchFamily="34" charset="0"/>
                <a:ea typeface="Times New Roman" panose="02020603050405020304" pitchFamily="18" charset="0"/>
                <a:cs typeface="Times New Roman" panose="02020603050405020304" pitchFamily="18" charset="0"/>
              </a:rPr>
              <a:t>Renforcer la résilience des infrastructures, de l'agriculture et des zones côtières</a:t>
            </a:r>
            <a:endParaRPr kumimoji="0" lang="en-US" sz="1600" b="0" i="0" u="none" strike="noStrike" kern="1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l" defTabSz="914400" rtl="0" eaLnBrk="1" fontAlgn="auto" latinLnBrk="0" hangingPunct="1">
              <a:lnSpc>
                <a:spcPct val="107000"/>
              </a:lnSpc>
              <a:spcBef>
                <a:spcPts val="0"/>
              </a:spcBef>
              <a:spcAft>
                <a:spcPts val="0"/>
              </a:spcAft>
              <a:buClr>
                <a:srgbClr val="B71E42"/>
              </a:buClr>
              <a:buSzPts val="1000"/>
              <a:buFont typeface="Symbol" panose="05050102010706020507" pitchFamily="18" charset="2"/>
              <a:buChar char=""/>
              <a:tabLst>
                <a:tab pos="457200" algn="l"/>
              </a:tabLst>
              <a:defRPr/>
            </a:pPr>
            <a:r>
              <a:rPr lang="en-CA" b="1" kern="0" dirty="0" smtClean="0">
                <a:solidFill>
                  <a:prstClr val="black"/>
                </a:solidFill>
                <a:latin typeface="Segoe UI" panose="020B0502040204020203" pitchFamily="34" charset="0"/>
                <a:ea typeface="Times New Roman" panose="02020603050405020304" pitchFamily="18" charset="0"/>
                <a:cs typeface="Times New Roman" panose="02020603050405020304" pitchFamily="18" charset="0"/>
              </a:rPr>
              <a:t>F</a:t>
            </a:r>
            <a:r>
              <a:rPr kumimoji="0" lang="en-CA" b="1" i="0" u="none" strike="noStrike" kern="0" cap="none" spc="0" normalizeH="0" baseline="0" noProof="0" dirty="0" err="1" smtClean="0">
                <a:ln>
                  <a:noFill/>
                </a:ln>
                <a:solidFill>
                  <a:prstClr val="black"/>
                </a:solidFill>
                <a:effectLst/>
                <a:uLnTx/>
                <a:uFillTx/>
                <a:latin typeface="Segoe UI" panose="020B0502040204020203" pitchFamily="34" charset="0"/>
                <a:ea typeface="Times New Roman" panose="02020603050405020304" pitchFamily="18" charset="0"/>
                <a:cs typeface="Times New Roman" panose="02020603050405020304" pitchFamily="18" charset="0"/>
              </a:rPr>
              <a:t>inance</a:t>
            </a:r>
            <a:r>
              <a:rPr kumimoji="0" lang="en-CA" b="1" i="0" u="none" strike="noStrike" kern="0" cap="none" spc="0" normalizeH="0" baseline="0" noProof="0" dirty="0" smtClean="0">
                <a:ln>
                  <a:noFill/>
                </a:ln>
                <a:solidFill>
                  <a:prstClr val="black"/>
                </a:solidFill>
                <a:effectLst/>
                <a:uLnTx/>
                <a:uFillTx/>
                <a:latin typeface="Segoe UI" panose="020B0502040204020203" pitchFamily="34" charset="0"/>
                <a:ea typeface="Times New Roman" panose="02020603050405020304" pitchFamily="18" charset="0"/>
                <a:cs typeface="Times New Roman" panose="02020603050405020304" pitchFamily="18" charset="0"/>
              </a:rPr>
              <a:t> </a:t>
            </a:r>
            <a:r>
              <a:rPr kumimoji="0" lang="en-CA" b="1" i="0" u="none" strike="noStrike" kern="0" cap="none" spc="0" normalizeH="0" baseline="0" noProof="0" dirty="0" err="1" smtClean="0">
                <a:ln>
                  <a:noFill/>
                </a:ln>
                <a:solidFill>
                  <a:prstClr val="black"/>
                </a:solidFill>
                <a:effectLst/>
                <a:uLnTx/>
                <a:uFillTx/>
                <a:latin typeface="Segoe UI" panose="020B0502040204020203" pitchFamily="34" charset="0"/>
                <a:ea typeface="Times New Roman" panose="02020603050405020304" pitchFamily="18" charset="0"/>
                <a:cs typeface="Times New Roman" panose="02020603050405020304" pitchFamily="18" charset="0"/>
              </a:rPr>
              <a:t>verte</a:t>
            </a:r>
            <a:endParaRPr kumimoji="0" lang="en-US" b="1" i="0" u="none" strike="noStrike" kern="1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a:p>
            <a:pPr marL="742950" lvl="1" indent="-285750">
              <a:lnSpc>
                <a:spcPct val="107000"/>
              </a:lnSpc>
              <a:spcBef>
                <a:spcPts val="0"/>
              </a:spcBef>
              <a:buClr>
                <a:srgbClr val="B71E42"/>
              </a:buClr>
              <a:buSzPts val="1000"/>
              <a:buFont typeface="Symbol" panose="05050102010706020507" pitchFamily="18" charset="2"/>
              <a:buChar char=""/>
              <a:tabLst>
                <a:tab pos="914400" algn="l"/>
              </a:tabLst>
              <a:defRPr/>
            </a:pPr>
            <a:r>
              <a:rPr lang="fr-FR" sz="1600" kern="0" dirty="0">
                <a:solidFill>
                  <a:prstClr val="black"/>
                </a:solidFill>
                <a:latin typeface="Segoe UI" panose="020B0502040204020203" pitchFamily="34" charset="0"/>
                <a:ea typeface="Times New Roman" panose="02020603050405020304" pitchFamily="18" charset="0"/>
                <a:cs typeface="Times New Roman" panose="02020603050405020304" pitchFamily="18" charset="0"/>
              </a:rPr>
              <a:t>Mobiliser des ressources financières pour des projets </a:t>
            </a:r>
            <a:r>
              <a:rPr lang="fr-FR" sz="1600" kern="0" dirty="0" smtClean="0">
                <a:solidFill>
                  <a:prstClr val="black"/>
                </a:solidFill>
                <a:latin typeface="Segoe UI" panose="020B0502040204020203" pitchFamily="34" charset="0"/>
                <a:ea typeface="Times New Roman" panose="02020603050405020304" pitchFamily="18" charset="0"/>
                <a:cs typeface="Times New Roman" panose="02020603050405020304" pitchFamily="18" charset="0"/>
              </a:rPr>
              <a:t>durables</a:t>
            </a:r>
          </a:p>
          <a:p>
            <a:pPr marL="742950" lvl="1" indent="-285750">
              <a:lnSpc>
                <a:spcPct val="107000"/>
              </a:lnSpc>
              <a:spcBef>
                <a:spcPts val="0"/>
              </a:spcBef>
              <a:buClr>
                <a:srgbClr val="B71E42"/>
              </a:buClr>
              <a:buSzPts val="1000"/>
              <a:buFont typeface="Symbol" panose="05050102010706020507" pitchFamily="18" charset="2"/>
              <a:buChar char=""/>
              <a:tabLst>
                <a:tab pos="914400" algn="l"/>
              </a:tabLst>
              <a:defRPr/>
            </a:pPr>
            <a:r>
              <a:rPr lang="fr-FR" sz="1600" kern="0" dirty="0" smtClean="0">
                <a:solidFill>
                  <a:prstClr val="black"/>
                </a:solidFill>
                <a:latin typeface="Segoe UI" panose="020B0502040204020203" pitchFamily="34" charset="0"/>
                <a:ea typeface="Times New Roman" panose="02020603050405020304" pitchFamily="18" charset="0"/>
                <a:cs typeface="Times New Roman" panose="02020603050405020304" pitchFamily="18" charset="0"/>
              </a:rPr>
              <a:t>Encourager </a:t>
            </a:r>
            <a:r>
              <a:rPr lang="fr-FR" sz="1600" kern="0" dirty="0">
                <a:solidFill>
                  <a:prstClr val="black"/>
                </a:solidFill>
                <a:latin typeface="Segoe UI" panose="020B0502040204020203" pitchFamily="34" charset="0"/>
                <a:ea typeface="Times New Roman" panose="02020603050405020304" pitchFamily="18" charset="0"/>
                <a:cs typeface="Times New Roman" panose="02020603050405020304" pitchFamily="18" charset="0"/>
              </a:rPr>
              <a:t>les investissements du secteur privé dans les initiatives vertes</a:t>
            </a:r>
            <a:endParaRPr lang="en-US" sz="1600" dirty="0"/>
          </a:p>
        </p:txBody>
      </p:sp>
    </p:spTree>
    <p:extLst>
      <p:ext uri="{BB962C8B-B14F-4D97-AF65-F5344CB8AC3E}">
        <p14:creationId xmlns:p14="http://schemas.microsoft.com/office/powerpoint/2010/main" val="61548632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26AC27-2FDF-1D5A-ADF8-C8CD05C89F80}"/>
              </a:ext>
            </a:extLst>
          </p:cNvPr>
          <p:cNvSpPr>
            <a:spLocks noGrp="1"/>
          </p:cNvSpPr>
          <p:nvPr>
            <p:ph type="title"/>
          </p:nvPr>
        </p:nvSpPr>
        <p:spPr/>
        <p:txBody>
          <a:bodyPr>
            <a:normAutofit/>
          </a:bodyPr>
          <a:lstStyle/>
          <a:p>
            <a:pPr algn="ctr"/>
            <a:r>
              <a:rPr lang="en-US" sz="2800" b="1" dirty="0" smtClean="0"/>
              <a:t>Exemples </a:t>
            </a:r>
            <a:r>
              <a:rPr lang="en-US" sz="2800" b="1" dirty="0" err="1" smtClean="0"/>
              <a:t>d’economie</a:t>
            </a:r>
            <a:r>
              <a:rPr lang="en-US" sz="2800" b="1" dirty="0" smtClean="0"/>
              <a:t> </a:t>
            </a:r>
            <a:r>
              <a:rPr lang="en-US" sz="2800" b="1" dirty="0" err="1" smtClean="0"/>
              <a:t>verte</a:t>
            </a:r>
            <a:endParaRPr lang="en-US" sz="2800" b="1" dirty="0"/>
          </a:p>
        </p:txBody>
      </p:sp>
      <p:sp>
        <p:nvSpPr>
          <p:cNvPr id="3" name="Content Placeholder 2">
            <a:extLst>
              <a:ext uri="{FF2B5EF4-FFF2-40B4-BE49-F238E27FC236}">
                <a16:creationId xmlns:a16="http://schemas.microsoft.com/office/drawing/2014/main" id="{E6F89CC1-6338-8408-04DE-3046C6075509}"/>
              </a:ext>
            </a:extLst>
          </p:cNvPr>
          <p:cNvSpPr>
            <a:spLocks noGrp="1"/>
          </p:cNvSpPr>
          <p:nvPr>
            <p:ph idx="1"/>
          </p:nvPr>
        </p:nvSpPr>
        <p:spPr>
          <a:xfrm>
            <a:off x="395654" y="2015732"/>
            <a:ext cx="11218983" cy="3910283"/>
          </a:xfrm>
        </p:spPr>
        <p:txBody>
          <a:bodyPr>
            <a:normAutofit fontScale="92500" lnSpcReduction="20000"/>
          </a:bodyPr>
          <a:lstStyle/>
          <a:p>
            <a:pPr marL="342900" marR="0" lvl="0" indent="-342900">
              <a:lnSpc>
                <a:spcPct val="107000"/>
              </a:lnSpc>
              <a:spcBef>
                <a:spcPts val="0"/>
              </a:spcBef>
              <a:spcAft>
                <a:spcPts val="0"/>
              </a:spcAft>
              <a:buSzPts val="1000"/>
              <a:buFont typeface="Symbol" panose="05050102010706020507" pitchFamily="18" charset="2"/>
              <a:buChar char=""/>
              <a:tabLst>
                <a:tab pos="457200" algn="l"/>
              </a:tabLst>
            </a:pPr>
            <a:r>
              <a:rPr lang="en-CA" b="1" kern="0" dirty="0" err="1" smtClean="0">
                <a:latin typeface="Segoe UI" panose="020B0502040204020203" pitchFamily="34" charset="0"/>
                <a:ea typeface="Times New Roman" panose="02020603050405020304" pitchFamily="18" charset="0"/>
                <a:cs typeface="Times New Roman" panose="02020603050405020304" pitchFamily="18" charset="0"/>
              </a:rPr>
              <a:t>E</a:t>
            </a:r>
            <a:r>
              <a:rPr lang="en-CA" b="1" kern="0" dirty="0" err="1" smtClean="0">
                <a:effectLst/>
                <a:latin typeface="Segoe UI" panose="020B0502040204020203" pitchFamily="34" charset="0"/>
                <a:ea typeface="Times New Roman" panose="02020603050405020304" pitchFamily="18" charset="0"/>
                <a:cs typeface="Times New Roman" panose="02020603050405020304" pitchFamily="18" charset="0"/>
              </a:rPr>
              <a:t>nergie</a:t>
            </a:r>
            <a:r>
              <a:rPr lang="en-CA" b="1" kern="0" dirty="0" smtClean="0">
                <a:effectLst/>
                <a:latin typeface="Segoe UI" panose="020B0502040204020203" pitchFamily="34" charset="0"/>
                <a:ea typeface="Times New Roman" panose="02020603050405020304" pitchFamily="18" charset="0"/>
                <a:cs typeface="Times New Roman" panose="02020603050405020304" pitchFamily="18" charset="0"/>
              </a:rPr>
              <a:t> renouvelable: </a:t>
            </a:r>
            <a:r>
              <a:rPr lang="fr-FR" kern="0" dirty="0">
                <a:latin typeface="Segoe UI" panose="020B0502040204020203" pitchFamily="34" charset="0"/>
                <a:ea typeface="Times New Roman" panose="02020603050405020304" pitchFamily="18" charset="0"/>
                <a:cs typeface="Times New Roman" panose="02020603050405020304" pitchFamily="18" charset="0"/>
              </a:rPr>
              <a:t>La centrale solaire de </a:t>
            </a:r>
            <a:r>
              <a:rPr lang="fr-FR" kern="0" dirty="0" err="1">
                <a:latin typeface="Segoe UI" panose="020B0502040204020203" pitchFamily="34" charset="0"/>
                <a:ea typeface="Times New Roman" panose="02020603050405020304" pitchFamily="18" charset="0"/>
                <a:cs typeface="Times New Roman" panose="02020603050405020304" pitchFamily="18" charset="0"/>
              </a:rPr>
              <a:t>Noor</a:t>
            </a:r>
            <a:r>
              <a:rPr lang="fr-FR" kern="0" dirty="0">
                <a:latin typeface="Segoe UI" panose="020B0502040204020203" pitchFamily="34" charset="0"/>
                <a:ea typeface="Times New Roman" panose="02020603050405020304" pitchFamily="18" charset="0"/>
                <a:cs typeface="Times New Roman" panose="02020603050405020304" pitchFamily="18" charset="0"/>
              </a:rPr>
              <a:t> au Maroc</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ct val="107000"/>
              </a:lnSpc>
              <a:spcBef>
                <a:spcPts val="0"/>
              </a:spcBef>
              <a:spcAft>
                <a:spcPts val="0"/>
              </a:spcAft>
              <a:buSzPts val="1000"/>
              <a:buFont typeface="Symbol" panose="05050102010706020507" pitchFamily="18" charset="2"/>
              <a:buChar char=""/>
              <a:tabLst>
                <a:tab pos="914400" algn="l"/>
              </a:tabLst>
            </a:pPr>
            <a:r>
              <a:rPr lang="fr-FR" sz="2000" kern="0" dirty="0" smtClean="0">
                <a:latin typeface="Segoe UI" panose="020B0502040204020203" pitchFamily="34" charset="0"/>
                <a:ea typeface="Times New Roman" panose="02020603050405020304" pitchFamily="18" charset="0"/>
                <a:cs typeface="Times New Roman" panose="02020603050405020304" pitchFamily="18" charset="0"/>
              </a:rPr>
              <a:t>Le  </a:t>
            </a:r>
            <a:r>
              <a:rPr lang="fr-FR" sz="2000" kern="0" dirty="0">
                <a:latin typeface="Segoe UI" panose="020B0502040204020203" pitchFamily="34" charset="0"/>
                <a:ea typeface="Times New Roman" panose="02020603050405020304" pitchFamily="18" charset="0"/>
                <a:cs typeface="Times New Roman" panose="02020603050405020304" pitchFamily="18" charset="0"/>
              </a:rPr>
              <a:t>plus </a:t>
            </a:r>
            <a:r>
              <a:rPr lang="fr-FR" sz="2000" kern="0" dirty="0" smtClean="0">
                <a:latin typeface="Segoe UI" panose="020B0502040204020203" pitchFamily="34" charset="0"/>
                <a:ea typeface="Times New Roman" panose="02020603050405020304" pitchFamily="18" charset="0"/>
                <a:cs typeface="Times New Roman" panose="02020603050405020304" pitchFamily="18" charset="0"/>
              </a:rPr>
              <a:t>grand complexe solaire </a:t>
            </a:r>
            <a:r>
              <a:rPr lang="fr-FR" sz="2000" kern="0" dirty="0">
                <a:latin typeface="Segoe UI" panose="020B0502040204020203" pitchFamily="34" charset="0"/>
                <a:ea typeface="Times New Roman" panose="02020603050405020304" pitchFamily="18" charset="0"/>
                <a:cs typeface="Times New Roman" panose="02020603050405020304" pitchFamily="18" charset="0"/>
              </a:rPr>
              <a:t>du </a:t>
            </a:r>
            <a:r>
              <a:rPr lang="fr-FR" sz="2000" kern="0" dirty="0" smtClean="0">
                <a:latin typeface="Segoe UI" panose="020B0502040204020203" pitchFamily="34" charset="0"/>
                <a:ea typeface="Times New Roman" panose="02020603050405020304" pitchFamily="18" charset="0"/>
                <a:cs typeface="Times New Roman" panose="02020603050405020304" pitchFamily="18" charset="0"/>
              </a:rPr>
              <a:t>monde</a:t>
            </a:r>
          </a:p>
          <a:p>
            <a:pPr marL="742950" marR="0" lvl="1" indent="-285750">
              <a:lnSpc>
                <a:spcPct val="107000"/>
              </a:lnSpc>
              <a:spcBef>
                <a:spcPts val="0"/>
              </a:spcBef>
              <a:spcAft>
                <a:spcPts val="0"/>
              </a:spcAft>
              <a:buSzPts val="1000"/>
              <a:buFont typeface="Symbol" panose="05050102010706020507" pitchFamily="18" charset="2"/>
              <a:buChar char=""/>
              <a:tabLst>
                <a:tab pos="914400" algn="l"/>
              </a:tabLst>
            </a:pPr>
            <a:r>
              <a:rPr lang="fr-FR" sz="2000" kern="0" dirty="0" smtClean="0">
                <a:latin typeface="Segoe UI" panose="020B0502040204020203" pitchFamily="34" charset="0"/>
                <a:ea typeface="Times New Roman" panose="02020603050405020304" pitchFamily="18" charset="0"/>
                <a:cs typeface="Times New Roman" panose="02020603050405020304" pitchFamily="18" charset="0"/>
              </a:rPr>
              <a:t>Réduit </a:t>
            </a:r>
            <a:r>
              <a:rPr lang="fr-FR" sz="2000" kern="0" dirty="0">
                <a:latin typeface="Segoe UI" panose="020B0502040204020203" pitchFamily="34" charset="0"/>
                <a:ea typeface="Times New Roman" panose="02020603050405020304" pitchFamily="18" charset="0"/>
                <a:cs typeface="Times New Roman" panose="02020603050405020304" pitchFamily="18" charset="0"/>
              </a:rPr>
              <a:t>la dépendance aux combustibles fossiles </a:t>
            </a:r>
            <a:r>
              <a:rPr lang="fr-FR" sz="2000" kern="0" dirty="0" smtClean="0">
                <a:latin typeface="Segoe UI" panose="020B0502040204020203" pitchFamily="34" charset="0"/>
                <a:ea typeface="Times New Roman" panose="02020603050405020304" pitchFamily="18" charset="0"/>
                <a:cs typeface="Times New Roman" panose="02020603050405020304" pitchFamily="18" charset="0"/>
              </a:rPr>
              <a:t>importés</a:t>
            </a:r>
          </a:p>
          <a:p>
            <a:pPr marL="742950" marR="0" lvl="1" indent="-285750">
              <a:lnSpc>
                <a:spcPct val="107000"/>
              </a:lnSpc>
              <a:spcBef>
                <a:spcPts val="0"/>
              </a:spcBef>
              <a:spcAft>
                <a:spcPts val="0"/>
              </a:spcAft>
              <a:buSzPts val="1000"/>
              <a:buFont typeface="Symbol" panose="05050102010706020507" pitchFamily="18" charset="2"/>
              <a:buChar char=""/>
              <a:tabLst>
                <a:tab pos="914400" algn="l"/>
              </a:tabLst>
            </a:pPr>
            <a:r>
              <a:rPr lang="fr-FR" sz="2000" kern="0" dirty="0" smtClean="0">
                <a:latin typeface="Segoe UI" panose="020B0502040204020203" pitchFamily="34" charset="0"/>
                <a:ea typeface="Times New Roman" panose="02020603050405020304" pitchFamily="18" charset="0"/>
                <a:cs typeface="Times New Roman" panose="02020603050405020304" pitchFamily="18" charset="0"/>
              </a:rPr>
              <a:t>Augmente </a:t>
            </a:r>
            <a:r>
              <a:rPr lang="fr-FR" sz="2000" kern="0" dirty="0">
                <a:latin typeface="Segoe UI" panose="020B0502040204020203" pitchFamily="34" charset="0"/>
                <a:ea typeface="Times New Roman" panose="02020603050405020304" pitchFamily="18" charset="0"/>
                <a:cs typeface="Times New Roman" panose="02020603050405020304" pitchFamily="18" charset="0"/>
              </a:rPr>
              <a:t>la capacité d'énergie renouvelable, soutenant la sécurité </a:t>
            </a:r>
            <a:r>
              <a:rPr lang="fr-FR" sz="2000" kern="0" dirty="0" smtClean="0">
                <a:latin typeface="Segoe UI" panose="020B0502040204020203" pitchFamily="34" charset="0"/>
                <a:ea typeface="Times New Roman" panose="02020603050405020304" pitchFamily="18" charset="0"/>
                <a:cs typeface="Times New Roman" panose="02020603050405020304" pitchFamily="18" charset="0"/>
              </a:rPr>
              <a:t>énergétique</a:t>
            </a:r>
          </a:p>
          <a:p>
            <a:pPr marL="742950" marR="0" lvl="1" indent="-285750">
              <a:lnSpc>
                <a:spcPct val="107000"/>
              </a:lnSpc>
              <a:spcBef>
                <a:spcPts val="0"/>
              </a:spcBef>
              <a:spcAft>
                <a:spcPts val="0"/>
              </a:spcAft>
              <a:buSzPts val="1000"/>
              <a:buFont typeface="Symbol" panose="05050102010706020507" pitchFamily="18" charset="2"/>
              <a:buChar char=""/>
              <a:tabLst>
                <a:tab pos="914400" algn="l"/>
              </a:tabLst>
            </a:pP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SzPts val="1000"/>
              <a:buFont typeface="Symbol" panose="05050102010706020507" pitchFamily="18" charset="2"/>
              <a:buChar char=""/>
              <a:tabLst>
                <a:tab pos="457200" algn="l"/>
              </a:tabLst>
            </a:pPr>
            <a:r>
              <a:rPr lang="en-CA" b="1" kern="0" dirty="0" smtClean="0">
                <a:latin typeface="Segoe UI" panose="020B0502040204020203" pitchFamily="34" charset="0"/>
                <a:ea typeface="Times New Roman" panose="02020603050405020304" pitchFamily="18" charset="0"/>
                <a:cs typeface="Times New Roman" panose="02020603050405020304" pitchFamily="18" charset="0"/>
              </a:rPr>
              <a:t>A</a:t>
            </a:r>
            <a:r>
              <a:rPr lang="en-CA" b="1" kern="0" dirty="0" smtClean="0">
                <a:effectLst/>
                <a:latin typeface="Segoe UI" panose="020B0502040204020203" pitchFamily="34" charset="0"/>
                <a:ea typeface="Times New Roman" panose="02020603050405020304" pitchFamily="18" charset="0"/>
                <a:cs typeface="Times New Roman" panose="02020603050405020304" pitchFamily="18" charset="0"/>
              </a:rPr>
              <a:t>griculture durable</a:t>
            </a:r>
            <a:r>
              <a:rPr lang="en-CA" kern="0" dirty="0" smtClean="0">
                <a:effectLst/>
                <a:latin typeface="Segoe UI" panose="020B0502040204020203" pitchFamily="34" charset="0"/>
                <a:ea typeface="Times New Roman" panose="02020603050405020304" pitchFamily="18" charset="0"/>
                <a:cs typeface="Times New Roman" panose="02020603050405020304" pitchFamily="18" charset="0"/>
              </a:rPr>
              <a:t>: </a:t>
            </a:r>
            <a:r>
              <a:rPr lang="fr-FR" kern="0" dirty="0">
                <a:latin typeface="Segoe UI" panose="020B0502040204020203" pitchFamily="34" charset="0"/>
                <a:ea typeface="Times New Roman" panose="02020603050405020304" pitchFamily="18" charset="0"/>
                <a:cs typeface="Times New Roman" panose="02020603050405020304" pitchFamily="18" charset="0"/>
              </a:rPr>
              <a:t>L'agriculture intelligente face au </a:t>
            </a:r>
            <a:r>
              <a:rPr lang="fr-FR" kern="0" dirty="0" smtClean="0">
                <a:latin typeface="Segoe UI" panose="020B0502040204020203" pitchFamily="34" charset="0"/>
                <a:ea typeface="Times New Roman" panose="02020603050405020304" pitchFamily="18" charset="0"/>
                <a:cs typeface="Times New Roman" panose="02020603050405020304" pitchFamily="18" charset="0"/>
              </a:rPr>
              <a:t>climat, cas </a:t>
            </a:r>
            <a:r>
              <a:rPr lang="fr-FR" kern="0" dirty="0">
                <a:latin typeface="Segoe UI" panose="020B0502040204020203" pitchFamily="34" charset="0"/>
                <a:ea typeface="Times New Roman" panose="02020603050405020304" pitchFamily="18" charset="0"/>
                <a:cs typeface="Times New Roman" panose="02020603050405020304" pitchFamily="18" charset="0"/>
              </a:rPr>
              <a:t>du Kenya</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ct val="107000"/>
              </a:lnSpc>
              <a:spcBef>
                <a:spcPts val="0"/>
              </a:spcBef>
              <a:spcAft>
                <a:spcPts val="0"/>
              </a:spcAft>
              <a:buSzPts val="1000"/>
              <a:buFont typeface="Symbol" panose="05050102010706020507" pitchFamily="18" charset="2"/>
              <a:buChar char=""/>
              <a:tabLst>
                <a:tab pos="914400" algn="l"/>
              </a:tabLst>
            </a:pPr>
            <a:r>
              <a:rPr lang="fr-FR" sz="2000" kern="0" dirty="0">
                <a:latin typeface="Segoe UI" panose="020B0502040204020203" pitchFamily="34" charset="0"/>
                <a:ea typeface="Times New Roman" panose="02020603050405020304" pitchFamily="18" charset="0"/>
                <a:cs typeface="Times New Roman" panose="02020603050405020304" pitchFamily="18" charset="0"/>
              </a:rPr>
              <a:t>Favorise l'agroforesterie, l'agriculture de conservation et les pratiques de gestion de </a:t>
            </a:r>
            <a:r>
              <a:rPr lang="fr-FR" sz="2000" kern="0" dirty="0" smtClean="0">
                <a:latin typeface="Segoe UI" panose="020B0502040204020203" pitchFamily="34" charset="0"/>
                <a:ea typeface="Times New Roman" panose="02020603050405020304" pitchFamily="18" charset="0"/>
                <a:cs typeface="Times New Roman" panose="02020603050405020304" pitchFamily="18" charset="0"/>
              </a:rPr>
              <a:t>l'eau</a:t>
            </a:r>
          </a:p>
          <a:p>
            <a:pPr marL="742950" marR="0" lvl="1" indent="-285750">
              <a:lnSpc>
                <a:spcPct val="107000"/>
              </a:lnSpc>
              <a:spcBef>
                <a:spcPts val="0"/>
              </a:spcBef>
              <a:spcAft>
                <a:spcPts val="0"/>
              </a:spcAft>
              <a:buSzPts val="1000"/>
              <a:buFont typeface="Symbol" panose="05050102010706020507" pitchFamily="18" charset="2"/>
              <a:buChar char=""/>
              <a:tabLst>
                <a:tab pos="914400" algn="l"/>
              </a:tabLst>
            </a:pPr>
            <a:r>
              <a:rPr lang="fr-FR" sz="2000" kern="0" dirty="0" smtClean="0">
                <a:latin typeface="Segoe UI" panose="020B0502040204020203" pitchFamily="34" charset="0"/>
                <a:ea typeface="Times New Roman" panose="02020603050405020304" pitchFamily="18" charset="0"/>
                <a:cs typeface="Times New Roman" panose="02020603050405020304" pitchFamily="18" charset="0"/>
              </a:rPr>
              <a:t>Augmente </a:t>
            </a:r>
            <a:r>
              <a:rPr lang="fr-FR" sz="2000" kern="0" dirty="0">
                <a:latin typeface="Segoe UI" panose="020B0502040204020203" pitchFamily="34" charset="0"/>
                <a:ea typeface="Times New Roman" panose="02020603050405020304" pitchFamily="18" charset="0"/>
                <a:cs typeface="Times New Roman" panose="02020603050405020304" pitchFamily="18" charset="0"/>
              </a:rPr>
              <a:t>la productivité tout en préservant les </a:t>
            </a:r>
            <a:r>
              <a:rPr lang="fr-FR" sz="2000" kern="0" dirty="0" smtClean="0">
                <a:latin typeface="Segoe UI" panose="020B0502040204020203" pitchFamily="34" charset="0"/>
                <a:ea typeface="Times New Roman" panose="02020603050405020304" pitchFamily="18" charset="0"/>
                <a:cs typeface="Times New Roman" panose="02020603050405020304" pitchFamily="18" charset="0"/>
              </a:rPr>
              <a:t>ressources</a:t>
            </a:r>
          </a:p>
          <a:p>
            <a:pPr marL="742950" marR="0" lvl="1" indent="-285750">
              <a:lnSpc>
                <a:spcPct val="107000"/>
              </a:lnSpc>
              <a:spcBef>
                <a:spcPts val="0"/>
              </a:spcBef>
              <a:spcAft>
                <a:spcPts val="0"/>
              </a:spcAft>
              <a:buSzPts val="1000"/>
              <a:buFont typeface="Symbol" panose="05050102010706020507" pitchFamily="18" charset="2"/>
              <a:buChar char=""/>
              <a:tabLst>
                <a:tab pos="914400" algn="l"/>
              </a:tabLst>
            </a:pPr>
            <a:r>
              <a:rPr lang="fr-FR" sz="2000" kern="0" dirty="0" smtClean="0">
                <a:latin typeface="Segoe UI" panose="020B0502040204020203" pitchFamily="34" charset="0"/>
                <a:ea typeface="Times New Roman" panose="02020603050405020304" pitchFamily="18" charset="0"/>
                <a:cs typeface="Times New Roman" panose="02020603050405020304" pitchFamily="18" charset="0"/>
              </a:rPr>
              <a:t>Améliore </a:t>
            </a:r>
            <a:r>
              <a:rPr lang="fr-FR" sz="2000" kern="0" dirty="0">
                <a:latin typeface="Segoe UI" panose="020B0502040204020203" pitchFamily="34" charset="0"/>
                <a:ea typeface="Times New Roman" panose="02020603050405020304" pitchFamily="18" charset="0"/>
                <a:cs typeface="Times New Roman" panose="02020603050405020304" pitchFamily="18" charset="0"/>
              </a:rPr>
              <a:t>la résilience climatique et la sécurité </a:t>
            </a:r>
            <a:r>
              <a:rPr lang="fr-FR" sz="2000" kern="0" dirty="0" smtClean="0">
                <a:latin typeface="Segoe UI" panose="020B0502040204020203" pitchFamily="34" charset="0"/>
                <a:ea typeface="Times New Roman" panose="02020603050405020304" pitchFamily="18" charset="0"/>
                <a:cs typeface="Times New Roman" panose="02020603050405020304" pitchFamily="18" charset="0"/>
              </a:rPr>
              <a:t>alimentaire</a:t>
            </a:r>
          </a:p>
          <a:p>
            <a:pPr marL="457200" marR="0" lvl="1" indent="0">
              <a:lnSpc>
                <a:spcPct val="107000"/>
              </a:lnSpc>
              <a:spcBef>
                <a:spcPts val="0"/>
              </a:spcBef>
              <a:spcAft>
                <a:spcPts val="0"/>
              </a:spcAft>
              <a:buSzPts val="1000"/>
              <a:buNone/>
              <a:tabLst>
                <a:tab pos="914400" algn="l"/>
              </a:tabLst>
            </a:pP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SzPts val="1000"/>
              <a:buFont typeface="Symbol" panose="05050102010706020507" pitchFamily="18" charset="2"/>
              <a:buChar char=""/>
              <a:tabLst>
                <a:tab pos="457200" algn="l"/>
              </a:tabLst>
            </a:pPr>
            <a:r>
              <a:rPr lang="en-CA" b="1" kern="0" dirty="0" smtClean="0">
                <a:effectLst/>
                <a:latin typeface="Segoe UI" panose="020B0502040204020203" pitchFamily="34" charset="0"/>
                <a:ea typeface="Times New Roman" panose="02020603050405020304" pitchFamily="18" charset="0"/>
                <a:cs typeface="Times New Roman" panose="02020603050405020304" pitchFamily="18" charset="0"/>
              </a:rPr>
              <a:t>Infrastructure </a:t>
            </a:r>
            <a:r>
              <a:rPr lang="en-CA" b="1" kern="0" dirty="0" err="1" smtClean="0">
                <a:effectLst/>
                <a:latin typeface="Segoe UI" panose="020B0502040204020203" pitchFamily="34" charset="0"/>
                <a:ea typeface="Times New Roman" panose="02020603050405020304" pitchFamily="18" charset="0"/>
                <a:cs typeface="Times New Roman" panose="02020603050405020304" pitchFamily="18" charset="0"/>
              </a:rPr>
              <a:t>verte</a:t>
            </a:r>
            <a:r>
              <a:rPr lang="en-CA" kern="0" dirty="0" smtClean="0">
                <a:effectLst/>
                <a:latin typeface="Segoe UI" panose="020B0502040204020203" pitchFamily="34" charset="0"/>
                <a:ea typeface="Times New Roman" panose="02020603050405020304" pitchFamily="18" charset="0"/>
                <a:cs typeface="Times New Roman" panose="02020603050405020304" pitchFamily="18" charset="0"/>
              </a:rPr>
              <a:t>: </a:t>
            </a:r>
            <a:r>
              <a:rPr lang="en-CA" kern="0" dirty="0" err="1" smtClean="0">
                <a:latin typeface="Segoe UI" panose="020B0502040204020203" pitchFamily="34" charset="0"/>
                <a:ea typeface="Times New Roman" panose="02020603050405020304" pitchFamily="18" charset="0"/>
                <a:cs typeface="Times New Roman" panose="02020603050405020304" pitchFamily="18" charset="0"/>
              </a:rPr>
              <a:t>ville</a:t>
            </a:r>
            <a:r>
              <a:rPr lang="en-CA" kern="0" dirty="0" smtClean="0">
                <a:latin typeface="Segoe UI" panose="020B0502040204020203" pitchFamily="34" charset="0"/>
                <a:ea typeface="Times New Roman" panose="02020603050405020304" pitchFamily="18" charset="0"/>
                <a:cs typeface="Times New Roman" panose="02020603050405020304" pitchFamily="18" charset="0"/>
              </a:rPr>
              <a:t> de </a:t>
            </a:r>
            <a:r>
              <a:rPr lang="en-CA" kern="0" dirty="0">
                <a:latin typeface="Segoe UI" panose="020B0502040204020203" pitchFamily="34" charset="0"/>
                <a:ea typeface="Times New Roman" panose="02020603050405020304" pitchFamily="18" charset="0"/>
                <a:cs typeface="Times New Roman" panose="02020603050405020304" pitchFamily="18" charset="0"/>
              </a:rPr>
              <a:t>Masdar</a:t>
            </a:r>
            <a:r>
              <a:rPr lang="en-CA" kern="0" dirty="0" smtClean="0">
                <a:latin typeface="Segoe UI" panose="020B0502040204020203" pitchFamily="34" charset="0"/>
                <a:ea typeface="Times New Roman" panose="02020603050405020304" pitchFamily="18" charset="0"/>
                <a:cs typeface="Times New Roman" panose="02020603050405020304" pitchFamily="18" charset="0"/>
              </a:rPr>
              <a:t>,</a:t>
            </a:r>
            <a:r>
              <a:rPr lang="en-CA" kern="0" dirty="0" smtClean="0">
                <a:effectLst/>
                <a:latin typeface="Segoe UI" panose="020B0502040204020203" pitchFamily="34" charset="0"/>
                <a:ea typeface="Times New Roman" panose="02020603050405020304" pitchFamily="18" charset="0"/>
                <a:cs typeface="Times New Roman" panose="02020603050405020304" pitchFamily="18" charset="0"/>
              </a:rPr>
              <a:t> Emirats </a:t>
            </a:r>
            <a:r>
              <a:rPr lang="en-CA" kern="0" dirty="0" err="1" smtClean="0">
                <a:effectLst/>
                <a:latin typeface="Segoe UI" panose="020B0502040204020203" pitchFamily="34" charset="0"/>
                <a:ea typeface="Times New Roman" panose="02020603050405020304" pitchFamily="18" charset="0"/>
                <a:cs typeface="Times New Roman" panose="02020603050405020304" pitchFamily="18" charset="0"/>
              </a:rPr>
              <a:t>Arabes</a:t>
            </a:r>
            <a:r>
              <a:rPr lang="en-CA" kern="0" dirty="0" smtClean="0">
                <a:effectLst/>
                <a:latin typeface="Segoe UI" panose="020B0502040204020203" pitchFamily="34" charset="0"/>
                <a:ea typeface="Times New Roman" panose="02020603050405020304" pitchFamily="18" charset="0"/>
                <a:cs typeface="Times New Roman" panose="02020603050405020304" pitchFamily="18" charset="0"/>
              </a:rPr>
              <a:t> Unis</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ct val="107000"/>
              </a:lnSpc>
              <a:spcBef>
                <a:spcPts val="0"/>
              </a:spcBef>
              <a:spcAft>
                <a:spcPts val="0"/>
              </a:spcAft>
              <a:buSzPts val="1000"/>
              <a:buFont typeface="Symbol" panose="05050102010706020507" pitchFamily="18" charset="2"/>
              <a:buChar char=""/>
              <a:tabLst>
                <a:tab pos="914400" algn="l"/>
              </a:tabLst>
            </a:pPr>
            <a:r>
              <a:rPr lang="fr-FR" sz="1700" kern="0" dirty="0">
                <a:latin typeface="Segoe UI" panose="020B0502040204020203" pitchFamily="34" charset="0"/>
                <a:ea typeface="Times New Roman" panose="02020603050405020304" pitchFamily="18" charset="0"/>
                <a:cs typeface="Times New Roman" panose="02020603050405020304" pitchFamily="18" charset="0"/>
              </a:rPr>
              <a:t>Développement </a:t>
            </a:r>
            <a:r>
              <a:rPr lang="fr-FR" sz="1700" kern="0" dirty="0" smtClean="0">
                <a:latin typeface="Segoe UI" panose="020B0502040204020203" pitchFamily="34" charset="0"/>
                <a:ea typeface="Times New Roman" panose="02020603050405020304" pitchFamily="18" charset="0"/>
                <a:cs typeface="Times New Roman" panose="02020603050405020304" pitchFamily="18" charset="0"/>
              </a:rPr>
              <a:t>urbain durable et </a:t>
            </a:r>
            <a:r>
              <a:rPr lang="fr-FR" sz="1700" kern="0" dirty="0">
                <a:latin typeface="Segoe UI" panose="020B0502040204020203" pitchFamily="34" charset="0"/>
                <a:ea typeface="Times New Roman" panose="02020603050405020304" pitchFamily="18" charset="0"/>
                <a:cs typeface="Times New Roman" panose="02020603050405020304" pitchFamily="18" charset="0"/>
              </a:rPr>
              <a:t>sobre en </a:t>
            </a:r>
            <a:r>
              <a:rPr lang="fr-FR" sz="1700" kern="0" dirty="0" smtClean="0">
                <a:latin typeface="Segoe UI" panose="020B0502040204020203" pitchFamily="34" charset="0"/>
                <a:ea typeface="Times New Roman" panose="02020603050405020304" pitchFamily="18" charset="0"/>
                <a:cs typeface="Times New Roman" panose="02020603050405020304" pitchFamily="18" charset="0"/>
              </a:rPr>
              <a:t>carbone</a:t>
            </a:r>
          </a:p>
          <a:p>
            <a:pPr marL="742950" marR="0" lvl="1" indent="-285750">
              <a:lnSpc>
                <a:spcPct val="107000"/>
              </a:lnSpc>
              <a:spcBef>
                <a:spcPts val="0"/>
              </a:spcBef>
              <a:spcAft>
                <a:spcPts val="0"/>
              </a:spcAft>
              <a:buSzPts val="1000"/>
              <a:buFont typeface="Symbol" panose="05050102010706020507" pitchFamily="18" charset="2"/>
              <a:buChar char=""/>
              <a:tabLst>
                <a:tab pos="914400" algn="l"/>
              </a:tabLst>
            </a:pPr>
            <a:r>
              <a:rPr lang="fr-FR" sz="1700" kern="0" dirty="0">
                <a:latin typeface="Segoe UI" panose="020B0502040204020203" pitchFamily="34" charset="0"/>
                <a:ea typeface="Times New Roman" panose="02020603050405020304" pitchFamily="18" charset="0"/>
                <a:cs typeface="Times New Roman" panose="02020603050405020304" pitchFamily="18" charset="0"/>
              </a:rPr>
              <a:t>B</a:t>
            </a:r>
            <a:r>
              <a:rPr lang="fr-FR" sz="1700" kern="0" dirty="0" smtClean="0">
                <a:latin typeface="Segoe UI" panose="020B0502040204020203" pitchFamily="34" charset="0"/>
                <a:ea typeface="Times New Roman" panose="02020603050405020304" pitchFamily="18" charset="0"/>
                <a:cs typeface="Times New Roman" panose="02020603050405020304" pitchFamily="18" charset="0"/>
              </a:rPr>
              <a:t>âtiments </a:t>
            </a:r>
            <a:r>
              <a:rPr lang="fr-FR" sz="1700" kern="0" dirty="0">
                <a:latin typeface="Segoe UI" panose="020B0502040204020203" pitchFamily="34" charset="0"/>
                <a:ea typeface="Times New Roman" panose="02020603050405020304" pitchFamily="18" charset="0"/>
                <a:cs typeface="Times New Roman" panose="02020603050405020304" pitchFamily="18" charset="0"/>
              </a:rPr>
              <a:t>respectueux de l'environnement, des énergies renouvelables et des transports </a:t>
            </a:r>
            <a:r>
              <a:rPr lang="fr-FR" sz="1700" kern="0" dirty="0" smtClean="0">
                <a:latin typeface="Segoe UI" panose="020B0502040204020203" pitchFamily="34" charset="0"/>
                <a:ea typeface="Times New Roman" panose="02020603050405020304" pitchFamily="18" charset="0"/>
                <a:cs typeface="Times New Roman" panose="02020603050405020304" pitchFamily="18" charset="0"/>
              </a:rPr>
              <a:t>publics efficaces</a:t>
            </a:r>
          </a:p>
          <a:p>
            <a:pPr marL="742950" marR="0" lvl="1" indent="-285750">
              <a:lnSpc>
                <a:spcPct val="107000"/>
              </a:lnSpc>
              <a:spcBef>
                <a:spcPts val="0"/>
              </a:spcBef>
              <a:spcAft>
                <a:spcPts val="0"/>
              </a:spcAft>
              <a:buSzPts val="1000"/>
              <a:buFont typeface="Symbol" panose="05050102010706020507" pitchFamily="18" charset="2"/>
              <a:buChar char=""/>
              <a:tabLst>
                <a:tab pos="914400" algn="l"/>
              </a:tabLst>
            </a:pPr>
            <a:r>
              <a:rPr lang="fr-FR" sz="1700" kern="0" dirty="0" smtClean="0">
                <a:latin typeface="Segoe UI" panose="020B0502040204020203" pitchFamily="34" charset="0"/>
                <a:ea typeface="Times New Roman" panose="02020603050405020304" pitchFamily="18" charset="0"/>
                <a:cs typeface="Times New Roman" panose="02020603050405020304" pitchFamily="18" charset="0"/>
              </a:rPr>
              <a:t>Objectif </a:t>
            </a:r>
            <a:r>
              <a:rPr lang="fr-FR" sz="1700" kern="0" dirty="0">
                <a:latin typeface="Segoe UI" panose="020B0502040204020203" pitchFamily="34" charset="0"/>
                <a:ea typeface="Times New Roman" panose="02020603050405020304" pitchFamily="18" charset="0"/>
                <a:cs typeface="Times New Roman" panose="02020603050405020304" pitchFamily="18" charset="0"/>
              </a:rPr>
              <a:t>zéro déchet et zéro émission de carbone</a:t>
            </a:r>
            <a:endParaRPr lang="en-US" sz="1700" dirty="0"/>
          </a:p>
        </p:txBody>
      </p:sp>
    </p:spTree>
    <p:extLst>
      <p:ext uri="{BB962C8B-B14F-4D97-AF65-F5344CB8AC3E}">
        <p14:creationId xmlns:p14="http://schemas.microsoft.com/office/powerpoint/2010/main" val="407195355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80DBE6-B647-DBF5-0CCB-61CB35EC521D}"/>
              </a:ext>
            </a:extLst>
          </p:cNvPr>
          <p:cNvSpPr>
            <a:spLocks noGrp="1"/>
          </p:cNvSpPr>
          <p:nvPr>
            <p:ph type="title"/>
          </p:nvPr>
        </p:nvSpPr>
        <p:spPr/>
        <p:txBody>
          <a:bodyPr/>
          <a:lstStyle/>
          <a:p>
            <a:pPr algn="ctr"/>
            <a:r>
              <a:rPr lang="en-US" b="1" dirty="0"/>
              <a:t>Exemples </a:t>
            </a:r>
            <a:r>
              <a:rPr lang="en-US" b="1" dirty="0" err="1"/>
              <a:t>d’economie</a:t>
            </a:r>
            <a:r>
              <a:rPr lang="en-US" b="1" dirty="0"/>
              <a:t> </a:t>
            </a:r>
            <a:r>
              <a:rPr lang="en-US" b="1" dirty="0" err="1"/>
              <a:t>verte</a:t>
            </a:r>
            <a:endParaRPr lang="en-US" b="1" dirty="0"/>
          </a:p>
        </p:txBody>
      </p:sp>
      <p:sp>
        <p:nvSpPr>
          <p:cNvPr id="3" name="Content Placeholder 2">
            <a:extLst>
              <a:ext uri="{FF2B5EF4-FFF2-40B4-BE49-F238E27FC236}">
                <a16:creationId xmlns:a16="http://schemas.microsoft.com/office/drawing/2014/main" id="{CE3A0D02-9AC7-C659-47C3-36BF87982388}"/>
              </a:ext>
            </a:extLst>
          </p:cNvPr>
          <p:cNvSpPr>
            <a:spLocks noGrp="1"/>
          </p:cNvSpPr>
          <p:nvPr>
            <p:ph idx="1"/>
          </p:nvPr>
        </p:nvSpPr>
        <p:spPr/>
        <p:txBody>
          <a:bodyPr>
            <a:normAutofit fontScale="85000" lnSpcReduction="10000"/>
          </a:bodyPr>
          <a:lstStyle/>
          <a:p>
            <a:pPr marL="342900" lvl="0" indent="-342900">
              <a:lnSpc>
                <a:spcPct val="107000"/>
              </a:lnSpc>
              <a:spcBef>
                <a:spcPts val="0"/>
              </a:spcBef>
              <a:buClr>
                <a:srgbClr val="B71E42"/>
              </a:buClr>
              <a:buSzPts val="1000"/>
              <a:buFont typeface="Symbol" panose="05050102010706020507" pitchFamily="18" charset="2"/>
              <a:buChar char=""/>
              <a:tabLst>
                <a:tab pos="457200" algn="l"/>
              </a:tabLst>
              <a:defRPr/>
            </a:pPr>
            <a:r>
              <a:rPr lang="fr-FR" sz="1800" b="1" kern="0" dirty="0">
                <a:solidFill>
                  <a:prstClr val="black"/>
                </a:solidFill>
                <a:latin typeface="Segoe UI" panose="020B0502040204020203" pitchFamily="34" charset="0"/>
                <a:ea typeface="Times New Roman" panose="02020603050405020304" pitchFamily="18" charset="0"/>
                <a:cs typeface="Times New Roman" panose="02020603050405020304" pitchFamily="18" charset="0"/>
              </a:rPr>
              <a:t>Gestion et recyclage des déchets</a:t>
            </a:r>
            <a:r>
              <a:rPr lang="en-CA" sz="1800" kern="0" dirty="0">
                <a:solidFill>
                  <a:prstClr val="black"/>
                </a:solidFill>
                <a:latin typeface="Segoe UI" panose="020B0502040204020203" pitchFamily="34" charset="0"/>
                <a:ea typeface="Times New Roman" panose="02020603050405020304" pitchFamily="18" charset="0"/>
                <a:cs typeface="Times New Roman" panose="02020603050405020304" pitchFamily="18" charset="0"/>
              </a:rPr>
              <a:t>: </a:t>
            </a:r>
            <a:r>
              <a:rPr lang="en-CA" sz="1800" kern="0" dirty="0" err="1">
                <a:solidFill>
                  <a:prstClr val="black"/>
                </a:solidFill>
                <a:latin typeface="Segoe UI" panose="020B0502040204020203" pitchFamily="34" charset="0"/>
                <a:ea typeface="Times New Roman" panose="02020603050405020304" pitchFamily="18" charset="0"/>
                <a:cs typeface="Times New Roman" panose="02020603050405020304" pitchFamily="18" charset="0"/>
              </a:rPr>
              <a:t>L'initiative</a:t>
            </a:r>
            <a:r>
              <a:rPr lang="en-CA" sz="1800" kern="0" dirty="0">
                <a:solidFill>
                  <a:prstClr val="black"/>
                </a:solidFill>
                <a:latin typeface="Segoe UI" panose="020B0502040204020203" pitchFamily="34" charset="0"/>
                <a:ea typeface="Times New Roman" panose="02020603050405020304" pitchFamily="18" charset="0"/>
                <a:cs typeface="Times New Roman" panose="02020603050405020304" pitchFamily="18" charset="0"/>
              </a:rPr>
              <a:t> </a:t>
            </a:r>
            <a:r>
              <a:rPr lang="en-CA" sz="1800" kern="0" dirty="0" err="1">
                <a:solidFill>
                  <a:prstClr val="black"/>
                </a:solidFill>
                <a:latin typeface="Segoe UI" panose="020B0502040204020203" pitchFamily="34" charset="0"/>
                <a:ea typeface="Times New Roman" panose="02020603050405020304" pitchFamily="18" charset="0"/>
                <a:cs typeface="Times New Roman" panose="02020603050405020304" pitchFamily="18" charset="0"/>
              </a:rPr>
              <a:t>nigériane</a:t>
            </a:r>
            <a:r>
              <a:rPr lang="en-CA" sz="1800" kern="0" dirty="0">
                <a:solidFill>
                  <a:prstClr val="black"/>
                </a:solidFill>
                <a:latin typeface="Segoe UI" panose="020B0502040204020203" pitchFamily="34" charset="0"/>
                <a:ea typeface="Times New Roman" panose="02020603050405020304" pitchFamily="18" charset="0"/>
                <a:cs typeface="Times New Roman" panose="02020603050405020304" pitchFamily="18" charset="0"/>
              </a:rPr>
              <a:t> </a:t>
            </a:r>
            <a:r>
              <a:rPr lang="en-CA" sz="1800" kern="0" dirty="0" err="1">
                <a:solidFill>
                  <a:prstClr val="black"/>
                </a:solidFill>
                <a:latin typeface="Segoe UI" panose="020B0502040204020203" pitchFamily="34" charset="0"/>
                <a:ea typeface="Times New Roman" panose="02020603050405020304" pitchFamily="18" charset="0"/>
                <a:cs typeface="Times New Roman" panose="02020603050405020304" pitchFamily="18" charset="0"/>
              </a:rPr>
              <a:t>Wecyclers</a:t>
            </a:r>
            <a:endParaRPr kumimoji="0" lang="en-US" sz="1800" b="0" i="0" u="none" strike="noStrike" kern="1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a:p>
            <a:pPr marL="742950" lvl="1" indent="-285750">
              <a:lnSpc>
                <a:spcPct val="107000"/>
              </a:lnSpc>
              <a:spcBef>
                <a:spcPts val="0"/>
              </a:spcBef>
              <a:buClr>
                <a:srgbClr val="B71E42"/>
              </a:buClr>
              <a:buSzPts val="1000"/>
              <a:buFont typeface="Symbol" panose="05050102010706020507" pitchFamily="18" charset="2"/>
              <a:buChar char=""/>
              <a:tabLst>
                <a:tab pos="914400" algn="l"/>
              </a:tabLst>
              <a:defRPr/>
            </a:pPr>
            <a:r>
              <a:rPr lang="fr-FR" kern="0" dirty="0" smtClean="0">
                <a:solidFill>
                  <a:prstClr val="black"/>
                </a:solidFill>
                <a:latin typeface="Segoe UI" panose="020B0502040204020203" pitchFamily="34" charset="0"/>
                <a:ea typeface="Times New Roman" panose="02020603050405020304" pitchFamily="18" charset="0"/>
                <a:cs typeface="Times New Roman" panose="02020603050405020304" pitchFamily="18" charset="0"/>
              </a:rPr>
              <a:t>Encourage </a:t>
            </a:r>
            <a:r>
              <a:rPr lang="fr-FR" kern="0" dirty="0">
                <a:solidFill>
                  <a:prstClr val="black"/>
                </a:solidFill>
                <a:latin typeface="Segoe UI" panose="020B0502040204020203" pitchFamily="34" charset="0"/>
                <a:ea typeface="Times New Roman" panose="02020603050405020304" pitchFamily="18" charset="0"/>
                <a:cs typeface="Times New Roman" panose="02020603050405020304" pitchFamily="18" charset="0"/>
              </a:rPr>
              <a:t>les ménages à recycler grâce à des points </a:t>
            </a:r>
            <a:r>
              <a:rPr lang="fr-FR" kern="0" dirty="0" smtClean="0">
                <a:solidFill>
                  <a:prstClr val="black"/>
                </a:solidFill>
                <a:latin typeface="Segoe UI" panose="020B0502040204020203" pitchFamily="34" charset="0"/>
                <a:ea typeface="Times New Roman" panose="02020603050405020304" pitchFamily="18" charset="0"/>
                <a:cs typeface="Times New Roman" panose="02020603050405020304" pitchFamily="18" charset="0"/>
              </a:rPr>
              <a:t>échangeables</a:t>
            </a:r>
          </a:p>
          <a:p>
            <a:pPr marL="742950" lvl="1" indent="-285750">
              <a:lnSpc>
                <a:spcPct val="107000"/>
              </a:lnSpc>
              <a:spcBef>
                <a:spcPts val="0"/>
              </a:spcBef>
              <a:buClr>
                <a:srgbClr val="B71E42"/>
              </a:buClr>
              <a:buSzPts val="1000"/>
              <a:buFont typeface="Symbol" panose="05050102010706020507" pitchFamily="18" charset="2"/>
              <a:buChar char=""/>
              <a:tabLst>
                <a:tab pos="914400" algn="l"/>
              </a:tabLst>
              <a:defRPr/>
            </a:pPr>
            <a:r>
              <a:rPr lang="fr-FR" kern="0" dirty="0" smtClean="0">
                <a:solidFill>
                  <a:prstClr val="black"/>
                </a:solidFill>
                <a:latin typeface="Segoe UI" panose="020B0502040204020203" pitchFamily="34" charset="0"/>
                <a:ea typeface="Times New Roman" panose="02020603050405020304" pitchFamily="18" charset="0"/>
                <a:cs typeface="Times New Roman" panose="02020603050405020304" pitchFamily="18" charset="0"/>
              </a:rPr>
              <a:t>Encourage </a:t>
            </a:r>
            <a:r>
              <a:rPr lang="fr-FR" kern="0" dirty="0">
                <a:solidFill>
                  <a:prstClr val="black"/>
                </a:solidFill>
                <a:latin typeface="Segoe UI" panose="020B0502040204020203" pitchFamily="34" charset="0"/>
                <a:ea typeface="Times New Roman" panose="02020603050405020304" pitchFamily="18" charset="0"/>
                <a:cs typeface="Times New Roman" panose="02020603050405020304" pitchFamily="18" charset="0"/>
              </a:rPr>
              <a:t>la séparation et le recyclage des </a:t>
            </a:r>
            <a:r>
              <a:rPr lang="fr-FR" kern="0" dirty="0" smtClean="0">
                <a:solidFill>
                  <a:prstClr val="black"/>
                </a:solidFill>
                <a:latin typeface="Segoe UI" panose="020B0502040204020203" pitchFamily="34" charset="0"/>
                <a:ea typeface="Times New Roman" panose="02020603050405020304" pitchFamily="18" charset="0"/>
                <a:cs typeface="Times New Roman" panose="02020603050405020304" pitchFamily="18" charset="0"/>
              </a:rPr>
              <a:t>déchets</a:t>
            </a:r>
          </a:p>
          <a:p>
            <a:pPr marL="742950" lvl="1" indent="-285750">
              <a:lnSpc>
                <a:spcPct val="107000"/>
              </a:lnSpc>
              <a:spcBef>
                <a:spcPts val="0"/>
              </a:spcBef>
              <a:buClr>
                <a:srgbClr val="B71E42"/>
              </a:buClr>
              <a:buSzPts val="1000"/>
              <a:buFont typeface="Symbol" panose="05050102010706020507" pitchFamily="18" charset="2"/>
              <a:buChar char=""/>
              <a:tabLst>
                <a:tab pos="914400" algn="l"/>
              </a:tabLst>
              <a:defRPr/>
            </a:pPr>
            <a:r>
              <a:rPr lang="fr-FR" kern="0" dirty="0" smtClean="0">
                <a:solidFill>
                  <a:prstClr val="black"/>
                </a:solidFill>
                <a:latin typeface="Segoe UI" panose="020B0502040204020203" pitchFamily="34" charset="0"/>
                <a:ea typeface="Times New Roman" panose="02020603050405020304" pitchFamily="18" charset="0"/>
                <a:cs typeface="Times New Roman" panose="02020603050405020304" pitchFamily="18" charset="0"/>
              </a:rPr>
              <a:t>Réduit </a:t>
            </a:r>
            <a:r>
              <a:rPr lang="fr-FR" kern="0" dirty="0">
                <a:solidFill>
                  <a:prstClr val="black"/>
                </a:solidFill>
                <a:latin typeface="Segoe UI" panose="020B0502040204020203" pitchFamily="34" charset="0"/>
                <a:ea typeface="Times New Roman" panose="02020603050405020304" pitchFamily="18" charset="0"/>
                <a:cs typeface="Times New Roman" panose="02020603050405020304" pitchFamily="18" charset="0"/>
              </a:rPr>
              <a:t>les déchets envoyés aux décharges et favorise une économie </a:t>
            </a:r>
            <a:r>
              <a:rPr lang="fr-FR" kern="0" dirty="0" smtClean="0">
                <a:solidFill>
                  <a:prstClr val="black"/>
                </a:solidFill>
                <a:latin typeface="Segoe UI" panose="020B0502040204020203" pitchFamily="34" charset="0"/>
                <a:ea typeface="Times New Roman" panose="02020603050405020304" pitchFamily="18" charset="0"/>
                <a:cs typeface="Times New Roman" panose="02020603050405020304" pitchFamily="18" charset="0"/>
              </a:rPr>
              <a:t>circulaire</a:t>
            </a:r>
          </a:p>
          <a:p>
            <a:pPr marL="742950" lvl="1" indent="-285750">
              <a:lnSpc>
                <a:spcPct val="107000"/>
              </a:lnSpc>
              <a:spcBef>
                <a:spcPts val="0"/>
              </a:spcBef>
              <a:buClr>
                <a:srgbClr val="B71E42"/>
              </a:buClr>
              <a:buSzPts val="1000"/>
              <a:buFont typeface="Symbol" panose="05050102010706020507" pitchFamily="18" charset="2"/>
              <a:buChar char=""/>
              <a:tabLst>
                <a:tab pos="914400" algn="l"/>
              </a:tabLst>
              <a:defRPr/>
            </a:pPr>
            <a:endParaRPr kumimoji="0" lang="en-US" b="0" i="0" u="none" strike="noStrike" kern="1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Bef>
                <a:spcPts val="0"/>
              </a:spcBef>
              <a:buClr>
                <a:srgbClr val="B71E42"/>
              </a:buClr>
              <a:buSzPts val="1000"/>
              <a:buFont typeface="Symbol" panose="05050102010706020507" pitchFamily="18" charset="2"/>
              <a:buChar char=""/>
              <a:tabLst>
                <a:tab pos="457200" algn="l"/>
              </a:tabLst>
              <a:defRPr/>
            </a:pPr>
            <a:r>
              <a:rPr lang="fr-FR" sz="1800" b="1" kern="0" dirty="0">
                <a:solidFill>
                  <a:prstClr val="black"/>
                </a:solidFill>
                <a:latin typeface="Segoe UI" panose="020B0502040204020203" pitchFamily="34" charset="0"/>
                <a:ea typeface="Times New Roman" panose="02020603050405020304" pitchFamily="18" charset="0"/>
                <a:cs typeface="Times New Roman" panose="02020603050405020304" pitchFamily="18" charset="0"/>
              </a:rPr>
              <a:t>Restauration et conservation des écosystèmes</a:t>
            </a:r>
            <a:r>
              <a:rPr kumimoji="0" lang="en-CA" sz="1800" b="1" i="0" u="none" strike="noStrike" kern="0" cap="none" spc="0" normalizeH="0" baseline="0" noProof="0" dirty="0" smtClean="0">
                <a:ln>
                  <a:noFill/>
                </a:ln>
                <a:solidFill>
                  <a:prstClr val="black"/>
                </a:solidFill>
                <a:effectLst/>
                <a:uLnTx/>
                <a:uFillTx/>
                <a:latin typeface="Segoe UI" panose="020B0502040204020203" pitchFamily="34" charset="0"/>
                <a:ea typeface="Times New Roman" panose="02020603050405020304" pitchFamily="18" charset="0"/>
                <a:cs typeface="Times New Roman" panose="02020603050405020304" pitchFamily="18" charset="0"/>
              </a:rPr>
              <a:t>: </a:t>
            </a:r>
            <a:r>
              <a:rPr lang="fr-FR" sz="1800" kern="0" noProof="0" dirty="0" smtClean="0">
                <a:solidFill>
                  <a:prstClr val="black"/>
                </a:solidFill>
                <a:latin typeface="Segoe UI" panose="020B0502040204020203" pitchFamily="34" charset="0"/>
                <a:ea typeface="Times New Roman" panose="02020603050405020304" pitchFamily="18" charset="0"/>
                <a:cs typeface="Times New Roman" panose="02020603050405020304" pitchFamily="18" charset="0"/>
              </a:rPr>
              <a:t>l</a:t>
            </a:r>
            <a:r>
              <a:rPr lang="fr-FR" sz="1800" kern="0" dirty="0" smtClean="0">
                <a:solidFill>
                  <a:prstClr val="black"/>
                </a:solidFill>
                <a:latin typeface="Segoe UI" panose="020B0502040204020203" pitchFamily="34" charset="0"/>
                <a:ea typeface="Times New Roman" panose="02020603050405020304" pitchFamily="18" charset="0"/>
                <a:cs typeface="Times New Roman" panose="02020603050405020304" pitchFamily="18" charset="0"/>
              </a:rPr>
              <a:t>'initiative </a:t>
            </a:r>
            <a:r>
              <a:rPr lang="fr-FR" sz="1800" kern="0" dirty="0">
                <a:solidFill>
                  <a:prstClr val="black"/>
                </a:solidFill>
                <a:latin typeface="Segoe UI" panose="020B0502040204020203" pitchFamily="34" charset="0"/>
                <a:ea typeface="Times New Roman" panose="02020603050405020304" pitchFamily="18" charset="0"/>
                <a:cs typeface="Times New Roman" panose="02020603050405020304" pitchFamily="18" charset="0"/>
              </a:rPr>
              <a:t>Grande Muraille Verte en Afrique</a:t>
            </a:r>
            <a:endParaRPr kumimoji="0" lang="en-US" sz="1800" b="0" i="0" u="none" strike="noStrike" kern="1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a:p>
            <a:pPr marL="742950" lvl="1" indent="-285750">
              <a:lnSpc>
                <a:spcPct val="107000"/>
              </a:lnSpc>
              <a:spcBef>
                <a:spcPts val="0"/>
              </a:spcBef>
              <a:buClr>
                <a:srgbClr val="B71E42"/>
              </a:buClr>
              <a:buSzPts val="1000"/>
              <a:buFont typeface="Symbol" panose="05050102010706020507" pitchFamily="18" charset="2"/>
              <a:buChar char=""/>
              <a:tabLst>
                <a:tab pos="914400" algn="l"/>
              </a:tabLst>
              <a:defRPr/>
            </a:pPr>
            <a:r>
              <a:rPr lang="fr-FR" kern="0" dirty="0">
                <a:solidFill>
                  <a:prstClr val="black"/>
                </a:solidFill>
                <a:latin typeface="Segoe UI" panose="020B0502040204020203" pitchFamily="34" charset="0"/>
                <a:ea typeface="Times New Roman" panose="02020603050405020304" pitchFamily="18" charset="0"/>
                <a:cs typeface="Times New Roman" panose="02020603050405020304" pitchFamily="18" charset="0"/>
              </a:rPr>
              <a:t>Vise à restaurer 100 millions d'hectares de terres dégradées à travers le </a:t>
            </a:r>
            <a:r>
              <a:rPr lang="fr-FR" kern="0" dirty="0" smtClean="0">
                <a:solidFill>
                  <a:prstClr val="black"/>
                </a:solidFill>
                <a:latin typeface="Segoe UI" panose="020B0502040204020203" pitchFamily="34" charset="0"/>
                <a:ea typeface="Times New Roman" panose="02020603050405020304" pitchFamily="18" charset="0"/>
                <a:cs typeface="Times New Roman" panose="02020603050405020304" pitchFamily="18" charset="0"/>
              </a:rPr>
              <a:t>Sahel</a:t>
            </a:r>
          </a:p>
          <a:p>
            <a:pPr marL="742950" lvl="1" indent="-285750">
              <a:lnSpc>
                <a:spcPct val="107000"/>
              </a:lnSpc>
              <a:spcBef>
                <a:spcPts val="0"/>
              </a:spcBef>
              <a:buClr>
                <a:srgbClr val="B71E42"/>
              </a:buClr>
              <a:buSzPts val="1000"/>
              <a:buFont typeface="Symbol" panose="05050102010706020507" pitchFamily="18" charset="2"/>
              <a:buChar char=""/>
              <a:tabLst>
                <a:tab pos="914400" algn="l"/>
              </a:tabLst>
              <a:defRPr/>
            </a:pPr>
            <a:r>
              <a:rPr lang="fr-FR" kern="0" dirty="0" smtClean="0">
                <a:solidFill>
                  <a:prstClr val="black"/>
                </a:solidFill>
                <a:latin typeface="Segoe UI" panose="020B0502040204020203" pitchFamily="34" charset="0"/>
                <a:ea typeface="Times New Roman" panose="02020603050405020304" pitchFamily="18" charset="0"/>
                <a:cs typeface="Times New Roman" panose="02020603050405020304" pitchFamily="18" charset="0"/>
              </a:rPr>
              <a:t>Améliore </a:t>
            </a:r>
            <a:r>
              <a:rPr lang="fr-FR" kern="0" dirty="0">
                <a:solidFill>
                  <a:prstClr val="black"/>
                </a:solidFill>
                <a:latin typeface="Segoe UI" panose="020B0502040204020203" pitchFamily="34" charset="0"/>
                <a:ea typeface="Times New Roman" panose="02020603050405020304" pitchFamily="18" charset="0"/>
                <a:cs typeface="Times New Roman" panose="02020603050405020304" pitchFamily="18" charset="0"/>
              </a:rPr>
              <a:t>la sécurité alimentaire, la biodiversité et la résilience au changement </a:t>
            </a:r>
            <a:r>
              <a:rPr lang="fr-FR" kern="0" dirty="0" smtClean="0">
                <a:solidFill>
                  <a:prstClr val="black"/>
                </a:solidFill>
                <a:latin typeface="Segoe UI" panose="020B0502040204020203" pitchFamily="34" charset="0"/>
                <a:ea typeface="Times New Roman" panose="02020603050405020304" pitchFamily="18" charset="0"/>
                <a:cs typeface="Times New Roman" panose="02020603050405020304" pitchFamily="18" charset="0"/>
              </a:rPr>
              <a:t>climatique</a:t>
            </a:r>
          </a:p>
          <a:p>
            <a:pPr marL="742950" lvl="1" indent="-285750">
              <a:lnSpc>
                <a:spcPct val="107000"/>
              </a:lnSpc>
              <a:spcBef>
                <a:spcPts val="0"/>
              </a:spcBef>
              <a:buClr>
                <a:srgbClr val="B71E42"/>
              </a:buClr>
              <a:buSzPts val="1000"/>
              <a:buFont typeface="Symbol" panose="05050102010706020507" pitchFamily="18" charset="2"/>
              <a:buChar char=""/>
              <a:tabLst>
                <a:tab pos="914400" algn="l"/>
              </a:tabLst>
              <a:defRPr/>
            </a:pPr>
            <a:r>
              <a:rPr lang="fr-FR" kern="0" dirty="0" smtClean="0">
                <a:solidFill>
                  <a:prstClr val="black"/>
                </a:solidFill>
                <a:latin typeface="Segoe UI" panose="020B0502040204020203" pitchFamily="34" charset="0"/>
                <a:ea typeface="Times New Roman" panose="02020603050405020304" pitchFamily="18" charset="0"/>
                <a:cs typeface="Times New Roman" panose="02020603050405020304" pitchFamily="18" charset="0"/>
              </a:rPr>
              <a:t>Fournit </a:t>
            </a:r>
            <a:r>
              <a:rPr lang="fr-FR" kern="0" dirty="0">
                <a:solidFill>
                  <a:prstClr val="black"/>
                </a:solidFill>
                <a:latin typeface="Segoe UI" panose="020B0502040204020203" pitchFamily="34" charset="0"/>
                <a:ea typeface="Times New Roman" panose="02020603050405020304" pitchFamily="18" charset="0"/>
                <a:cs typeface="Times New Roman" panose="02020603050405020304" pitchFamily="18" charset="0"/>
              </a:rPr>
              <a:t>des opportunités d'emploi et soutient les communautés </a:t>
            </a:r>
            <a:r>
              <a:rPr lang="fr-FR" kern="0" dirty="0" smtClean="0">
                <a:solidFill>
                  <a:prstClr val="black"/>
                </a:solidFill>
                <a:latin typeface="Segoe UI" panose="020B0502040204020203" pitchFamily="34" charset="0"/>
                <a:ea typeface="Times New Roman" panose="02020603050405020304" pitchFamily="18" charset="0"/>
                <a:cs typeface="Times New Roman" panose="02020603050405020304" pitchFamily="18" charset="0"/>
              </a:rPr>
              <a:t>locales</a:t>
            </a:r>
          </a:p>
          <a:p>
            <a:pPr marL="742950" lvl="1" indent="-285750">
              <a:lnSpc>
                <a:spcPct val="107000"/>
              </a:lnSpc>
              <a:spcBef>
                <a:spcPts val="0"/>
              </a:spcBef>
              <a:buClr>
                <a:srgbClr val="B71E42"/>
              </a:buClr>
              <a:buSzPts val="1000"/>
              <a:buFont typeface="Symbol" panose="05050102010706020507" pitchFamily="18" charset="2"/>
              <a:buChar char=""/>
              <a:tabLst>
                <a:tab pos="914400" algn="l"/>
              </a:tabLst>
              <a:defRPr/>
            </a:pPr>
            <a:endParaRPr kumimoji="0" lang="en-US" b="0" i="0" u="none" strike="noStrike" kern="1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Bef>
                <a:spcPts val="0"/>
              </a:spcBef>
              <a:buClr>
                <a:srgbClr val="B71E42"/>
              </a:buClr>
              <a:buSzPts val="1000"/>
              <a:buFont typeface="Symbol" panose="05050102010706020507" pitchFamily="18" charset="2"/>
              <a:buChar char=""/>
              <a:tabLst>
                <a:tab pos="457200" algn="l"/>
              </a:tabLst>
              <a:defRPr/>
            </a:pPr>
            <a:r>
              <a:rPr lang="fr-FR" sz="1800" b="1" kern="0" dirty="0">
                <a:solidFill>
                  <a:prstClr val="black"/>
                </a:solidFill>
                <a:latin typeface="Segoe UI" panose="020B0502040204020203" pitchFamily="34" charset="0"/>
                <a:ea typeface="Times New Roman" panose="02020603050405020304" pitchFamily="18" charset="0"/>
                <a:cs typeface="Times New Roman" panose="02020603050405020304" pitchFamily="18" charset="0"/>
              </a:rPr>
              <a:t>Développement résilient au changement climatique</a:t>
            </a:r>
            <a:r>
              <a:rPr kumimoji="0" lang="en-CA" sz="1800" b="1" i="0" u="none" strike="noStrike" kern="0" cap="none" spc="0" normalizeH="0" baseline="0" noProof="0" dirty="0" smtClean="0">
                <a:ln>
                  <a:noFill/>
                </a:ln>
                <a:solidFill>
                  <a:prstClr val="black"/>
                </a:solidFill>
                <a:effectLst/>
                <a:uLnTx/>
                <a:uFillTx/>
                <a:latin typeface="Segoe UI" panose="020B0502040204020203" pitchFamily="34" charset="0"/>
                <a:ea typeface="Times New Roman" panose="02020603050405020304" pitchFamily="18" charset="0"/>
                <a:cs typeface="Times New Roman" panose="02020603050405020304" pitchFamily="18" charset="0"/>
              </a:rPr>
              <a:t>: </a:t>
            </a:r>
            <a:r>
              <a:rPr lang="fr-FR" sz="1800" kern="0" dirty="0">
                <a:solidFill>
                  <a:prstClr val="black"/>
                </a:solidFill>
                <a:latin typeface="Segoe UI" panose="020B0502040204020203" pitchFamily="34" charset="0"/>
                <a:ea typeface="Times New Roman" panose="02020603050405020304" pitchFamily="18" charset="0"/>
                <a:cs typeface="Times New Roman" panose="02020603050405020304" pitchFamily="18" charset="0"/>
              </a:rPr>
              <a:t>Projet égyptien de gestion intégrée des zones </a:t>
            </a:r>
            <a:r>
              <a:rPr lang="fr-FR" sz="1800" kern="0" dirty="0" smtClean="0">
                <a:solidFill>
                  <a:prstClr val="black"/>
                </a:solidFill>
                <a:latin typeface="Segoe UI" panose="020B0502040204020203" pitchFamily="34" charset="0"/>
                <a:ea typeface="Times New Roman" panose="02020603050405020304" pitchFamily="18" charset="0"/>
                <a:cs typeface="Times New Roman" panose="02020603050405020304" pitchFamily="18" charset="0"/>
              </a:rPr>
              <a:t>côtières</a:t>
            </a:r>
          </a:p>
          <a:p>
            <a:pPr marL="800100" lvl="1" indent="-342900">
              <a:lnSpc>
                <a:spcPct val="107000"/>
              </a:lnSpc>
              <a:spcBef>
                <a:spcPts val="0"/>
              </a:spcBef>
              <a:buClr>
                <a:srgbClr val="B71E42"/>
              </a:buClr>
              <a:buSzPts val="1000"/>
              <a:buFont typeface="Symbol" panose="05050102010706020507" pitchFamily="18" charset="2"/>
              <a:buChar char=""/>
              <a:tabLst>
                <a:tab pos="457200" algn="l"/>
              </a:tabLst>
              <a:defRPr/>
            </a:pPr>
            <a:r>
              <a:rPr lang="fr-FR" kern="0" dirty="0">
                <a:solidFill>
                  <a:prstClr val="black"/>
                </a:solidFill>
                <a:latin typeface="Segoe UI" panose="020B0502040204020203" pitchFamily="34" charset="0"/>
                <a:ea typeface="Times New Roman" panose="02020603050405020304" pitchFamily="18" charset="0"/>
                <a:cs typeface="Times New Roman" panose="02020603050405020304" pitchFamily="18" charset="0"/>
              </a:rPr>
              <a:t>Protège les communautés côtières de la montée du niveau de la mer et des ondes de </a:t>
            </a:r>
            <a:r>
              <a:rPr lang="fr-FR" kern="0" dirty="0" smtClean="0">
                <a:solidFill>
                  <a:prstClr val="black"/>
                </a:solidFill>
                <a:latin typeface="Segoe UI" panose="020B0502040204020203" pitchFamily="34" charset="0"/>
                <a:ea typeface="Times New Roman" panose="02020603050405020304" pitchFamily="18" charset="0"/>
                <a:cs typeface="Times New Roman" panose="02020603050405020304" pitchFamily="18" charset="0"/>
              </a:rPr>
              <a:t>tempête</a:t>
            </a:r>
          </a:p>
          <a:p>
            <a:pPr marL="800100" lvl="1" indent="-342900">
              <a:lnSpc>
                <a:spcPct val="107000"/>
              </a:lnSpc>
              <a:spcBef>
                <a:spcPts val="0"/>
              </a:spcBef>
              <a:buClr>
                <a:srgbClr val="B71E42"/>
              </a:buClr>
              <a:buSzPts val="1000"/>
              <a:buFont typeface="Symbol" panose="05050102010706020507" pitchFamily="18" charset="2"/>
              <a:buChar char=""/>
              <a:tabLst>
                <a:tab pos="457200" algn="l"/>
              </a:tabLst>
              <a:defRPr/>
            </a:pPr>
            <a:r>
              <a:rPr lang="fr-FR" kern="0" dirty="0" smtClean="0">
                <a:solidFill>
                  <a:prstClr val="black"/>
                </a:solidFill>
                <a:latin typeface="Segoe UI" panose="020B0502040204020203" pitchFamily="34" charset="0"/>
                <a:ea typeface="Times New Roman" panose="02020603050405020304" pitchFamily="18" charset="0"/>
                <a:cs typeface="Times New Roman" panose="02020603050405020304" pitchFamily="18" charset="0"/>
              </a:rPr>
              <a:t>Met </a:t>
            </a:r>
            <a:r>
              <a:rPr lang="fr-FR" kern="0" dirty="0">
                <a:solidFill>
                  <a:prstClr val="black"/>
                </a:solidFill>
                <a:latin typeface="Segoe UI" panose="020B0502040204020203" pitchFamily="34" charset="0"/>
                <a:ea typeface="Times New Roman" panose="02020603050405020304" pitchFamily="18" charset="0"/>
                <a:cs typeface="Times New Roman" panose="02020603050405020304" pitchFamily="18" charset="0"/>
              </a:rPr>
              <a:t>en œuvre des mesures d'adaptation </a:t>
            </a:r>
            <a:r>
              <a:rPr lang="fr-FR" kern="0" dirty="0" smtClean="0">
                <a:solidFill>
                  <a:prstClr val="black"/>
                </a:solidFill>
                <a:latin typeface="Segoe UI" panose="020B0502040204020203" pitchFamily="34" charset="0"/>
                <a:ea typeface="Times New Roman" panose="02020603050405020304" pitchFamily="18" charset="0"/>
                <a:cs typeface="Times New Roman" panose="02020603050405020304" pitchFamily="18" charset="0"/>
              </a:rPr>
              <a:t>écosystémiques</a:t>
            </a:r>
          </a:p>
          <a:p>
            <a:pPr marL="800100" lvl="1" indent="-342900">
              <a:lnSpc>
                <a:spcPct val="107000"/>
              </a:lnSpc>
              <a:spcBef>
                <a:spcPts val="0"/>
              </a:spcBef>
              <a:buClr>
                <a:srgbClr val="B71E42"/>
              </a:buClr>
              <a:buSzPts val="1000"/>
              <a:buFont typeface="Symbol" panose="05050102010706020507" pitchFamily="18" charset="2"/>
              <a:buChar char=""/>
              <a:tabLst>
                <a:tab pos="457200" algn="l"/>
              </a:tabLst>
              <a:defRPr/>
            </a:pPr>
            <a:r>
              <a:rPr lang="fr-FR" kern="0" dirty="0" smtClean="0">
                <a:solidFill>
                  <a:prstClr val="black"/>
                </a:solidFill>
                <a:latin typeface="Segoe UI" panose="020B0502040204020203" pitchFamily="34" charset="0"/>
                <a:ea typeface="Times New Roman" panose="02020603050405020304" pitchFamily="18" charset="0"/>
                <a:cs typeface="Times New Roman" panose="02020603050405020304" pitchFamily="18" charset="0"/>
              </a:rPr>
              <a:t>Améliore </a:t>
            </a:r>
            <a:r>
              <a:rPr lang="fr-FR" kern="0" dirty="0">
                <a:solidFill>
                  <a:prstClr val="black"/>
                </a:solidFill>
                <a:latin typeface="Segoe UI" panose="020B0502040204020203" pitchFamily="34" charset="0"/>
                <a:ea typeface="Times New Roman" panose="02020603050405020304" pitchFamily="18" charset="0"/>
                <a:cs typeface="Times New Roman" panose="02020603050405020304" pitchFamily="18" charset="0"/>
              </a:rPr>
              <a:t>la résilience des infrastructures et des écosystèmes côtiers</a:t>
            </a:r>
            <a:endParaRPr lang="en-US" dirty="0"/>
          </a:p>
        </p:txBody>
      </p:sp>
    </p:spTree>
    <p:extLst>
      <p:ext uri="{BB962C8B-B14F-4D97-AF65-F5344CB8AC3E}">
        <p14:creationId xmlns:p14="http://schemas.microsoft.com/office/powerpoint/2010/main" val="34246796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50000" t="50000" r="50000" b="50000"/>
          </a:path>
        </a:gra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FD6EDB49-211E-499D-9A08-6C5FF3D060F7}"/>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8F9F37E-D3CF-4F3D-96C2-25307819DF2D}"/>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sp>
        <p:nvSpPr>
          <p:cNvPr id="12" name="Rectangle 11">
            <a:extLst>
              <a:ext uri="{FF2B5EF4-FFF2-40B4-BE49-F238E27FC236}">
                <a16:creationId xmlns:a16="http://schemas.microsoft.com/office/drawing/2014/main" id="{C5FFF17D-767C-40E7-8C89-962F1F54BCD0}"/>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3331" y="638508"/>
            <a:ext cx="10905339" cy="4843439"/>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E69F39E1-619D-4D9E-8823-8BD8CC3206B6}"/>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70204" y="865667"/>
            <a:ext cx="10451592" cy="4389120"/>
          </a:xfrm>
          <a:prstGeom prst="rect">
            <a:avLst/>
          </a:prstGeom>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1003">
            <a:schemeClr val="lt1"/>
          </a:fillRef>
          <a:effectRef idx="2">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C8C53F47-DF50-454F-A5A6-6B969748D972}"/>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34796" y="1030259"/>
            <a:ext cx="10122408" cy="4059936"/>
          </a:xfrm>
          <a:prstGeom prst="rect">
            <a:avLst/>
          </a:prstGeom>
          <a:noFill/>
          <a:ln>
            <a:solidFill>
              <a:srgbClr val="45454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BAC624A-A3A4-2AE0-60C1-1C7DAE89251C}"/>
              </a:ext>
            </a:extLst>
          </p:cNvPr>
          <p:cNvSpPr>
            <a:spLocks noGrp="1"/>
          </p:cNvSpPr>
          <p:nvPr>
            <p:ph type="title"/>
          </p:nvPr>
        </p:nvSpPr>
        <p:spPr>
          <a:xfrm>
            <a:off x="1451579" y="1167874"/>
            <a:ext cx="9405891" cy="416263"/>
          </a:xfrm>
        </p:spPr>
        <p:txBody>
          <a:bodyPr anchor="ctr">
            <a:noAutofit/>
          </a:bodyPr>
          <a:lstStyle/>
          <a:p>
            <a:pPr algn="ctr"/>
            <a:r>
              <a:rPr lang="en-US" sz="2400" b="1" dirty="0" err="1" smtClean="0"/>
              <a:t>Aperçu</a:t>
            </a:r>
            <a:r>
              <a:rPr lang="en-US" sz="2400" b="1" dirty="0" smtClean="0"/>
              <a:t> de la </a:t>
            </a:r>
            <a:r>
              <a:rPr lang="en-US" sz="2400" b="1" dirty="0"/>
              <a:t>presentation</a:t>
            </a:r>
          </a:p>
        </p:txBody>
      </p:sp>
      <p:sp>
        <p:nvSpPr>
          <p:cNvPr id="3" name="Content Placeholder 2">
            <a:extLst>
              <a:ext uri="{FF2B5EF4-FFF2-40B4-BE49-F238E27FC236}">
                <a16:creationId xmlns:a16="http://schemas.microsoft.com/office/drawing/2014/main" id="{4B06A51D-C407-01DC-658C-C707C9C0C389}"/>
              </a:ext>
            </a:extLst>
          </p:cNvPr>
          <p:cNvSpPr>
            <a:spLocks noGrp="1"/>
          </p:cNvSpPr>
          <p:nvPr>
            <p:ph idx="1"/>
          </p:nvPr>
        </p:nvSpPr>
        <p:spPr>
          <a:xfrm>
            <a:off x="1451579" y="1863969"/>
            <a:ext cx="9405891" cy="3004593"/>
          </a:xfrm>
        </p:spPr>
        <p:txBody>
          <a:bodyPr>
            <a:normAutofit fontScale="85000" lnSpcReduction="20000"/>
          </a:bodyPr>
          <a:lstStyle/>
          <a:p>
            <a:pPr>
              <a:lnSpc>
                <a:spcPct val="110000"/>
              </a:lnSpc>
            </a:pPr>
            <a:r>
              <a:rPr lang="en-US" sz="2300" dirty="0" err="1" smtClean="0"/>
              <a:t>Contexte</a:t>
            </a:r>
            <a:r>
              <a:rPr lang="en-US" sz="2300" dirty="0" smtClean="0"/>
              <a:t> de la </a:t>
            </a:r>
            <a:r>
              <a:rPr lang="en-US" sz="2300" dirty="0" err="1" smtClean="0"/>
              <a:t>crise</a:t>
            </a:r>
            <a:r>
              <a:rPr lang="en-US" sz="2300" dirty="0" smtClean="0"/>
              <a:t> </a:t>
            </a:r>
            <a:r>
              <a:rPr lang="en-US" sz="2300" dirty="0" err="1" smtClean="0"/>
              <a:t>mondiale</a:t>
            </a:r>
            <a:r>
              <a:rPr lang="en-US" sz="2300" dirty="0" smtClean="0"/>
              <a:t> </a:t>
            </a:r>
            <a:r>
              <a:rPr lang="en-US" sz="2300" dirty="0" err="1" smtClean="0"/>
              <a:t>actuelle</a:t>
            </a:r>
            <a:r>
              <a:rPr lang="en-US" sz="2300" dirty="0" smtClean="0"/>
              <a:t>,</a:t>
            </a:r>
            <a:endParaRPr lang="en-US" sz="2300" dirty="0"/>
          </a:p>
          <a:p>
            <a:pPr>
              <a:lnSpc>
                <a:spcPct val="110000"/>
              </a:lnSpc>
            </a:pPr>
            <a:r>
              <a:rPr lang="en-US" sz="2300" dirty="0" err="1" smtClean="0"/>
              <a:t>L’impact</a:t>
            </a:r>
            <a:r>
              <a:rPr lang="en-US" sz="2300" dirty="0" smtClean="0"/>
              <a:t> de la </a:t>
            </a:r>
            <a:r>
              <a:rPr lang="en-US" sz="2300" dirty="0" err="1" smtClean="0"/>
              <a:t>crise</a:t>
            </a:r>
            <a:r>
              <a:rPr lang="en-US" sz="2300" dirty="0" smtClean="0"/>
              <a:t> </a:t>
            </a:r>
            <a:r>
              <a:rPr lang="en-US" sz="2300" dirty="0" err="1" smtClean="0"/>
              <a:t>mondiale</a:t>
            </a:r>
            <a:r>
              <a:rPr lang="en-US" sz="2300" dirty="0" smtClean="0"/>
              <a:t> sur les pays </a:t>
            </a:r>
            <a:r>
              <a:rPr lang="fr-FR" sz="2300" dirty="0" smtClean="0"/>
              <a:t>africains</a:t>
            </a:r>
            <a:r>
              <a:rPr lang="en-US" sz="2300" dirty="0" smtClean="0"/>
              <a:t> et </a:t>
            </a:r>
            <a:r>
              <a:rPr lang="en-US" sz="2300" dirty="0" err="1" smtClean="0"/>
              <a:t>arabes</a:t>
            </a:r>
            <a:r>
              <a:rPr lang="en-US" sz="2300" dirty="0"/>
              <a:t>,</a:t>
            </a:r>
          </a:p>
          <a:p>
            <a:pPr>
              <a:lnSpc>
                <a:spcPct val="110000"/>
              </a:lnSpc>
            </a:pPr>
            <a:r>
              <a:rPr lang="fr-FR" sz="2300" dirty="0"/>
              <a:t>L'économie verte et son importance </a:t>
            </a:r>
            <a:r>
              <a:rPr lang="fr-FR" sz="2300" dirty="0" smtClean="0"/>
              <a:t>comme approche </a:t>
            </a:r>
            <a:r>
              <a:rPr lang="fr-FR" sz="2300" dirty="0"/>
              <a:t>économique alternative pour l'Afrique et les </a:t>
            </a:r>
            <a:r>
              <a:rPr lang="fr-FR" sz="2300" dirty="0" smtClean="0"/>
              <a:t>Etats arabes</a:t>
            </a:r>
            <a:endParaRPr lang="en-US" sz="2300" dirty="0"/>
          </a:p>
          <a:p>
            <a:pPr>
              <a:lnSpc>
                <a:spcPct val="110000"/>
              </a:lnSpc>
            </a:pPr>
            <a:r>
              <a:rPr lang="en-US" sz="2300" dirty="0" smtClean="0"/>
              <a:t>Le </a:t>
            </a:r>
            <a:r>
              <a:rPr lang="fr-FR" sz="2300" dirty="0" smtClean="0"/>
              <a:t>rôle</a:t>
            </a:r>
            <a:r>
              <a:rPr lang="en-US" sz="2300" dirty="0" smtClean="0"/>
              <a:t> de </a:t>
            </a:r>
            <a:r>
              <a:rPr lang="fr-FR" sz="2300" dirty="0" smtClean="0"/>
              <a:t>l’Association</a:t>
            </a:r>
            <a:r>
              <a:rPr lang="en-US" sz="2300" dirty="0" smtClean="0"/>
              <a:t> dans la </a:t>
            </a:r>
            <a:r>
              <a:rPr lang="en-US" sz="2300" dirty="0" err="1" smtClean="0"/>
              <a:t>mise</a:t>
            </a:r>
            <a:r>
              <a:rPr lang="en-US" sz="2300" dirty="0" smtClean="0"/>
              <a:t> en oeuvre de </a:t>
            </a:r>
            <a:r>
              <a:rPr lang="en-US" sz="2300" dirty="0" err="1" smtClean="0"/>
              <a:t>l’approche</a:t>
            </a:r>
            <a:r>
              <a:rPr lang="en-US" sz="2300" dirty="0" smtClean="0"/>
              <a:t> </a:t>
            </a:r>
            <a:r>
              <a:rPr lang="en-US" sz="2300" dirty="0" err="1" smtClean="0"/>
              <a:t>d’une</a:t>
            </a:r>
            <a:r>
              <a:rPr lang="en-US" sz="2300" dirty="0" smtClean="0"/>
              <a:t> </a:t>
            </a:r>
            <a:r>
              <a:rPr lang="en-US" sz="2300" dirty="0" err="1" smtClean="0"/>
              <a:t>économie</a:t>
            </a:r>
            <a:r>
              <a:rPr lang="en-US" sz="2300" dirty="0" smtClean="0"/>
              <a:t> verte</a:t>
            </a:r>
            <a:endParaRPr lang="en-US" sz="2300" dirty="0"/>
          </a:p>
          <a:p>
            <a:pPr>
              <a:lnSpc>
                <a:spcPct val="110000"/>
              </a:lnSpc>
            </a:pPr>
            <a:r>
              <a:rPr lang="en-US" sz="2300" dirty="0" err="1" smtClean="0"/>
              <a:t>Recommandations</a:t>
            </a:r>
            <a:r>
              <a:rPr lang="en-US" sz="2300" dirty="0" smtClean="0"/>
              <a:t> sur la </a:t>
            </a:r>
            <a:r>
              <a:rPr lang="en-US" sz="2300" dirty="0" err="1" smtClean="0"/>
              <a:t>façon</a:t>
            </a:r>
            <a:r>
              <a:rPr lang="en-US" sz="2300" dirty="0" smtClean="0"/>
              <a:t> </a:t>
            </a:r>
            <a:r>
              <a:rPr lang="en-US" sz="2300" dirty="0" err="1" smtClean="0"/>
              <a:t>dont</a:t>
            </a:r>
            <a:r>
              <a:rPr lang="en-US" sz="2300" dirty="0" smtClean="0"/>
              <a:t> </a:t>
            </a:r>
            <a:r>
              <a:rPr lang="en-US" sz="2300" dirty="0" err="1" smtClean="0"/>
              <a:t>l’Association</a:t>
            </a:r>
            <a:r>
              <a:rPr lang="en-US" sz="2300" dirty="0" smtClean="0"/>
              <a:t> </a:t>
            </a:r>
            <a:r>
              <a:rPr lang="en-US" sz="2300" dirty="0" err="1" smtClean="0"/>
              <a:t>peut</a:t>
            </a:r>
            <a:r>
              <a:rPr lang="en-US" sz="2300" dirty="0" smtClean="0"/>
              <a:t> </a:t>
            </a:r>
            <a:r>
              <a:rPr lang="en-US" sz="2300" dirty="0" err="1" smtClean="0"/>
              <a:t>apporter</a:t>
            </a:r>
            <a:r>
              <a:rPr lang="en-US" sz="2300" dirty="0" smtClean="0"/>
              <a:t> son </a:t>
            </a:r>
            <a:r>
              <a:rPr lang="en-US" sz="2300" dirty="0" err="1" smtClean="0"/>
              <a:t>soutien</a:t>
            </a:r>
            <a:r>
              <a:rPr lang="en-US" sz="2300" dirty="0" smtClean="0"/>
              <a:t> à </a:t>
            </a:r>
            <a:r>
              <a:rPr lang="en-US" sz="2300" dirty="0" err="1" smtClean="0"/>
              <a:t>leur</a:t>
            </a:r>
            <a:r>
              <a:rPr lang="en-US" sz="2300" dirty="0" smtClean="0"/>
              <a:t> </a:t>
            </a:r>
            <a:r>
              <a:rPr lang="en-US" sz="2300" dirty="0" err="1" smtClean="0"/>
              <a:t>mise</a:t>
            </a:r>
            <a:r>
              <a:rPr lang="en-US" sz="2300" dirty="0" smtClean="0"/>
              <a:t> en oeuvre </a:t>
            </a:r>
            <a:endParaRPr lang="en-US" sz="2300" dirty="0"/>
          </a:p>
          <a:p>
            <a:pPr>
              <a:lnSpc>
                <a:spcPct val="110000"/>
              </a:lnSpc>
            </a:pPr>
            <a:r>
              <a:rPr lang="en-US" sz="2300" dirty="0"/>
              <a:t>Conclusion </a:t>
            </a:r>
            <a:r>
              <a:rPr lang="en-US" sz="2300" dirty="0" smtClean="0"/>
              <a:t>et actions </a:t>
            </a:r>
            <a:r>
              <a:rPr lang="en-US" sz="2300" dirty="0" err="1" smtClean="0"/>
              <a:t>proposées</a:t>
            </a:r>
            <a:endParaRPr lang="en-US" sz="2300" dirty="0"/>
          </a:p>
          <a:p>
            <a:pPr marL="0" indent="0">
              <a:lnSpc>
                <a:spcPct val="110000"/>
              </a:lnSpc>
              <a:buNone/>
            </a:pPr>
            <a:endParaRPr lang="en-US" sz="1300" dirty="0"/>
          </a:p>
        </p:txBody>
      </p:sp>
      <p:pic>
        <p:nvPicPr>
          <p:cNvPr id="18" name="Picture 17">
            <a:extLst>
              <a:ext uri="{FF2B5EF4-FFF2-40B4-BE49-F238E27FC236}">
                <a16:creationId xmlns:a16="http://schemas.microsoft.com/office/drawing/2014/main" id="{6A26901A-BC62-4A3A-A07A-65E1F3DDDEC6}"/>
              </a:ext>
              <a:ext uri="{C183D7F6-B498-43B3-948B-1728B52AA6E4}">
                <adec:decorative xmlns=""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Tree>
    <p:extLst>
      <p:ext uri="{BB962C8B-B14F-4D97-AF65-F5344CB8AC3E}">
        <p14:creationId xmlns:p14="http://schemas.microsoft.com/office/powerpoint/2010/main" val="279108762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50000" t="50000" r="50000" b="50000"/>
          </a:path>
        </a:gradFill>
        <a:effectLst/>
      </p:bgPr>
    </p:bg>
    <p:spTree>
      <p:nvGrpSpPr>
        <p:cNvPr id="1" name=""/>
        <p:cNvGrpSpPr/>
        <p:nvPr/>
      </p:nvGrpSpPr>
      <p:grpSpPr>
        <a:xfrm>
          <a:off x="0" y="0"/>
          <a:ext cx="0" cy="0"/>
          <a:chOff x="0" y="0"/>
          <a:chExt cx="0" cy="0"/>
        </a:xfrm>
      </p:grpSpPr>
      <p:sp useBgFill="1">
        <p:nvSpPr>
          <p:cNvPr id="32" name="Rectangle 31">
            <a:extLst>
              <a:ext uri="{FF2B5EF4-FFF2-40B4-BE49-F238E27FC236}">
                <a16:creationId xmlns:a16="http://schemas.microsoft.com/office/drawing/2014/main" id="{08E7A6F0-5CD3-481E-B0F2-E7F99FE675B0}"/>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33">
            <a:extLst>
              <a:ext uri="{FF2B5EF4-FFF2-40B4-BE49-F238E27FC236}">
                <a16:creationId xmlns:a16="http://schemas.microsoft.com/office/drawing/2014/main" id="{511290DF-4975-4FCD-8B8D-BBC86B836668}"/>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sp>
        <p:nvSpPr>
          <p:cNvPr id="2" name="Title 1">
            <a:extLst>
              <a:ext uri="{FF2B5EF4-FFF2-40B4-BE49-F238E27FC236}">
                <a16:creationId xmlns:a16="http://schemas.microsoft.com/office/drawing/2014/main" id="{602623C8-20D8-38B1-84AA-B21A802E28B7}"/>
              </a:ext>
            </a:extLst>
          </p:cNvPr>
          <p:cNvSpPr>
            <a:spLocks noGrp="1"/>
          </p:cNvSpPr>
          <p:nvPr>
            <p:ph type="title"/>
          </p:nvPr>
        </p:nvSpPr>
        <p:spPr>
          <a:xfrm>
            <a:off x="860612" y="1138228"/>
            <a:ext cx="3793685" cy="3858767"/>
          </a:xfrm>
        </p:spPr>
        <p:txBody>
          <a:bodyPr anchor="ctr">
            <a:normAutofit/>
          </a:bodyPr>
          <a:lstStyle/>
          <a:p>
            <a:r>
              <a:rPr lang="en-CA" sz="3600" b="1" kern="0" dirty="0" err="1" smtClean="0">
                <a:latin typeface="Segoe UI" panose="020B0502040204020203" pitchFamily="34" charset="0"/>
                <a:ea typeface="Times New Roman" panose="02020603050405020304" pitchFamily="18" charset="0"/>
                <a:cs typeface="Times New Roman" panose="02020603050405020304" pitchFamily="18" charset="0"/>
              </a:rPr>
              <a:t>Mechanismes</a:t>
            </a:r>
            <a:r>
              <a:rPr lang="en-CA" sz="3600" b="1" kern="0" dirty="0" smtClean="0">
                <a:latin typeface="Segoe UI" panose="020B0502040204020203" pitchFamily="34" charset="0"/>
                <a:ea typeface="Times New Roman" panose="02020603050405020304" pitchFamily="18" charset="0"/>
                <a:cs typeface="Times New Roman" panose="02020603050405020304" pitchFamily="18" charset="0"/>
              </a:rPr>
              <a:t> de </a:t>
            </a:r>
            <a:r>
              <a:rPr lang="en-CA" sz="3600" b="1" kern="0" dirty="0" err="1" smtClean="0">
                <a:latin typeface="Segoe UI" panose="020B0502040204020203" pitchFamily="34" charset="0"/>
                <a:ea typeface="Times New Roman" panose="02020603050405020304" pitchFamily="18" charset="0"/>
                <a:cs typeface="Times New Roman" panose="02020603050405020304" pitchFamily="18" charset="0"/>
              </a:rPr>
              <a:t>financement</a:t>
            </a:r>
            <a:r>
              <a:rPr lang="en-CA" sz="3600" b="1" kern="0" dirty="0" smtClean="0">
                <a:latin typeface="Segoe UI" panose="020B0502040204020203" pitchFamily="34" charset="0"/>
                <a:ea typeface="Times New Roman" panose="02020603050405020304" pitchFamily="18" charset="0"/>
                <a:cs typeface="Times New Roman" panose="02020603050405020304" pitchFamily="18" charset="0"/>
              </a:rPr>
              <a:t> </a:t>
            </a:r>
            <a:r>
              <a:rPr lang="en-CA" sz="3600" b="1" kern="0" dirty="0" err="1" smtClean="0">
                <a:latin typeface="Segoe UI" panose="020B0502040204020203" pitchFamily="34" charset="0"/>
                <a:ea typeface="Times New Roman" panose="02020603050405020304" pitchFamily="18" charset="0"/>
                <a:cs typeface="Times New Roman" panose="02020603050405020304" pitchFamily="18" charset="0"/>
              </a:rPr>
              <a:t>vert</a:t>
            </a:r>
            <a:r>
              <a:rPr lang="en-US" sz="3600" kern="100" dirty="0">
                <a:latin typeface="Calibri" panose="020F0502020204030204" pitchFamily="34" charset="0"/>
                <a:ea typeface="Calibri" panose="020F0502020204030204" pitchFamily="34" charset="0"/>
                <a:cs typeface="Times New Roman" panose="02020603050405020304" pitchFamily="18" charset="0"/>
              </a:rPr>
              <a:t/>
            </a:r>
            <a:br>
              <a:rPr lang="en-US" sz="3600" kern="100" dirty="0">
                <a:latin typeface="Calibri" panose="020F0502020204030204" pitchFamily="34" charset="0"/>
                <a:ea typeface="Calibri" panose="020F0502020204030204" pitchFamily="34" charset="0"/>
                <a:cs typeface="Times New Roman" panose="02020603050405020304" pitchFamily="18" charset="0"/>
              </a:rPr>
            </a:br>
            <a:endParaRPr lang="en-US" sz="3600" dirty="0"/>
          </a:p>
        </p:txBody>
      </p:sp>
      <p:grpSp>
        <p:nvGrpSpPr>
          <p:cNvPr id="36" name="Group 35">
            <a:extLst>
              <a:ext uri="{FF2B5EF4-FFF2-40B4-BE49-F238E27FC236}">
                <a16:creationId xmlns:a16="http://schemas.microsoft.com/office/drawing/2014/main" id="{357CA18A-A333-4DCB-842B-76827D2ECB24}"/>
              </a:ext>
              <a:ext uri="{C183D7F6-B498-43B3-948B-1728B52AA6E4}">
                <adec:decorative xmlns=""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100021" y="638300"/>
            <a:ext cx="6409605" cy="4858625"/>
            <a:chOff x="7807230" y="2012810"/>
            <a:chExt cx="3251252" cy="3459865"/>
          </a:xfrm>
        </p:grpSpPr>
        <p:sp>
          <p:nvSpPr>
            <p:cNvPr id="37" name="Rectangle 36">
              <a:extLst>
                <a:ext uri="{FF2B5EF4-FFF2-40B4-BE49-F238E27FC236}">
                  <a16:creationId xmlns:a16="http://schemas.microsoft.com/office/drawing/2014/main" id="{6E785FC3-CE7B-46F8-8C7A-EBBF001EDB17}"/>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7807230" y="2012810"/>
              <a:ext cx="3251252" cy="3459865"/>
            </a:xfrm>
            <a:prstGeom prst="rect">
              <a:avLst/>
            </a:prstGeom>
            <a:gradFill>
              <a:gsLst>
                <a:gs pos="0">
                  <a:srgbClr val="000001"/>
                </a:gs>
                <a:gs pos="100000">
                  <a:srgbClr val="191919"/>
                </a:gs>
              </a:gsLst>
            </a:gradFill>
            <a:ln w="76200" cmpd="sng">
              <a:noFill/>
              <a:miter lim="800000"/>
            </a:ln>
            <a:effectLst>
              <a:outerShdw blurRad="127000" dist="1905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8" name="Rectangle 37">
              <a:extLst>
                <a:ext uri="{FF2B5EF4-FFF2-40B4-BE49-F238E27FC236}">
                  <a16:creationId xmlns:a16="http://schemas.microsoft.com/office/drawing/2014/main" id="{75069D9A-30C7-4159-880C-DD2BDC51009B}"/>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7807231" y="2026142"/>
              <a:ext cx="3251250" cy="3440203"/>
            </a:xfrm>
            <a:prstGeom prst="rect">
              <a:avLst/>
            </a:prstGeom>
            <a:gradFill>
              <a:gsLst>
                <a:gs pos="0">
                  <a:srgbClr val="DADADA"/>
                </a:gs>
                <a:gs pos="100000">
                  <a:srgbClr val="FFFFFE"/>
                </a:gs>
              </a:gsLst>
              <a:lin ang="16200000" scaled="0"/>
            </a:gradFill>
            <a:ln w="762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w="38100" h="38100" prst="relaxedInset"/>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
        <p:nvSpPr>
          <p:cNvPr id="40" name="Rectangle 39">
            <a:extLst>
              <a:ext uri="{FF2B5EF4-FFF2-40B4-BE49-F238E27FC236}">
                <a16:creationId xmlns:a16="http://schemas.microsoft.com/office/drawing/2014/main" id="{D9FE1511-6E1B-4F0E-8FF0-958527181CC9}"/>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419891" y="973636"/>
            <a:ext cx="5769864" cy="4187952"/>
          </a:xfrm>
          <a:prstGeom prst="rect">
            <a:avLst/>
          </a:prstGeom>
          <a:solidFill>
            <a:srgbClr val="FFFFFF"/>
          </a:solidFill>
          <a:ln w="6350">
            <a:solidFill>
              <a:srgbClr val="DFDBD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Content Placeholder 26">
            <a:extLst>
              <a:ext uri="{FF2B5EF4-FFF2-40B4-BE49-F238E27FC236}">
                <a16:creationId xmlns:a16="http://schemas.microsoft.com/office/drawing/2014/main" id="{F32F5230-823E-1014-3DD9-D2493CC1A71B}"/>
              </a:ext>
            </a:extLst>
          </p:cNvPr>
          <p:cNvSpPr>
            <a:spLocks noGrp="1"/>
          </p:cNvSpPr>
          <p:nvPr>
            <p:ph idx="1"/>
          </p:nvPr>
        </p:nvSpPr>
        <p:spPr>
          <a:xfrm>
            <a:off x="5584483" y="457201"/>
            <a:ext cx="5440680" cy="5039724"/>
          </a:xfrm>
        </p:spPr>
        <p:txBody>
          <a:bodyPr anchor="ctr">
            <a:normAutofit lnSpcReduction="10000"/>
          </a:bodyPr>
          <a:lstStyle/>
          <a:p>
            <a:pPr marL="342900" marR="0" lvl="0" indent="-342900">
              <a:lnSpc>
                <a:spcPct val="110000"/>
              </a:lnSpc>
              <a:spcBef>
                <a:spcPts val="0"/>
              </a:spcBef>
              <a:spcAft>
                <a:spcPts val="0"/>
              </a:spcAft>
              <a:buSzPts val="1000"/>
              <a:buFont typeface="Symbol" panose="05050102010706020507" pitchFamily="18" charset="2"/>
              <a:buChar char=""/>
              <a:tabLst>
                <a:tab pos="457200" algn="l"/>
              </a:tabLst>
            </a:pPr>
            <a:endParaRPr lang="en-CA" sz="1200" b="1" kern="0" dirty="0" smtClean="0">
              <a:solidFill>
                <a:srgbClr val="000000"/>
              </a:solidFill>
              <a:latin typeface="Segoe UI" panose="020B0502040204020203" pitchFamily="34" charset="0"/>
              <a:ea typeface="Calibri" panose="020F0502020204030204" pitchFamily="34" charset="0"/>
              <a:cs typeface="Times New Roman" panose="02020603050405020304" pitchFamily="18" charset="0"/>
            </a:endParaRPr>
          </a:p>
          <a:p>
            <a:pPr marL="342900" marR="0" lvl="0" indent="-342900">
              <a:lnSpc>
                <a:spcPct val="110000"/>
              </a:lnSpc>
              <a:spcBef>
                <a:spcPts val="0"/>
              </a:spcBef>
              <a:spcAft>
                <a:spcPts val="0"/>
              </a:spcAft>
              <a:buSzPts val="1000"/>
              <a:buFont typeface="Symbol" panose="05050102010706020507" pitchFamily="18" charset="2"/>
              <a:buChar char=""/>
              <a:tabLst>
                <a:tab pos="457200" algn="l"/>
              </a:tabLst>
            </a:pPr>
            <a:endParaRPr lang="en-CA" sz="1200" b="1" kern="0" dirty="0">
              <a:solidFill>
                <a:srgbClr val="000000"/>
              </a:solidFill>
              <a:latin typeface="Segoe UI" panose="020B0502040204020203" pitchFamily="34" charset="0"/>
              <a:ea typeface="Calibri" panose="020F0502020204030204" pitchFamily="34" charset="0"/>
              <a:cs typeface="Times New Roman" panose="02020603050405020304" pitchFamily="18" charset="0"/>
            </a:endParaRPr>
          </a:p>
          <a:p>
            <a:pPr marL="342900" marR="0" lvl="0" indent="-342900">
              <a:lnSpc>
                <a:spcPct val="110000"/>
              </a:lnSpc>
              <a:spcBef>
                <a:spcPts val="0"/>
              </a:spcBef>
              <a:spcAft>
                <a:spcPts val="0"/>
              </a:spcAft>
              <a:buSzPts val="1000"/>
              <a:buFont typeface="Symbol" panose="05050102010706020507" pitchFamily="18" charset="2"/>
              <a:buChar char=""/>
              <a:tabLst>
                <a:tab pos="457200" algn="l"/>
              </a:tabLst>
            </a:pPr>
            <a:endParaRPr lang="en-CA" sz="1200" b="1" kern="0" dirty="0" smtClean="0">
              <a:solidFill>
                <a:srgbClr val="000000"/>
              </a:solidFill>
              <a:latin typeface="Segoe UI" panose="020B0502040204020203" pitchFamily="34" charset="0"/>
              <a:ea typeface="Calibri" panose="020F0502020204030204" pitchFamily="34" charset="0"/>
              <a:cs typeface="Times New Roman" panose="02020603050405020304" pitchFamily="18" charset="0"/>
            </a:endParaRPr>
          </a:p>
          <a:p>
            <a:pPr marL="342900" marR="0" lvl="0" indent="-342900">
              <a:lnSpc>
                <a:spcPct val="110000"/>
              </a:lnSpc>
              <a:spcBef>
                <a:spcPts val="0"/>
              </a:spcBef>
              <a:spcAft>
                <a:spcPts val="0"/>
              </a:spcAft>
              <a:buSzPts val="1000"/>
              <a:buFont typeface="Symbol" panose="05050102010706020507" pitchFamily="18" charset="2"/>
              <a:buChar char=""/>
              <a:tabLst>
                <a:tab pos="457200" algn="l"/>
              </a:tabLst>
            </a:pPr>
            <a:r>
              <a:rPr lang="en-CA" sz="1200" b="1" kern="0" dirty="0" smtClean="0">
                <a:solidFill>
                  <a:srgbClr val="000000"/>
                </a:solidFill>
                <a:latin typeface="Segoe UI" panose="020B0502040204020203" pitchFamily="34" charset="0"/>
                <a:ea typeface="Calibri" panose="020F0502020204030204" pitchFamily="34" charset="0"/>
                <a:cs typeface="Times New Roman" panose="02020603050405020304" pitchFamily="18" charset="0"/>
              </a:rPr>
              <a:t>Les </a:t>
            </a:r>
            <a:r>
              <a:rPr lang="en-CA" sz="1200" b="1" kern="0" dirty="0" err="1" smtClean="0">
                <a:solidFill>
                  <a:srgbClr val="000000"/>
                </a:solidFill>
                <a:latin typeface="Segoe UI" panose="020B0502040204020203" pitchFamily="34" charset="0"/>
                <a:ea typeface="Calibri" panose="020F0502020204030204" pitchFamily="34" charset="0"/>
                <a:cs typeface="Times New Roman" panose="02020603050405020304" pitchFamily="18" charset="0"/>
              </a:rPr>
              <a:t>échanges</a:t>
            </a:r>
            <a:r>
              <a:rPr lang="en-CA" sz="1200" b="1" kern="0" dirty="0" smtClean="0">
                <a:solidFill>
                  <a:srgbClr val="000000"/>
                </a:solidFill>
                <a:latin typeface="Segoe UI" panose="020B0502040204020203" pitchFamily="34" charset="0"/>
                <a:ea typeface="Calibri" panose="020F0502020204030204" pitchFamily="34" charset="0"/>
                <a:cs typeface="Times New Roman" panose="02020603050405020304" pitchFamily="18" charset="0"/>
              </a:rPr>
              <a:t> de </a:t>
            </a:r>
            <a:r>
              <a:rPr lang="en-CA" sz="1200" b="1" kern="0" dirty="0" err="1" smtClean="0">
                <a:solidFill>
                  <a:srgbClr val="000000"/>
                </a:solidFill>
                <a:latin typeface="Segoe UI" panose="020B0502040204020203" pitchFamily="34" charset="0"/>
                <a:ea typeface="Calibri" panose="020F0502020204030204" pitchFamily="34" charset="0"/>
                <a:cs typeface="Times New Roman" panose="02020603050405020304" pitchFamily="18" charset="0"/>
              </a:rPr>
              <a:t>carbone</a:t>
            </a:r>
            <a:endParaRPr lang="en-US" sz="1200" b="1" kern="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ct val="110000"/>
              </a:lnSpc>
              <a:spcBef>
                <a:spcPts val="0"/>
              </a:spcBef>
              <a:spcAft>
                <a:spcPts val="0"/>
              </a:spcAft>
              <a:buSzPts val="1000"/>
              <a:buFont typeface="Symbol" panose="05050102010706020507" pitchFamily="18" charset="2"/>
              <a:buChar char=""/>
              <a:tabLst>
                <a:tab pos="914400" algn="l"/>
              </a:tabLst>
            </a:pPr>
            <a:r>
              <a:rPr lang="fr-FR" sz="1200" kern="0" dirty="0" smtClean="0">
                <a:solidFill>
                  <a:srgbClr val="000000"/>
                </a:solidFill>
                <a:latin typeface="Segoe UI" panose="020B0502040204020203" pitchFamily="34" charset="0"/>
                <a:ea typeface="Times New Roman" panose="02020603050405020304" pitchFamily="18" charset="0"/>
                <a:cs typeface="Times New Roman" panose="02020603050405020304" pitchFamily="18" charset="0"/>
              </a:rPr>
              <a:t>Etablir </a:t>
            </a:r>
            <a:r>
              <a:rPr lang="fr-FR" sz="1200" kern="0" dirty="0">
                <a:solidFill>
                  <a:srgbClr val="000000"/>
                </a:solidFill>
                <a:latin typeface="Segoe UI" panose="020B0502040204020203" pitchFamily="34" charset="0"/>
                <a:ea typeface="Times New Roman" panose="02020603050405020304" pitchFamily="18" charset="0"/>
                <a:cs typeface="Times New Roman" panose="02020603050405020304" pitchFamily="18" charset="0"/>
              </a:rPr>
              <a:t>des marchés régionaux </a:t>
            </a:r>
            <a:r>
              <a:rPr lang="fr-FR" sz="1200" kern="0" dirty="0" smtClean="0">
                <a:solidFill>
                  <a:srgbClr val="000000"/>
                </a:solidFill>
                <a:latin typeface="Segoe UI" panose="020B0502040204020203" pitchFamily="34" charset="0"/>
                <a:ea typeface="Times New Roman" panose="02020603050405020304" pitchFamily="18" charset="0"/>
                <a:cs typeface="Times New Roman" panose="02020603050405020304" pitchFamily="18" charset="0"/>
              </a:rPr>
              <a:t>de </a:t>
            </a:r>
            <a:r>
              <a:rPr lang="fr-FR" sz="1200" kern="0" dirty="0">
                <a:solidFill>
                  <a:srgbClr val="000000"/>
                </a:solidFill>
                <a:latin typeface="Segoe UI" panose="020B0502040204020203" pitchFamily="34" charset="0"/>
                <a:ea typeface="Times New Roman" panose="02020603050405020304" pitchFamily="18" charset="0"/>
                <a:cs typeface="Times New Roman" panose="02020603050405020304" pitchFamily="18" charset="0"/>
              </a:rPr>
              <a:t>carbone pour échanger des quotas </a:t>
            </a:r>
            <a:r>
              <a:rPr lang="fr-FR" sz="1200" kern="0" dirty="0" smtClean="0">
                <a:solidFill>
                  <a:srgbClr val="000000"/>
                </a:solidFill>
                <a:latin typeface="Segoe UI" panose="020B0502040204020203" pitchFamily="34" charset="0"/>
                <a:ea typeface="Times New Roman" panose="02020603050405020304" pitchFamily="18" charset="0"/>
                <a:cs typeface="Times New Roman" panose="02020603050405020304" pitchFamily="18" charset="0"/>
              </a:rPr>
              <a:t>d'émissions</a:t>
            </a:r>
          </a:p>
          <a:p>
            <a:pPr marL="742950" marR="0" lvl="1" indent="-285750">
              <a:lnSpc>
                <a:spcPct val="110000"/>
              </a:lnSpc>
              <a:spcBef>
                <a:spcPts val="0"/>
              </a:spcBef>
              <a:spcAft>
                <a:spcPts val="0"/>
              </a:spcAft>
              <a:buSzPts val="1000"/>
              <a:buFont typeface="Symbol" panose="05050102010706020507" pitchFamily="18" charset="2"/>
              <a:buChar char=""/>
              <a:tabLst>
                <a:tab pos="914400" algn="l"/>
              </a:tabLst>
            </a:pPr>
            <a:r>
              <a:rPr lang="fr-FR" sz="1200" kern="0" dirty="0" smtClean="0">
                <a:solidFill>
                  <a:srgbClr val="000000"/>
                </a:solidFill>
                <a:latin typeface="Segoe UI" panose="020B0502040204020203" pitchFamily="34" charset="0"/>
                <a:ea typeface="Times New Roman" panose="02020603050405020304" pitchFamily="18" charset="0"/>
                <a:cs typeface="Times New Roman" panose="02020603050405020304" pitchFamily="18" charset="0"/>
              </a:rPr>
              <a:t>Encourager </a:t>
            </a:r>
            <a:r>
              <a:rPr lang="fr-FR" sz="1200" kern="0" dirty="0">
                <a:solidFill>
                  <a:srgbClr val="000000"/>
                </a:solidFill>
                <a:latin typeface="Segoe UI" panose="020B0502040204020203" pitchFamily="34" charset="0"/>
                <a:ea typeface="Times New Roman" panose="02020603050405020304" pitchFamily="18" charset="0"/>
                <a:cs typeface="Times New Roman" panose="02020603050405020304" pitchFamily="18" charset="0"/>
              </a:rPr>
              <a:t>les réductions d'émissions et </a:t>
            </a:r>
            <a:r>
              <a:rPr lang="fr-FR" sz="1200" kern="0" dirty="0" smtClean="0">
                <a:solidFill>
                  <a:srgbClr val="000000"/>
                </a:solidFill>
                <a:latin typeface="Segoe UI" panose="020B0502040204020203" pitchFamily="34" charset="0"/>
                <a:ea typeface="Times New Roman" panose="02020603050405020304" pitchFamily="18" charset="0"/>
                <a:cs typeface="Times New Roman" panose="02020603050405020304" pitchFamily="18" charset="0"/>
              </a:rPr>
              <a:t>soutenir </a:t>
            </a:r>
            <a:r>
              <a:rPr lang="fr-FR" sz="1200" kern="0" dirty="0">
                <a:solidFill>
                  <a:srgbClr val="000000"/>
                </a:solidFill>
                <a:latin typeface="Segoe UI" panose="020B0502040204020203" pitchFamily="34" charset="0"/>
                <a:ea typeface="Times New Roman" panose="02020603050405020304" pitchFamily="18" charset="0"/>
                <a:cs typeface="Times New Roman" panose="02020603050405020304" pitchFamily="18" charset="0"/>
              </a:rPr>
              <a:t>les investissements dans les technologies </a:t>
            </a:r>
            <a:r>
              <a:rPr lang="fr-FR" sz="1200" kern="0" dirty="0" smtClean="0">
                <a:solidFill>
                  <a:srgbClr val="000000"/>
                </a:solidFill>
                <a:latin typeface="Segoe UI" panose="020B0502040204020203" pitchFamily="34" charset="0"/>
                <a:ea typeface="Times New Roman" panose="02020603050405020304" pitchFamily="18" charset="0"/>
                <a:cs typeface="Times New Roman" panose="02020603050405020304" pitchFamily="18" charset="0"/>
              </a:rPr>
              <a:t>propres</a:t>
            </a:r>
          </a:p>
          <a:p>
            <a:pPr marL="742950" marR="0" lvl="1" indent="-285750">
              <a:lnSpc>
                <a:spcPct val="110000"/>
              </a:lnSpc>
              <a:spcBef>
                <a:spcPts val="0"/>
              </a:spcBef>
              <a:spcAft>
                <a:spcPts val="0"/>
              </a:spcAft>
              <a:buSzPts val="1000"/>
              <a:buFont typeface="Symbol" panose="05050102010706020507" pitchFamily="18" charset="2"/>
              <a:buChar char=""/>
              <a:tabLst>
                <a:tab pos="914400" algn="l"/>
              </a:tabLst>
            </a:pPr>
            <a:endParaRPr lang="en-US" sz="1200" kern="100" dirty="0" smtClean="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10000"/>
              </a:lnSpc>
              <a:spcBef>
                <a:spcPts val="0"/>
              </a:spcBef>
              <a:spcAft>
                <a:spcPts val="0"/>
              </a:spcAft>
              <a:buSzPts val="1000"/>
              <a:buFont typeface="Symbol" panose="05050102010706020507" pitchFamily="18" charset="2"/>
              <a:buChar char=""/>
              <a:tabLst>
                <a:tab pos="457200" algn="l"/>
              </a:tabLst>
            </a:pPr>
            <a:r>
              <a:rPr lang="en-CA" sz="1200" b="1" kern="0" dirty="0" smtClean="0">
                <a:solidFill>
                  <a:srgbClr val="000000"/>
                </a:solidFill>
                <a:latin typeface="Segoe UI" panose="020B0502040204020203" pitchFamily="34" charset="0"/>
                <a:ea typeface="Calibri" panose="020F0502020204030204" pitchFamily="34" charset="0"/>
                <a:cs typeface="Times New Roman" panose="02020603050405020304" pitchFamily="18" charset="0"/>
              </a:rPr>
              <a:t>Les obligations </a:t>
            </a:r>
            <a:r>
              <a:rPr lang="en-CA" sz="1200" b="1" kern="0" dirty="0" err="1" smtClean="0">
                <a:solidFill>
                  <a:srgbClr val="000000"/>
                </a:solidFill>
                <a:latin typeface="Segoe UI" panose="020B0502040204020203" pitchFamily="34" charset="0"/>
                <a:ea typeface="Calibri" panose="020F0502020204030204" pitchFamily="34" charset="0"/>
                <a:cs typeface="Times New Roman" panose="02020603050405020304" pitchFamily="18" charset="0"/>
              </a:rPr>
              <a:t>vertes</a:t>
            </a:r>
            <a:endParaRPr lang="en-US" sz="1200" b="1" kern="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ct val="110000"/>
              </a:lnSpc>
              <a:spcBef>
                <a:spcPts val="0"/>
              </a:spcBef>
              <a:spcAft>
                <a:spcPts val="0"/>
              </a:spcAft>
              <a:buSzPts val="1000"/>
              <a:buFont typeface="Symbol" panose="05050102010706020507" pitchFamily="18" charset="2"/>
              <a:buChar char=""/>
              <a:tabLst>
                <a:tab pos="914400" algn="l"/>
              </a:tabLst>
            </a:pPr>
            <a:r>
              <a:rPr lang="fr-FR" sz="1200" kern="0" dirty="0" smtClean="0">
                <a:solidFill>
                  <a:srgbClr val="000000"/>
                </a:solidFill>
                <a:latin typeface="Segoe UI" panose="020B0502040204020203" pitchFamily="34" charset="0"/>
                <a:ea typeface="Times New Roman" panose="02020603050405020304" pitchFamily="18" charset="0"/>
                <a:cs typeface="Times New Roman" panose="02020603050405020304" pitchFamily="18" charset="0"/>
              </a:rPr>
              <a:t>Emettre des </a:t>
            </a:r>
            <a:r>
              <a:rPr lang="fr-FR" sz="1200" kern="0" dirty="0">
                <a:solidFill>
                  <a:srgbClr val="000000"/>
                </a:solidFill>
                <a:latin typeface="Segoe UI" panose="020B0502040204020203" pitchFamily="34" charset="0"/>
                <a:ea typeface="Times New Roman" panose="02020603050405020304" pitchFamily="18" charset="0"/>
                <a:cs typeface="Times New Roman" panose="02020603050405020304" pitchFamily="18" charset="0"/>
              </a:rPr>
              <a:t>titres de créance pour financer </a:t>
            </a:r>
            <a:r>
              <a:rPr lang="fr-FR" sz="1200" kern="0" dirty="0" smtClean="0">
                <a:solidFill>
                  <a:srgbClr val="000000"/>
                </a:solidFill>
                <a:latin typeface="Segoe UI" panose="020B0502040204020203" pitchFamily="34" charset="0"/>
                <a:ea typeface="Times New Roman" panose="02020603050405020304" pitchFamily="18" charset="0"/>
                <a:cs typeface="Times New Roman" panose="02020603050405020304" pitchFamily="18" charset="0"/>
              </a:rPr>
              <a:t>les </a:t>
            </a:r>
            <a:r>
              <a:rPr lang="fr-FR" sz="1200" kern="0" dirty="0">
                <a:solidFill>
                  <a:srgbClr val="000000"/>
                </a:solidFill>
                <a:latin typeface="Segoe UI" panose="020B0502040204020203" pitchFamily="34" charset="0"/>
                <a:ea typeface="Times New Roman" panose="02020603050405020304" pitchFamily="18" charset="0"/>
                <a:cs typeface="Times New Roman" panose="02020603050405020304" pitchFamily="18" charset="0"/>
              </a:rPr>
              <a:t>projets respectueux de </a:t>
            </a:r>
            <a:r>
              <a:rPr lang="fr-FR" sz="1200" kern="0" dirty="0" smtClean="0">
                <a:solidFill>
                  <a:srgbClr val="000000"/>
                </a:solidFill>
                <a:latin typeface="Segoe UI" panose="020B0502040204020203" pitchFamily="34" charset="0"/>
                <a:ea typeface="Times New Roman" panose="02020603050405020304" pitchFamily="18" charset="0"/>
                <a:cs typeface="Times New Roman" panose="02020603050405020304" pitchFamily="18" charset="0"/>
              </a:rPr>
              <a:t>l'environnement</a:t>
            </a:r>
          </a:p>
          <a:p>
            <a:pPr marL="742950" marR="0" lvl="1" indent="-285750">
              <a:lnSpc>
                <a:spcPct val="110000"/>
              </a:lnSpc>
              <a:spcBef>
                <a:spcPts val="0"/>
              </a:spcBef>
              <a:spcAft>
                <a:spcPts val="0"/>
              </a:spcAft>
              <a:buSzPts val="1000"/>
              <a:buFont typeface="Symbol" panose="05050102010706020507" pitchFamily="18" charset="2"/>
              <a:buChar char=""/>
              <a:tabLst>
                <a:tab pos="914400" algn="l"/>
              </a:tabLst>
            </a:pPr>
            <a:r>
              <a:rPr lang="fr-FR" sz="1200" kern="0" dirty="0" smtClean="0">
                <a:solidFill>
                  <a:srgbClr val="000000"/>
                </a:solidFill>
                <a:latin typeface="Segoe UI" panose="020B0502040204020203" pitchFamily="34" charset="0"/>
                <a:ea typeface="Times New Roman" panose="02020603050405020304" pitchFamily="18" charset="0"/>
                <a:cs typeface="Times New Roman" panose="02020603050405020304" pitchFamily="18" charset="0"/>
              </a:rPr>
              <a:t>Attirer </a:t>
            </a:r>
            <a:r>
              <a:rPr lang="fr-FR" sz="1200" kern="0" dirty="0">
                <a:solidFill>
                  <a:srgbClr val="000000"/>
                </a:solidFill>
                <a:latin typeface="Segoe UI" panose="020B0502040204020203" pitchFamily="34" charset="0"/>
                <a:ea typeface="Times New Roman" panose="02020603050405020304" pitchFamily="18" charset="0"/>
                <a:cs typeface="Times New Roman" panose="02020603050405020304" pitchFamily="18" charset="0"/>
              </a:rPr>
              <a:t>les investissements dans les énergies renouvelables, l'agriculture durable et les infrastructures </a:t>
            </a:r>
            <a:r>
              <a:rPr lang="fr-FR" sz="1200" kern="0" dirty="0" smtClean="0">
                <a:solidFill>
                  <a:srgbClr val="000000"/>
                </a:solidFill>
                <a:latin typeface="Segoe UI" panose="020B0502040204020203" pitchFamily="34" charset="0"/>
                <a:ea typeface="Times New Roman" panose="02020603050405020304" pitchFamily="18" charset="0"/>
                <a:cs typeface="Times New Roman" panose="02020603050405020304" pitchFamily="18" charset="0"/>
              </a:rPr>
              <a:t>vertes</a:t>
            </a:r>
          </a:p>
          <a:p>
            <a:pPr marL="457200" marR="0" lvl="1" indent="0">
              <a:lnSpc>
                <a:spcPct val="110000"/>
              </a:lnSpc>
              <a:spcBef>
                <a:spcPts val="0"/>
              </a:spcBef>
              <a:spcAft>
                <a:spcPts val="0"/>
              </a:spcAft>
              <a:buSzPts val="1000"/>
              <a:buNone/>
              <a:tabLst>
                <a:tab pos="914400" algn="l"/>
              </a:tabLst>
            </a:pPr>
            <a:endParaRPr lang="en-CA" sz="1200" b="1" kern="0" dirty="0">
              <a:solidFill>
                <a:srgbClr val="000000"/>
              </a:solidFill>
              <a:effectLst/>
              <a:latin typeface="Segoe UI" panose="020B0502040204020203" pitchFamily="34" charset="0"/>
              <a:ea typeface="Times New Roman" panose="02020603050405020304" pitchFamily="18" charset="0"/>
              <a:cs typeface="Times New Roman" panose="02020603050405020304" pitchFamily="18" charset="0"/>
            </a:endParaRPr>
          </a:p>
          <a:p>
            <a:pPr marL="342900" marR="0" lvl="0" indent="-342900">
              <a:lnSpc>
                <a:spcPct val="110000"/>
              </a:lnSpc>
              <a:spcBef>
                <a:spcPts val="0"/>
              </a:spcBef>
              <a:spcAft>
                <a:spcPts val="0"/>
              </a:spcAft>
              <a:buSzPts val="1000"/>
              <a:buFont typeface="Symbol" panose="05050102010706020507" pitchFamily="18" charset="2"/>
              <a:buChar char=""/>
              <a:tabLst>
                <a:tab pos="457200" algn="l"/>
              </a:tabLst>
            </a:pPr>
            <a:r>
              <a:rPr lang="en-CA" sz="1200" b="1" kern="0" dirty="0" smtClean="0">
                <a:solidFill>
                  <a:srgbClr val="000000"/>
                </a:solidFill>
                <a:latin typeface="Segoe UI" panose="020B0502040204020203" pitchFamily="34" charset="0"/>
                <a:ea typeface="Calibri" panose="020F0502020204030204" pitchFamily="34" charset="0"/>
                <a:cs typeface="Times New Roman" panose="02020603050405020304" pitchFamily="18" charset="0"/>
              </a:rPr>
              <a:t>Les obligations </a:t>
            </a:r>
            <a:r>
              <a:rPr lang="en-CA" sz="1200" b="1" kern="0" dirty="0" err="1" smtClean="0">
                <a:solidFill>
                  <a:srgbClr val="000000"/>
                </a:solidFill>
                <a:latin typeface="Segoe UI" panose="020B0502040204020203" pitchFamily="34" charset="0"/>
                <a:ea typeface="Calibri" panose="020F0502020204030204" pitchFamily="34" charset="0"/>
                <a:cs typeface="Times New Roman" panose="02020603050405020304" pitchFamily="18" charset="0"/>
              </a:rPr>
              <a:t>bleues</a:t>
            </a:r>
            <a:endParaRPr lang="en-US" sz="1200" b="1" kern="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ct val="110000"/>
              </a:lnSpc>
              <a:spcBef>
                <a:spcPts val="0"/>
              </a:spcBef>
              <a:spcAft>
                <a:spcPts val="0"/>
              </a:spcAft>
              <a:buSzPts val="1000"/>
              <a:buFont typeface="Symbol" panose="05050102010706020507" pitchFamily="18" charset="2"/>
              <a:buChar char=""/>
              <a:tabLst>
                <a:tab pos="914400" algn="l"/>
              </a:tabLst>
            </a:pPr>
            <a:r>
              <a:rPr lang="fr-FR" sz="1200" kern="0" dirty="0">
                <a:solidFill>
                  <a:srgbClr val="000000"/>
                </a:solidFill>
                <a:latin typeface="Segoe UI" panose="020B0502040204020203" pitchFamily="34" charset="0"/>
                <a:ea typeface="Times New Roman" panose="02020603050405020304" pitchFamily="18" charset="0"/>
                <a:cs typeface="Times New Roman" panose="02020603050405020304" pitchFamily="18" charset="0"/>
              </a:rPr>
              <a:t>Des instruments de financement spécifiquement conçus pour les projets marins et </a:t>
            </a:r>
            <a:r>
              <a:rPr lang="fr-FR" sz="1200" kern="0" dirty="0" smtClean="0">
                <a:solidFill>
                  <a:srgbClr val="000000"/>
                </a:solidFill>
                <a:latin typeface="Segoe UI" panose="020B0502040204020203" pitchFamily="34" charset="0"/>
                <a:ea typeface="Times New Roman" panose="02020603050405020304" pitchFamily="18" charset="0"/>
                <a:cs typeface="Times New Roman" panose="02020603050405020304" pitchFamily="18" charset="0"/>
              </a:rPr>
              <a:t>océaniques</a:t>
            </a:r>
          </a:p>
          <a:p>
            <a:pPr marL="742950" marR="0" lvl="1" indent="-285750">
              <a:lnSpc>
                <a:spcPct val="110000"/>
              </a:lnSpc>
              <a:spcBef>
                <a:spcPts val="0"/>
              </a:spcBef>
              <a:spcAft>
                <a:spcPts val="0"/>
              </a:spcAft>
              <a:buSzPts val="1000"/>
              <a:buFont typeface="Symbol" panose="05050102010706020507" pitchFamily="18" charset="2"/>
              <a:buChar char=""/>
              <a:tabLst>
                <a:tab pos="914400" algn="l"/>
              </a:tabLst>
            </a:pPr>
            <a:r>
              <a:rPr lang="fr-FR" sz="1200" kern="0" dirty="0" smtClean="0">
                <a:solidFill>
                  <a:srgbClr val="000000"/>
                </a:solidFill>
                <a:latin typeface="Segoe UI" panose="020B0502040204020203" pitchFamily="34" charset="0"/>
                <a:ea typeface="Times New Roman" panose="02020603050405020304" pitchFamily="18" charset="0"/>
                <a:cs typeface="Times New Roman" panose="02020603050405020304" pitchFamily="18" charset="0"/>
              </a:rPr>
              <a:t>Soutenir </a:t>
            </a:r>
            <a:r>
              <a:rPr lang="fr-FR" sz="1200" kern="0" dirty="0">
                <a:solidFill>
                  <a:srgbClr val="000000"/>
                </a:solidFill>
                <a:latin typeface="Segoe UI" panose="020B0502040204020203" pitchFamily="34" charset="0"/>
                <a:ea typeface="Times New Roman" panose="02020603050405020304" pitchFamily="18" charset="0"/>
                <a:cs typeface="Times New Roman" panose="02020603050405020304" pitchFamily="18" charset="0"/>
              </a:rPr>
              <a:t>les initiatives de pêche durable, de conservation marine et de gestion côtière</a:t>
            </a:r>
            <a:endParaRPr lang="en-US" sz="1200" kern="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10000"/>
              </a:lnSpc>
              <a:spcBef>
                <a:spcPts val="0"/>
              </a:spcBef>
              <a:spcAft>
                <a:spcPts val="0"/>
              </a:spcAft>
              <a:buSzPts val="1000"/>
              <a:buFont typeface="Symbol" panose="05050102010706020507" pitchFamily="18" charset="2"/>
              <a:buChar char=""/>
              <a:tabLst>
                <a:tab pos="457200" algn="l"/>
              </a:tabLst>
            </a:pPr>
            <a:r>
              <a:rPr lang="fr-FR" sz="1200" b="1" kern="0" dirty="0" smtClean="0">
                <a:solidFill>
                  <a:srgbClr val="000000"/>
                </a:solidFill>
                <a:effectLst/>
                <a:latin typeface="Segoe UI" panose="020B0502040204020203" pitchFamily="34" charset="0"/>
                <a:ea typeface="Times New Roman" panose="02020603050405020304" pitchFamily="18" charset="0"/>
                <a:cs typeface="Times New Roman" panose="02020603050405020304" pitchFamily="18" charset="0"/>
              </a:rPr>
              <a:t>Echange dette contre nature</a:t>
            </a:r>
            <a:endParaRPr lang="en-US" sz="1200" b="1" kern="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ct val="110000"/>
              </a:lnSpc>
              <a:spcBef>
                <a:spcPts val="0"/>
              </a:spcBef>
              <a:spcAft>
                <a:spcPts val="0"/>
              </a:spcAft>
              <a:buSzPts val="1000"/>
              <a:buFont typeface="Symbol" panose="05050102010706020507" pitchFamily="18" charset="2"/>
              <a:buChar char=""/>
              <a:tabLst>
                <a:tab pos="914400" algn="l"/>
              </a:tabLst>
            </a:pPr>
            <a:r>
              <a:rPr lang="fr-FR" sz="1200" kern="0" dirty="0">
                <a:solidFill>
                  <a:srgbClr val="000000"/>
                </a:solidFill>
                <a:latin typeface="Segoe UI" panose="020B0502040204020203" pitchFamily="34" charset="0"/>
                <a:ea typeface="Times New Roman" panose="02020603050405020304" pitchFamily="18" charset="0"/>
                <a:cs typeface="Times New Roman" panose="02020603050405020304" pitchFamily="18" charset="0"/>
              </a:rPr>
              <a:t>Accords entre pays débiteurs et créanciers pour réduire la dette en échange d'engagements en faveur de la préservation de </a:t>
            </a:r>
            <a:r>
              <a:rPr lang="fr-FR" sz="1200" kern="0" dirty="0" smtClean="0">
                <a:solidFill>
                  <a:srgbClr val="000000"/>
                </a:solidFill>
                <a:latin typeface="Segoe UI" panose="020B0502040204020203" pitchFamily="34" charset="0"/>
                <a:ea typeface="Times New Roman" panose="02020603050405020304" pitchFamily="18" charset="0"/>
                <a:cs typeface="Times New Roman" panose="02020603050405020304" pitchFamily="18" charset="0"/>
              </a:rPr>
              <a:t>l'environnement</a:t>
            </a:r>
          </a:p>
          <a:p>
            <a:pPr marL="742950" marR="0" lvl="1" indent="-285750">
              <a:lnSpc>
                <a:spcPct val="110000"/>
              </a:lnSpc>
              <a:spcBef>
                <a:spcPts val="0"/>
              </a:spcBef>
              <a:spcAft>
                <a:spcPts val="0"/>
              </a:spcAft>
              <a:buSzPts val="1000"/>
              <a:buFont typeface="Symbol" panose="05050102010706020507" pitchFamily="18" charset="2"/>
              <a:buChar char=""/>
              <a:tabLst>
                <a:tab pos="914400" algn="l"/>
              </a:tabLst>
            </a:pPr>
            <a:r>
              <a:rPr lang="fr-FR" sz="1200" kern="0" dirty="0" smtClean="0">
                <a:solidFill>
                  <a:srgbClr val="000000"/>
                </a:solidFill>
                <a:latin typeface="Segoe UI" panose="020B0502040204020203" pitchFamily="34" charset="0"/>
                <a:ea typeface="Times New Roman" panose="02020603050405020304" pitchFamily="18" charset="0"/>
                <a:cs typeface="Times New Roman" panose="02020603050405020304" pitchFamily="18" charset="0"/>
              </a:rPr>
              <a:t>Rediriger </a:t>
            </a:r>
            <a:r>
              <a:rPr lang="fr-FR" sz="1200" kern="0" dirty="0">
                <a:solidFill>
                  <a:srgbClr val="000000"/>
                </a:solidFill>
                <a:latin typeface="Segoe UI" panose="020B0502040204020203" pitchFamily="34" charset="0"/>
                <a:ea typeface="Times New Roman" panose="02020603050405020304" pitchFamily="18" charset="0"/>
                <a:cs typeface="Times New Roman" panose="02020603050405020304" pitchFamily="18" charset="0"/>
              </a:rPr>
              <a:t>les paiements de la dette vers le financement de projets de conservation locaux</a:t>
            </a:r>
            <a:endParaRPr lang="en-US" sz="1000" dirty="0">
              <a:solidFill>
                <a:srgbClr val="000000"/>
              </a:solidFill>
            </a:endParaRPr>
          </a:p>
        </p:txBody>
      </p:sp>
      <p:pic>
        <p:nvPicPr>
          <p:cNvPr id="42" name="Picture 41">
            <a:extLst>
              <a:ext uri="{FF2B5EF4-FFF2-40B4-BE49-F238E27FC236}">
                <a16:creationId xmlns:a16="http://schemas.microsoft.com/office/drawing/2014/main" id="{025CEF6D-5E98-4B5C-A10F-7459C1EEF10E}"/>
              </a:ext>
              <a:ext uri="{C183D7F6-B498-43B3-948B-1728B52AA6E4}">
                <adec:decorative xmlns=""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cxnSp>
        <p:nvCxnSpPr>
          <p:cNvPr id="44" name="Straight Connector 43">
            <a:extLst>
              <a:ext uri="{FF2B5EF4-FFF2-40B4-BE49-F238E27FC236}">
                <a16:creationId xmlns:a16="http://schemas.microsoft.com/office/drawing/2014/main" id="{05C73161-1E4E-4E6A-91B2-E885CF8FFBA6}"/>
              </a:ext>
              <a:ext uri="{C183D7F6-B498-43B3-948B-1728B52AA6E4}">
                <adec:decorative xmlns=""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6970795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50000" t="50000" r="50000" b="50000"/>
          </a:path>
        </a:gra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8E7A6F0-5CD3-481E-B0F2-E7F99FE675B0}"/>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511290DF-4975-4FCD-8B8D-BBC86B836668}"/>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sp>
        <p:nvSpPr>
          <p:cNvPr id="2" name="Title 1">
            <a:extLst>
              <a:ext uri="{FF2B5EF4-FFF2-40B4-BE49-F238E27FC236}">
                <a16:creationId xmlns:a16="http://schemas.microsoft.com/office/drawing/2014/main" id="{3EB947AF-E5F2-6B5B-6252-337D220D6DAB}"/>
              </a:ext>
            </a:extLst>
          </p:cNvPr>
          <p:cNvSpPr>
            <a:spLocks noGrp="1"/>
          </p:cNvSpPr>
          <p:nvPr>
            <p:ph type="title"/>
          </p:nvPr>
        </p:nvSpPr>
        <p:spPr>
          <a:xfrm>
            <a:off x="860612" y="1138228"/>
            <a:ext cx="3793685" cy="3858767"/>
          </a:xfrm>
        </p:spPr>
        <p:txBody>
          <a:bodyPr anchor="ctr">
            <a:normAutofit/>
          </a:bodyPr>
          <a:lstStyle/>
          <a:p>
            <a:r>
              <a:rPr lang="en-CA" sz="3600" b="1" kern="0" dirty="0" err="1" smtClean="0">
                <a:latin typeface="Segoe UI" panose="020B0502040204020203" pitchFamily="34" charset="0"/>
                <a:ea typeface="Times New Roman" panose="02020603050405020304" pitchFamily="18" charset="0"/>
                <a:cs typeface="Times New Roman" panose="02020603050405020304" pitchFamily="18" charset="0"/>
              </a:rPr>
              <a:t>Exemples</a:t>
            </a:r>
            <a:r>
              <a:rPr lang="en-CA" sz="3600" b="1" kern="0" dirty="0" smtClean="0">
                <a:latin typeface="Segoe UI" panose="020B0502040204020203" pitchFamily="34" charset="0"/>
                <a:ea typeface="Times New Roman" panose="02020603050405020304" pitchFamily="18" charset="0"/>
                <a:cs typeface="Times New Roman" panose="02020603050405020304" pitchFamily="18" charset="0"/>
              </a:rPr>
              <a:t> </a:t>
            </a:r>
            <a:r>
              <a:rPr lang="en-CA" sz="3600" b="1" kern="0" dirty="0" smtClean="0">
                <a:latin typeface="Segoe UI" panose="020B0502040204020203" pitchFamily="34" charset="0"/>
                <a:ea typeface="Times New Roman" panose="02020603050405020304" pitchFamily="18" charset="0"/>
                <a:cs typeface="Times New Roman" panose="02020603050405020304" pitchFamily="18" charset="0"/>
              </a:rPr>
              <a:t>de </a:t>
            </a:r>
            <a:r>
              <a:rPr lang="en-CA" sz="3600" b="1" kern="0" dirty="0" err="1" smtClean="0">
                <a:latin typeface="Segoe UI" panose="020B0502040204020203" pitchFamily="34" charset="0"/>
                <a:ea typeface="Times New Roman" panose="02020603050405020304" pitchFamily="18" charset="0"/>
                <a:cs typeface="Times New Roman" panose="02020603050405020304" pitchFamily="18" charset="0"/>
              </a:rPr>
              <a:t>mechanismesde</a:t>
            </a:r>
            <a:r>
              <a:rPr lang="en-CA" sz="3600" b="1" kern="0" dirty="0" smtClean="0">
                <a:latin typeface="Segoe UI" panose="020B0502040204020203" pitchFamily="34" charset="0"/>
                <a:ea typeface="Times New Roman" panose="02020603050405020304" pitchFamily="18" charset="0"/>
                <a:cs typeface="Times New Roman" panose="02020603050405020304" pitchFamily="18" charset="0"/>
              </a:rPr>
              <a:t> </a:t>
            </a:r>
            <a:r>
              <a:rPr lang="en-CA" sz="3600" b="1" kern="0" dirty="0" err="1" smtClean="0">
                <a:latin typeface="Segoe UI" panose="020B0502040204020203" pitchFamily="34" charset="0"/>
                <a:ea typeface="Times New Roman" panose="02020603050405020304" pitchFamily="18" charset="0"/>
                <a:cs typeface="Times New Roman" panose="02020603050405020304" pitchFamily="18" charset="0"/>
              </a:rPr>
              <a:t>financement</a:t>
            </a:r>
            <a:r>
              <a:rPr lang="en-CA" sz="3600" b="1" kern="0" dirty="0" smtClean="0">
                <a:latin typeface="Segoe UI" panose="020B0502040204020203" pitchFamily="34" charset="0"/>
                <a:ea typeface="Times New Roman" panose="02020603050405020304" pitchFamily="18" charset="0"/>
                <a:cs typeface="Times New Roman" panose="02020603050405020304" pitchFamily="18" charset="0"/>
              </a:rPr>
              <a:t> </a:t>
            </a:r>
            <a:r>
              <a:rPr lang="en-CA" sz="3600" b="1" kern="0" dirty="0" err="1" smtClean="0">
                <a:latin typeface="Segoe UI" panose="020B0502040204020203" pitchFamily="34" charset="0"/>
                <a:ea typeface="Times New Roman" panose="02020603050405020304" pitchFamily="18" charset="0"/>
                <a:cs typeface="Times New Roman" panose="02020603050405020304" pitchFamily="18" charset="0"/>
              </a:rPr>
              <a:t>vert</a:t>
            </a:r>
            <a:r>
              <a:rPr lang="en-US" sz="3600" kern="100" dirty="0">
                <a:latin typeface="Calibri" panose="020F0502020204030204" pitchFamily="34" charset="0"/>
                <a:ea typeface="Calibri" panose="020F0502020204030204" pitchFamily="34" charset="0"/>
                <a:cs typeface="Times New Roman" panose="02020603050405020304" pitchFamily="18" charset="0"/>
              </a:rPr>
              <a:t/>
            </a:r>
            <a:br>
              <a:rPr lang="en-US" sz="3600" kern="100" dirty="0">
                <a:latin typeface="Calibri" panose="020F0502020204030204" pitchFamily="34" charset="0"/>
                <a:ea typeface="Calibri" panose="020F0502020204030204" pitchFamily="34" charset="0"/>
                <a:cs typeface="Times New Roman" panose="02020603050405020304" pitchFamily="18" charset="0"/>
              </a:rPr>
            </a:br>
            <a:endParaRPr lang="en-US" sz="3600" dirty="0"/>
          </a:p>
        </p:txBody>
      </p:sp>
      <p:grpSp>
        <p:nvGrpSpPr>
          <p:cNvPr id="12" name="Group 11">
            <a:extLst>
              <a:ext uri="{FF2B5EF4-FFF2-40B4-BE49-F238E27FC236}">
                <a16:creationId xmlns:a16="http://schemas.microsoft.com/office/drawing/2014/main" id="{357CA18A-A333-4DCB-842B-76827D2ECB24}"/>
              </a:ext>
              <a:ext uri="{C183D7F6-B498-43B3-948B-1728B52AA6E4}">
                <adec:decorative xmlns=""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100021" y="638300"/>
            <a:ext cx="6409605" cy="4858625"/>
            <a:chOff x="7807230" y="2012810"/>
            <a:chExt cx="3251252" cy="3459865"/>
          </a:xfrm>
        </p:grpSpPr>
        <p:sp>
          <p:nvSpPr>
            <p:cNvPr id="13" name="Rectangle 12">
              <a:extLst>
                <a:ext uri="{FF2B5EF4-FFF2-40B4-BE49-F238E27FC236}">
                  <a16:creationId xmlns:a16="http://schemas.microsoft.com/office/drawing/2014/main" id="{6E785FC3-CE7B-46F8-8C7A-EBBF001EDB17}"/>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7807230" y="2012810"/>
              <a:ext cx="3251252" cy="3459865"/>
            </a:xfrm>
            <a:prstGeom prst="rect">
              <a:avLst/>
            </a:prstGeom>
            <a:gradFill>
              <a:gsLst>
                <a:gs pos="0">
                  <a:srgbClr val="000001"/>
                </a:gs>
                <a:gs pos="100000">
                  <a:srgbClr val="191919"/>
                </a:gs>
              </a:gsLst>
            </a:gradFill>
            <a:ln w="76200" cmpd="sng">
              <a:noFill/>
              <a:miter lim="800000"/>
            </a:ln>
            <a:effectLst>
              <a:outerShdw blurRad="127000" dist="1905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75069D9A-30C7-4159-880C-DD2BDC51009B}"/>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7807231" y="2026142"/>
              <a:ext cx="3251250" cy="3440203"/>
            </a:xfrm>
            <a:prstGeom prst="rect">
              <a:avLst/>
            </a:prstGeom>
            <a:gradFill>
              <a:gsLst>
                <a:gs pos="0">
                  <a:srgbClr val="DADADA"/>
                </a:gs>
                <a:gs pos="100000">
                  <a:srgbClr val="FFFFFE"/>
                </a:gs>
              </a:gsLst>
              <a:lin ang="16200000" scaled="0"/>
            </a:gradFill>
            <a:ln w="762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w="38100" h="38100" prst="relaxedInset"/>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
        <p:nvSpPr>
          <p:cNvPr id="16" name="Rectangle 15">
            <a:extLst>
              <a:ext uri="{FF2B5EF4-FFF2-40B4-BE49-F238E27FC236}">
                <a16:creationId xmlns:a16="http://schemas.microsoft.com/office/drawing/2014/main" id="{D9FE1511-6E1B-4F0E-8FF0-958527181CC9}"/>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419891" y="973636"/>
            <a:ext cx="5769864" cy="4187952"/>
          </a:xfrm>
          <a:prstGeom prst="rect">
            <a:avLst/>
          </a:prstGeom>
          <a:solidFill>
            <a:srgbClr val="FFFFFF"/>
          </a:solidFill>
          <a:ln w="6350">
            <a:solidFill>
              <a:srgbClr val="DFDBD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92C1CEA2-929C-E975-29B8-6D086B9E7048}"/>
              </a:ext>
            </a:extLst>
          </p:cNvPr>
          <p:cNvSpPr>
            <a:spLocks noGrp="1"/>
          </p:cNvSpPr>
          <p:nvPr>
            <p:ph idx="1"/>
          </p:nvPr>
        </p:nvSpPr>
        <p:spPr>
          <a:xfrm>
            <a:off x="5584483" y="1138228"/>
            <a:ext cx="5440680" cy="3858768"/>
          </a:xfrm>
        </p:spPr>
        <p:txBody>
          <a:bodyPr anchor="ctr">
            <a:noAutofit/>
          </a:bodyPr>
          <a:lstStyle/>
          <a:p>
            <a:pPr marL="342900" marR="0" lvl="0" indent="-342900">
              <a:lnSpc>
                <a:spcPct val="110000"/>
              </a:lnSpc>
              <a:spcBef>
                <a:spcPts val="0"/>
              </a:spcBef>
              <a:spcAft>
                <a:spcPts val="0"/>
              </a:spcAft>
              <a:buSzPts val="1000"/>
              <a:buFont typeface="Symbol" panose="05050102010706020507" pitchFamily="18" charset="2"/>
              <a:buChar char=""/>
              <a:tabLst>
                <a:tab pos="457200" algn="l"/>
              </a:tabLst>
            </a:pPr>
            <a:r>
              <a:rPr lang="en-CA" sz="1100" b="1" kern="0" dirty="0" err="1" smtClean="0">
                <a:solidFill>
                  <a:srgbClr val="000000"/>
                </a:solidFill>
                <a:latin typeface="Segoe UI" panose="020B0502040204020203" pitchFamily="34" charset="0"/>
                <a:ea typeface="Times New Roman" panose="02020603050405020304" pitchFamily="18" charset="0"/>
                <a:cs typeface="Times New Roman" panose="02020603050405020304" pitchFamily="18" charset="0"/>
              </a:rPr>
              <a:t>Echange</a:t>
            </a:r>
            <a:r>
              <a:rPr lang="en-CA" sz="1100" b="1" kern="0" dirty="0" smtClean="0">
                <a:solidFill>
                  <a:srgbClr val="000000"/>
                </a:solidFill>
                <a:latin typeface="Segoe UI" panose="020B0502040204020203" pitchFamily="34" charset="0"/>
                <a:ea typeface="Times New Roman" panose="02020603050405020304" pitchFamily="18" charset="0"/>
                <a:cs typeface="Times New Roman" panose="02020603050405020304" pitchFamily="18" charset="0"/>
              </a:rPr>
              <a:t> de </a:t>
            </a:r>
            <a:r>
              <a:rPr lang="en-CA" sz="1100" b="1" kern="0" dirty="0" err="1" smtClean="0">
                <a:solidFill>
                  <a:srgbClr val="000000"/>
                </a:solidFill>
                <a:latin typeface="Segoe UI" panose="020B0502040204020203" pitchFamily="34" charset="0"/>
                <a:ea typeface="Times New Roman" panose="02020603050405020304" pitchFamily="18" charset="0"/>
                <a:cs typeface="Times New Roman" panose="02020603050405020304" pitchFamily="18" charset="0"/>
              </a:rPr>
              <a:t>carbone</a:t>
            </a:r>
            <a:r>
              <a:rPr lang="en-CA" sz="1100" b="1" kern="0" dirty="0" smtClean="0">
                <a:solidFill>
                  <a:srgbClr val="000000"/>
                </a:solidFill>
                <a:effectLst/>
                <a:latin typeface="Segoe UI" panose="020B0502040204020203" pitchFamily="34" charset="0"/>
                <a:ea typeface="Times New Roman" panose="02020603050405020304" pitchFamily="18" charset="0"/>
                <a:cs typeface="Times New Roman" panose="02020603050405020304" pitchFamily="18" charset="0"/>
              </a:rPr>
              <a:t>: </a:t>
            </a:r>
            <a:r>
              <a:rPr lang="fr-FR" sz="1100" kern="0" dirty="0">
                <a:solidFill>
                  <a:srgbClr val="000000"/>
                </a:solidFill>
                <a:latin typeface="Segoe UI" panose="020B0502040204020203" pitchFamily="34" charset="0"/>
                <a:ea typeface="Times New Roman" panose="02020603050405020304" pitchFamily="18" charset="0"/>
                <a:cs typeface="Times New Roman" panose="02020603050405020304" pitchFamily="18" charset="0"/>
              </a:rPr>
              <a:t>Programme d'appui au carbone en Afrique de la </a:t>
            </a:r>
            <a:r>
              <a:rPr lang="fr-FR" sz="1100" kern="0" dirty="0" smtClean="0">
                <a:solidFill>
                  <a:srgbClr val="000000"/>
                </a:solidFill>
                <a:latin typeface="Segoe UI" panose="020B0502040204020203" pitchFamily="34" charset="0"/>
                <a:ea typeface="Times New Roman" panose="02020603050405020304" pitchFamily="18" charset="0"/>
                <a:cs typeface="Times New Roman" panose="02020603050405020304" pitchFamily="18" charset="0"/>
              </a:rPr>
              <a:t>BAD</a:t>
            </a:r>
            <a:endParaRPr lang="en-US" sz="1100" kern="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ct val="110000"/>
              </a:lnSpc>
              <a:spcBef>
                <a:spcPts val="0"/>
              </a:spcBef>
              <a:spcAft>
                <a:spcPts val="0"/>
              </a:spcAft>
              <a:buSzPts val="1000"/>
              <a:buFont typeface="Symbol" panose="05050102010706020507" pitchFamily="18" charset="2"/>
              <a:buChar char=""/>
              <a:tabLst>
                <a:tab pos="914400" algn="l"/>
              </a:tabLst>
            </a:pPr>
            <a:r>
              <a:rPr lang="fr-FR" sz="1100" kern="0" dirty="0" smtClean="0">
                <a:solidFill>
                  <a:srgbClr val="000000"/>
                </a:solidFill>
                <a:latin typeface="Segoe UI" panose="020B0502040204020203" pitchFamily="34" charset="0"/>
                <a:ea typeface="Times New Roman" panose="02020603050405020304" pitchFamily="18" charset="0"/>
                <a:cs typeface="Times New Roman" panose="02020603050405020304" pitchFamily="18" charset="0"/>
              </a:rPr>
              <a:t>Aider </a:t>
            </a:r>
            <a:r>
              <a:rPr lang="fr-FR" sz="1100" kern="0" dirty="0">
                <a:solidFill>
                  <a:srgbClr val="000000"/>
                </a:solidFill>
                <a:latin typeface="Segoe UI" panose="020B0502040204020203" pitchFamily="34" charset="0"/>
                <a:ea typeface="Times New Roman" panose="02020603050405020304" pitchFamily="18" charset="0"/>
                <a:cs typeface="Times New Roman" panose="02020603050405020304" pitchFamily="18" charset="0"/>
              </a:rPr>
              <a:t>les pays africains à accéder à la finance </a:t>
            </a:r>
            <a:r>
              <a:rPr lang="fr-FR" sz="1100" kern="0" dirty="0" smtClean="0">
                <a:solidFill>
                  <a:srgbClr val="000000"/>
                </a:solidFill>
                <a:latin typeface="Segoe UI" panose="020B0502040204020203" pitchFamily="34" charset="0"/>
                <a:ea typeface="Times New Roman" panose="02020603050405020304" pitchFamily="18" charset="0"/>
                <a:cs typeface="Times New Roman" panose="02020603050405020304" pitchFamily="18" charset="0"/>
              </a:rPr>
              <a:t>carbone</a:t>
            </a:r>
          </a:p>
          <a:p>
            <a:pPr marL="742950" marR="0" lvl="1" indent="-285750">
              <a:lnSpc>
                <a:spcPct val="110000"/>
              </a:lnSpc>
              <a:spcBef>
                <a:spcPts val="0"/>
              </a:spcBef>
              <a:spcAft>
                <a:spcPts val="0"/>
              </a:spcAft>
              <a:buSzPts val="1000"/>
              <a:buFont typeface="Symbol" panose="05050102010706020507" pitchFamily="18" charset="2"/>
              <a:buChar char=""/>
              <a:tabLst>
                <a:tab pos="914400" algn="l"/>
              </a:tabLst>
            </a:pPr>
            <a:r>
              <a:rPr lang="fr-FR" sz="1100" kern="0" dirty="0" smtClean="0">
                <a:solidFill>
                  <a:srgbClr val="000000"/>
                </a:solidFill>
                <a:latin typeface="Segoe UI" panose="020B0502040204020203" pitchFamily="34" charset="0"/>
                <a:ea typeface="Times New Roman" panose="02020603050405020304" pitchFamily="18" charset="0"/>
                <a:cs typeface="Times New Roman" panose="02020603050405020304" pitchFamily="18" charset="0"/>
              </a:rPr>
              <a:t>Soutenir </a:t>
            </a:r>
            <a:r>
              <a:rPr lang="fr-FR" sz="1100" kern="0" dirty="0">
                <a:solidFill>
                  <a:srgbClr val="000000"/>
                </a:solidFill>
                <a:latin typeface="Segoe UI" panose="020B0502040204020203" pitchFamily="34" charset="0"/>
                <a:ea typeface="Times New Roman" panose="02020603050405020304" pitchFamily="18" charset="0"/>
                <a:cs typeface="Times New Roman" panose="02020603050405020304" pitchFamily="18" charset="0"/>
              </a:rPr>
              <a:t>le développement de l'infrastructure du marché du carbone et le renforcement des capacités</a:t>
            </a:r>
            <a:endParaRPr lang="en-US" sz="1100" kern="100" dirty="0" smtClean="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10000"/>
              </a:lnSpc>
              <a:spcBef>
                <a:spcPts val="0"/>
              </a:spcBef>
              <a:spcAft>
                <a:spcPts val="0"/>
              </a:spcAft>
              <a:buSzPts val="1000"/>
              <a:buFont typeface="Symbol" panose="05050102010706020507" pitchFamily="18" charset="2"/>
              <a:buChar char=""/>
              <a:tabLst>
                <a:tab pos="457200" algn="l"/>
              </a:tabLst>
            </a:pPr>
            <a:r>
              <a:rPr lang="en-CA" sz="1100" b="1" kern="0" dirty="0" smtClean="0">
                <a:solidFill>
                  <a:srgbClr val="000000"/>
                </a:solidFill>
                <a:latin typeface="Segoe UI" panose="020B0502040204020203" pitchFamily="34" charset="0"/>
                <a:ea typeface="Times New Roman" panose="02020603050405020304" pitchFamily="18" charset="0"/>
                <a:cs typeface="Times New Roman" panose="02020603050405020304" pitchFamily="18" charset="0"/>
              </a:rPr>
              <a:t>Obligations </a:t>
            </a:r>
            <a:r>
              <a:rPr lang="en-CA" sz="1100" b="1" kern="0" dirty="0" err="1" smtClean="0">
                <a:solidFill>
                  <a:srgbClr val="000000"/>
                </a:solidFill>
                <a:latin typeface="Segoe UI" panose="020B0502040204020203" pitchFamily="34" charset="0"/>
                <a:ea typeface="Times New Roman" panose="02020603050405020304" pitchFamily="18" charset="0"/>
                <a:cs typeface="Times New Roman" panose="02020603050405020304" pitchFamily="18" charset="0"/>
              </a:rPr>
              <a:t>vertes</a:t>
            </a:r>
            <a:r>
              <a:rPr lang="en-CA" sz="1100" b="1" kern="0" dirty="0" smtClean="0">
                <a:solidFill>
                  <a:srgbClr val="000000"/>
                </a:solidFill>
                <a:effectLst/>
                <a:latin typeface="Segoe UI" panose="020B0502040204020203" pitchFamily="34" charset="0"/>
                <a:ea typeface="Times New Roman" panose="02020603050405020304" pitchFamily="18" charset="0"/>
                <a:cs typeface="Times New Roman" panose="02020603050405020304" pitchFamily="18" charset="0"/>
              </a:rPr>
              <a:t>: </a:t>
            </a:r>
            <a:r>
              <a:rPr lang="fr-FR" sz="1100" kern="0" dirty="0" smtClean="0">
                <a:solidFill>
                  <a:srgbClr val="000000"/>
                </a:solidFill>
                <a:latin typeface="Segoe UI" panose="020B0502040204020203" pitchFamily="34" charset="0"/>
                <a:ea typeface="Times New Roman" panose="02020603050405020304" pitchFamily="18" charset="0"/>
                <a:cs typeface="Times New Roman" panose="02020603050405020304" pitchFamily="18" charset="0"/>
              </a:rPr>
              <a:t>Emission </a:t>
            </a:r>
            <a:r>
              <a:rPr lang="fr-FR" sz="1100" kern="0" dirty="0">
                <a:solidFill>
                  <a:srgbClr val="000000"/>
                </a:solidFill>
                <a:latin typeface="Segoe UI" panose="020B0502040204020203" pitchFamily="34" charset="0"/>
                <a:ea typeface="Times New Roman" panose="02020603050405020304" pitchFamily="18" charset="0"/>
                <a:cs typeface="Times New Roman" panose="02020603050405020304" pitchFamily="18" charset="0"/>
              </a:rPr>
              <a:t>d'obligations vertes souveraines de la Tunisie</a:t>
            </a:r>
            <a:endParaRPr lang="en-US" sz="1100" kern="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ct val="110000"/>
              </a:lnSpc>
              <a:spcBef>
                <a:spcPts val="0"/>
              </a:spcBef>
              <a:spcAft>
                <a:spcPts val="0"/>
              </a:spcAft>
              <a:buSzPts val="1000"/>
              <a:buFont typeface="Symbol" panose="05050102010706020507" pitchFamily="18" charset="2"/>
              <a:buChar char=""/>
              <a:tabLst>
                <a:tab pos="914400" algn="l"/>
              </a:tabLst>
            </a:pPr>
            <a:r>
              <a:rPr lang="fr-FR" sz="1100" kern="0" dirty="0">
                <a:solidFill>
                  <a:srgbClr val="000000"/>
                </a:solidFill>
                <a:latin typeface="Segoe UI" panose="020B0502040204020203" pitchFamily="34" charset="0"/>
                <a:ea typeface="Times New Roman" panose="02020603050405020304" pitchFamily="18" charset="0"/>
                <a:cs typeface="Times New Roman" panose="02020603050405020304" pitchFamily="18" charset="0"/>
              </a:rPr>
              <a:t>Première obligation verte souveraine en Afrique du </a:t>
            </a:r>
            <a:r>
              <a:rPr lang="fr-FR" sz="1100" kern="0" dirty="0" smtClean="0">
                <a:solidFill>
                  <a:srgbClr val="000000"/>
                </a:solidFill>
                <a:latin typeface="Segoe UI" panose="020B0502040204020203" pitchFamily="34" charset="0"/>
                <a:ea typeface="Times New Roman" panose="02020603050405020304" pitchFamily="18" charset="0"/>
                <a:cs typeface="Times New Roman" panose="02020603050405020304" pitchFamily="18" charset="0"/>
              </a:rPr>
              <a:t>Nord</a:t>
            </a:r>
          </a:p>
          <a:p>
            <a:pPr marL="742950" marR="0" lvl="1" indent="-285750">
              <a:lnSpc>
                <a:spcPct val="110000"/>
              </a:lnSpc>
              <a:spcBef>
                <a:spcPts val="0"/>
              </a:spcBef>
              <a:spcAft>
                <a:spcPts val="0"/>
              </a:spcAft>
              <a:buSzPts val="1000"/>
              <a:buFont typeface="Symbol" panose="05050102010706020507" pitchFamily="18" charset="2"/>
              <a:buChar char=""/>
              <a:tabLst>
                <a:tab pos="914400" algn="l"/>
              </a:tabLst>
            </a:pPr>
            <a:r>
              <a:rPr lang="fr-FR" sz="1100" kern="0" dirty="0" smtClean="0">
                <a:solidFill>
                  <a:srgbClr val="000000"/>
                </a:solidFill>
                <a:latin typeface="Segoe UI" panose="020B0502040204020203" pitchFamily="34" charset="0"/>
                <a:ea typeface="Times New Roman" panose="02020603050405020304" pitchFamily="18" charset="0"/>
                <a:cs typeface="Times New Roman" panose="02020603050405020304" pitchFamily="18" charset="0"/>
              </a:rPr>
              <a:t>Financement </a:t>
            </a:r>
            <a:r>
              <a:rPr lang="fr-FR" sz="1100" kern="0" dirty="0">
                <a:solidFill>
                  <a:srgbClr val="000000"/>
                </a:solidFill>
                <a:latin typeface="Segoe UI" panose="020B0502040204020203" pitchFamily="34" charset="0"/>
                <a:ea typeface="Times New Roman" panose="02020603050405020304" pitchFamily="18" charset="0"/>
                <a:cs typeface="Times New Roman" panose="02020603050405020304" pitchFamily="18" charset="0"/>
              </a:rPr>
              <a:t>des projets d'énergie renouvelable, d'agriculture durable et d'infrastructures vertes</a:t>
            </a:r>
            <a:endParaRPr lang="en-US" sz="1100" kern="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10000"/>
              </a:lnSpc>
              <a:spcBef>
                <a:spcPts val="0"/>
              </a:spcBef>
              <a:spcAft>
                <a:spcPts val="0"/>
              </a:spcAft>
              <a:buSzPts val="1000"/>
              <a:buFont typeface="Symbol" panose="05050102010706020507" pitchFamily="18" charset="2"/>
              <a:buChar char=""/>
              <a:tabLst>
                <a:tab pos="457200" algn="l"/>
              </a:tabLst>
            </a:pPr>
            <a:r>
              <a:rPr lang="en-CA" sz="1100" b="1" kern="0" dirty="0" smtClean="0">
                <a:solidFill>
                  <a:srgbClr val="000000"/>
                </a:solidFill>
                <a:latin typeface="Segoe UI" panose="020B0502040204020203" pitchFamily="34" charset="0"/>
                <a:ea typeface="Times New Roman" panose="02020603050405020304" pitchFamily="18" charset="0"/>
                <a:cs typeface="Times New Roman" panose="02020603050405020304" pitchFamily="18" charset="0"/>
              </a:rPr>
              <a:t>Obligations </a:t>
            </a:r>
            <a:r>
              <a:rPr lang="en-CA" sz="1100" b="1" kern="0" dirty="0" err="1" smtClean="0">
                <a:solidFill>
                  <a:srgbClr val="000000"/>
                </a:solidFill>
                <a:latin typeface="Segoe UI" panose="020B0502040204020203" pitchFamily="34" charset="0"/>
                <a:ea typeface="Times New Roman" panose="02020603050405020304" pitchFamily="18" charset="0"/>
                <a:cs typeface="Times New Roman" panose="02020603050405020304" pitchFamily="18" charset="0"/>
              </a:rPr>
              <a:t>bleues</a:t>
            </a:r>
            <a:r>
              <a:rPr lang="en-CA" sz="1100" b="1" kern="0" dirty="0" smtClean="0">
                <a:solidFill>
                  <a:srgbClr val="000000"/>
                </a:solidFill>
                <a:effectLst/>
                <a:latin typeface="Segoe UI" panose="020B0502040204020203" pitchFamily="34" charset="0"/>
                <a:ea typeface="Times New Roman" panose="02020603050405020304" pitchFamily="18" charset="0"/>
                <a:cs typeface="Times New Roman" panose="02020603050405020304" pitchFamily="18" charset="0"/>
              </a:rPr>
              <a:t>: </a:t>
            </a:r>
            <a:r>
              <a:rPr lang="fr-FR" sz="1100" kern="0" dirty="0">
                <a:solidFill>
                  <a:srgbClr val="000000"/>
                </a:solidFill>
                <a:latin typeface="Segoe UI" panose="020B0502040204020203" pitchFamily="34" charset="0"/>
                <a:ea typeface="Times New Roman" panose="02020603050405020304" pitchFamily="18" charset="0"/>
                <a:cs typeface="Times New Roman" panose="02020603050405020304" pitchFamily="18" charset="0"/>
              </a:rPr>
              <a:t>La première obligation bleue souveraine des Seychelles au </a:t>
            </a:r>
            <a:r>
              <a:rPr lang="fr-FR" sz="1100" kern="0" dirty="0" smtClean="0">
                <a:solidFill>
                  <a:srgbClr val="000000"/>
                </a:solidFill>
                <a:latin typeface="Segoe UI" panose="020B0502040204020203" pitchFamily="34" charset="0"/>
                <a:ea typeface="Times New Roman" panose="02020603050405020304" pitchFamily="18" charset="0"/>
                <a:cs typeface="Times New Roman" panose="02020603050405020304" pitchFamily="18" charset="0"/>
              </a:rPr>
              <a:t>monde</a:t>
            </a:r>
          </a:p>
          <a:p>
            <a:pPr marL="800100" lvl="1" indent="-342900">
              <a:lnSpc>
                <a:spcPct val="110000"/>
              </a:lnSpc>
              <a:spcBef>
                <a:spcPts val="0"/>
              </a:spcBef>
              <a:buSzPts val="1000"/>
              <a:buFont typeface="Symbol" panose="05050102010706020507" pitchFamily="18" charset="2"/>
              <a:buChar char=""/>
              <a:tabLst>
                <a:tab pos="457200" algn="l"/>
              </a:tabLst>
            </a:pPr>
            <a:r>
              <a:rPr lang="fr-FR" sz="1100" kern="0" dirty="0" smtClean="0">
                <a:solidFill>
                  <a:srgbClr val="000000"/>
                </a:solidFill>
                <a:latin typeface="Segoe UI" panose="020B0502040204020203" pitchFamily="34" charset="0"/>
                <a:ea typeface="Times New Roman" panose="02020603050405020304" pitchFamily="18" charset="0"/>
                <a:cs typeface="Times New Roman" panose="02020603050405020304" pitchFamily="18" charset="0"/>
              </a:rPr>
              <a:t>Collecte </a:t>
            </a:r>
            <a:r>
              <a:rPr lang="fr-FR" sz="1100" kern="0" dirty="0">
                <a:solidFill>
                  <a:srgbClr val="000000"/>
                </a:solidFill>
                <a:latin typeface="Segoe UI" panose="020B0502040204020203" pitchFamily="34" charset="0"/>
                <a:ea typeface="Times New Roman" panose="02020603050405020304" pitchFamily="18" charset="0"/>
                <a:cs typeface="Times New Roman" panose="02020603050405020304" pitchFamily="18" charset="0"/>
              </a:rPr>
              <a:t>des fonds pour la conservation marine et la pêche </a:t>
            </a:r>
            <a:r>
              <a:rPr lang="fr-FR" sz="1100" kern="0" dirty="0" smtClean="0">
                <a:solidFill>
                  <a:srgbClr val="000000"/>
                </a:solidFill>
                <a:latin typeface="Segoe UI" panose="020B0502040204020203" pitchFamily="34" charset="0"/>
                <a:ea typeface="Times New Roman" panose="02020603050405020304" pitchFamily="18" charset="0"/>
                <a:cs typeface="Times New Roman" panose="02020603050405020304" pitchFamily="18" charset="0"/>
              </a:rPr>
              <a:t>durable</a:t>
            </a:r>
          </a:p>
          <a:p>
            <a:pPr marL="800100" lvl="1" indent="-342900">
              <a:lnSpc>
                <a:spcPct val="110000"/>
              </a:lnSpc>
              <a:spcBef>
                <a:spcPts val="0"/>
              </a:spcBef>
              <a:buSzPts val="1000"/>
              <a:buFont typeface="Symbol" panose="05050102010706020507" pitchFamily="18" charset="2"/>
              <a:buChar char=""/>
              <a:tabLst>
                <a:tab pos="457200" algn="l"/>
              </a:tabLst>
            </a:pPr>
            <a:r>
              <a:rPr lang="fr-FR" sz="1100" kern="0" dirty="0" smtClean="0">
                <a:solidFill>
                  <a:srgbClr val="000000"/>
                </a:solidFill>
                <a:latin typeface="Segoe UI" panose="020B0502040204020203" pitchFamily="34" charset="0"/>
                <a:ea typeface="Times New Roman" panose="02020603050405020304" pitchFamily="18" charset="0"/>
                <a:cs typeface="Times New Roman" panose="02020603050405020304" pitchFamily="18" charset="0"/>
              </a:rPr>
              <a:t>Soutien de </a:t>
            </a:r>
            <a:r>
              <a:rPr lang="fr-FR" sz="1100" kern="0" dirty="0">
                <a:solidFill>
                  <a:srgbClr val="000000"/>
                </a:solidFill>
                <a:latin typeface="Segoe UI" panose="020B0502040204020203" pitchFamily="34" charset="0"/>
                <a:ea typeface="Times New Roman" panose="02020603050405020304" pitchFamily="18" charset="0"/>
                <a:cs typeface="Times New Roman" panose="02020603050405020304" pitchFamily="18" charset="0"/>
              </a:rPr>
              <a:t>la transition vers une économie bleue et </a:t>
            </a:r>
            <a:r>
              <a:rPr lang="fr-FR" sz="1100" kern="0" dirty="0" smtClean="0">
                <a:solidFill>
                  <a:srgbClr val="000000"/>
                </a:solidFill>
                <a:latin typeface="Segoe UI" panose="020B0502040204020203" pitchFamily="34" charset="0"/>
                <a:ea typeface="Times New Roman" panose="02020603050405020304" pitchFamily="18" charset="0"/>
                <a:cs typeface="Times New Roman" panose="02020603050405020304" pitchFamily="18" charset="0"/>
              </a:rPr>
              <a:t>protection des </a:t>
            </a:r>
            <a:r>
              <a:rPr lang="fr-FR" sz="1100" kern="0" dirty="0">
                <a:solidFill>
                  <a:srgbClr val="000000"/>
                </a:solidFill>
                <a:latin typeface="Segoe UI" panose="020B0502040204020203" pitchFamily="34" charset="0"/>
                <a:ea typeface="Times New Roman" panose="02020603050405020304" pitchFamily="18" charset="0"/>
                <a:cs typeface="Times New Roman" panose="02020603050405020304" pitchFamily="18" charset="0"/>
              </a:rPr>
              <a:t>ressources </a:t>
            </a:r>
            <a:r>
              <a:rPr lang="fr-FR" sz="1100" kern="0" dirty="0" smtClean="0">
                <a:solidFill>
                  <a:srgbClr val="000000"/>
                </a:solidFill>
                <a:latin typeface="Segoe UI" panose="020B0502040204020203" pitchFamily="34" charset="0"/>
                <a:ea typeface="Times New Roman" panose="02020603050405020304" pitchFamily="18" charset="0"/>
                <a:cs typeface="Times New Roman" panose="02020603050405020304" pitchFamily="18" charset="0"/>
              </a:rPr>
              <a:t>marines</a:t>
            </a:r>
          </a:p>
          <a:p>
            <a:pPr marL="342900" marR="0" lvl="0" indent="-342900">
              <a:lnSpc>
                <a:spcPct val="110000"/>
              </a:lnSpc>
              <a:spcBef>
                <a:spcPts val="0"/>
              </a:spcBef>
              <a:spcAft>
                <a:spcPts val="0"/>
              </a:spcAft>
              <a:buSzPts val="1000"/>
              <a:buFont typeface="Symbol" panose="05050102010706020507" pitchFamily="18" charset="2"/>
              <a:buChar char=""/>
              <a:tabLst>
                <a:tab pos="457200" algn="l"/>
              </a:tabLst>
            </a:pPr>
            <a:endParaRPr lang="fr-FR" sz="1100" b="1" kern="0" dirty="0">
              <a:solidFill>
                <a:srgbClr val="000000"/>
              </a:solidFill>
              <a:effectLst/>
              <a:latin typeface="Segoe UI" panose="020B0502040204020203" pitchFamily="34" charset="0"/>
              <a:ea typeface="Times New Roman" panose="02020603050405020304" pitchFamily="18" charset="0"/>
              <a:cs typeface="Times New Roman" panose="02020603050405020304" pitchFamily="18" charset="0"/>
            </a:endParaRPr>
          </a:p>
          <a:p>
            <a:pPr marL="342900" marR="0" lvl="0" indent="-342900">
              <a:lnSpc>
                <a:spcPct val="110000"/>
              </a:lnSpc>
              <a:spcBef>
                <a:spcPts val="0"/>
              </a:spcBef>
              <a:spcAft>
                <a:spcPts val="0"/>
              </a:spcAft>
              <a:buSzPts val="1000"/>
              <a:buFont typeface="Symbol" panose="05050102010706020507" pitchFamily="18" charset="2"/>
              <a:buChar char=""/>
              <a:tabLst>
                <a:tab pos="457200" algn="l"/>
              </a:tabLst>
            </a:pPr>
            <a:r>
              <a:rPr lang="en-CA" sz="1100" b="1" kern="0" dirty="0" err="1" smtClean="0">
                <a:solidFill>
                  <a:srgbClr val="000000"/>
                </a:solidFill>
                <a:effectLst/>
                <a:latin typeface="Segoe UI" panose="020B0502040204020203" pitchFamily="34" charset="0"/>
                <a:ea typeface="Times New Roman" panose="02020603050405020304" pitchFamily="18" charset="0"/>
                <a:cs typeface="Times New Roman" panose="02020603050405020304" pitchFamily="18" charset="0"/>
              </a:rPr>
              <a:t>Echange</a:t>
            </a:r>
            <a:r>
              <a:rPr lang="en-CA" sz="1100" b="1" kern="0" dirty="0" smtClean="0">
                <a:solidFill>
                  <a:srgbClr val="000000"/>
                </a:solidFill>
                <a:effectLst/>
                <a:latin typeface="Segoe UI" panose="020B0502040204020203" pitchFamily="34" charset="0"/>
                <a:ea typeface="Times New Roman" panose="02020603050405020304" pitchFamily="18" charset="0"/>
                <a:cs typeface="Times New Roman" panose="02020603050405020304" pitchFamily="18" charset="0"/>
              </a:rPr>
              <a:t> </a:t>
            </a:r>
            <a:r>
              <a:rPr lang="en-CA" sz="1100" b="1" kern="0" dirty="0" err="1" smtClean="0">
                <a:solidFill>
                  <a:srgbClr val="000000"/>
                </a:solidFill>
                <a:effectLst/>
                <a:latin typeface="Segoe UI" panose="020B0502040204020203" pitchFamily="34" charset="0"/>
                <a:ea typeface="Times New Roman" panose="02020603050405020304" pitchFamily="18" charset="0"/>
                <a:cs typeface="Times New Roman" panose="02020603050405020304" pitchFamily="18" charset="0"/>
              </a:rPr>
              <a:t>dette</a:t>
            </a:r>
            <a:r>
              <a:rPr lang="en-CA" sz="1100" b="1" kern="0" dirty="0" smtClean="0">
                <a:solidFill>
                  <a:srgbClr val="000000"/>
                </a:solidFill>
                <a:effectLst/>
                <a:latin typeface="Segoe UI" panose="020B0502040204020203" pitchFamily="34" charset="0"/>
                <a:ea typeface="Times New Roman" panose="02020603050405020304" pitchFamily="18" charset="0"/>
                <a:cs typeface="Times New Roman" panose="02020603050405020304" pitchFamily="18" charset="0"/>
              </a:rPr>
              <a:t> </a:t>
            </a:r>
            <a:r>
              <a:rPr lang="en-CA" sz="1100" b="1" kern="0" dirty="0" err="1" smtClean="0">
                <a:solidFill>
                  <a:srgbClr val="000000"/>
                </a:solidFill>
                <a:effectLst/>
                <a:latin typeface="Segoe UI" panose="020B0502040204020203" pitchFamily="34" charset="0"/>
                <a:ea typeface="Times New Roman" panose="02020603050405020304" pitchFamily="18" charset="0"/>
                <a:cs typeface="Times New Roman" panose="02020603050405020304" pitchFamily="18" charset="0"/>
              </a:rPr>
              <a:t>contre</a:t>
            </a:r>
            <a:r>
              <a:rPr lang="en-CA" sz="1100" b="1" kern="0" dirty="0" smtClean="0">
                <a:solidFill>
                  <a:srgbClr val="000000"/>
                </a:solidFill>
                <a:effectLst/>
                <a:latin typeface="Segoe UI" panose="020B0502040204020203" pitchFamily="34" charset="0"/>
                <a:ea typeface="Times New Roman" panose="02020603050405020304" pitchFamily="18" charset="0"/>
                <a:cs typeface="Times New Roman" panose="02020603050405020304" pitchFamily="18" charset="0"/>
              </a:rPr>
              <a:t> nature: </a:t>
            </a:r>
            <a:r>
              <a:rPr lang="fr-FR" sz="1100" kern="0" dirty="0">
                <a:solidFill>
                  <a:srgbClr val="000000"/>
                </a:solidFill>
                <a:latin typeface="Segoe UI" panose="020B0502040204020203" pitchFamily="34" charset="0"/>
                <a:ea typeface="Times New Roman" panose="02020603050405020304" pitchFamily="18" charset="0"/>
                <a:cs typeface="Times New Roman" panose="02020603050405020304" pitchFamily="18" charset="0"/>
              </a:rPr>
              <a:t>Accord d'échange </a:t>
            </a:r>
            <a:r>
              <a:rPr lang="fr-FR" sz="1100" kern="0" dirty="0" smtClean="0">
                <a:solidFill>
                  <a:srgbClr val="000000"/>
                </a:solidFill>
                <a:latin typeface="Segoe UI" panose="020B0502040204020203" pitchFamily="34" charset="0"/>
                <a:ea typeface="Times New Roman" panose="02020603050405020304" pitchFamily="18" charset="0"/>
                <a:cs typeface="Times New Roman" panose="02020603050405020304" pitchFamily="18" charset="0"/>
              </a:rPr>
              <a:t>dette contre nature entre Madagascar et les </a:t>
            </a:r>
            <a:r>
              <a:rPr lang="fr-FR" sz="1100" kern="0" dirty="0">
                <a:solidFill>
                  <a:srgbClr val="000000"/>
                </a:solidFill>
                <a:latin typeface="Segoe UI" panose="020B0502040204020203" pitchFamily="34" charset="0"/>
                <a:ea typeface="Times New Roman" panose="02020603050405020304" pitchFamily="18" charset="0"/>
                <a:cs typeface="Times New Roman" panose="02020603050405020304" pitchFamily="18" charset="0"/>
              </a:rPr>
              <a:t>E</a:t>
            </a:r>
            <a:r>
              <a:rPr lang="fr-FR" sz="1100" kern="0" dirty="0" smtClean="0">
                <a:solidFill>
                  <a:srgbClr val="000000"/>
                </a:solidFill>
                <a:latin typeface="Segoe UI" panose="020B0502040204020203" pitchFamily="34" charset="0"/>
                <a:ea typeface="Times New Roman" panose="02020603050405020304" pitchFamily="18" charset="0"/>
                <a:cs typeface="Times New Roman" panose="02020603050405020304" pitchFamily="18" charset="0"/>
              </a:rPr>
              <a:t>tats-Unis</a:t>
            </a:r>
          </a:p>
          <a:p>
            <a:pPr marL="342900" marR="0" lvl="0" indent="-342900">
              <a:lnSpc>
                <a:spcPct val="110000"/>
              </a:lnSpc>
              <a:spcBef>
                <a:spcPts val="0"/>
              </a:spcBef>
              <a:spcAft>
                <a:spcPts val="0"/>
              </a:spcAft>
              <a:buSzPts val="1000"/>
              <a:buFont typeface="Symbol" panose="05050102010706020507" pitchFamily="18" charset="2"/>
              <a:buChar char=""/>
              <a:tabLst>
                <a:tab pos="457200" algn="l"/>
              </a:tabLst>
            </a:pPr>
            <a:endParaRPr lang="fr-FR" sz="1100" kern="0" dirty="0">
              <a:solidFill>
                <a:srgbClr val="000000"/>
              </a:solidFill>
              <a:effectLst/>
              <a:latin typeface="Segoe UI" panose="020B0502040204020203" pitchFamily="34" charset="0"/>
              <a:ea typeface="Times New Roman" panose="02020603050405020304" pitchFamily="18" charset="0"/>
              <a:cs typeface="Times New Roman" panose="02020603050405020304" pitchFamily="18" charset="0"/>
            </a:endParaRPr>
          </a:p>
          <a:p>
            <a:pPr marL="800100" lvl="1" indent="-342900">
              <a:lnSpc>
                <a:spcPct val="110000"/>
              </a:lnSpc>
              <a:spcBef>
                <a:spcPts val="0"/>
              </a:spcBef>
              <a:buSzPts val="1000"/>
              <a:buFont typeface="Symbol" panose="05050102010706020507" pitchFamily="18" charset="2"/>
              <a:buChar char=""/>
              <a:tabLst>
                <a:tab pos="457200" algn="l"/>
              </a:tabLst>
            </a:pPr>
            <a:r>
              <a:rPr lang="fr-FR" sz="1100" kern="0" dirty="0" smtClean="0">
                <a:solidFill>
                  <a:srgbClr val="000000"/>
                </a:solidFill>
                <a:latin typeface="Segoe UI" panose="020B0502040204020203" pitchFamily="34" charset="0"/>
                <a:ea typeface="Times New Roman" panose="02020603050405020304" pitchFamily="18" charset="0"/>
                <a:cs typeface="Times New Roman" panose="02020603050405020304" pitchFamily="18" charset="0"/>
              </a:rPr>
              <a:t>Convertir </a:t>
            </a:r>
            <a:r>
              <a:rPr lang="fr-FR" sz="1100" kern="0" dirty="0">
                <a:solidFill>
                  <a:srgbClr val="000000"/>
                </a:solidFill>
                <a:latin typeface="Segoe UI" panose="020B0502040204020203" pitchFamily="34" charset="0"/>
                <a:ea typeface="Times New Roman" panose="02020603050405020304" pitchFamily="18" charset="0"/>
                <a:cs typeface="Times New Roman" panose="02020603050405020304" pitchFamily="18" charset="0"/>
              </a:rPr>
              <a:t>une partie de la dette de Madagascar en financement de programmes de </a:t>
            </a:r>
            <a:r>
              <a:rPr lang="fr-FR" sz="1100" kern="0" dirty="0" smtClean="0">
                <a:solidFill>
                  <a:srgbClr val="000000"/>
                </a:solidFill>
                <a:latin typeface="Segoe UI" panose="020B0502040204020203" pitchFamily="34" charset="0"/>
                <a:ea typeface="Times New Roman" panose="02020603050405020304" pitchFamily="18" charset="0"/>
                <a:cs typeface="Times New Roman" panose="02020603050405020304" pitchFamily="18" charset="0"/>
              </a:rPr>
              <a:t>conservation</a:t>
            </a:r>
          </a:p>
          <a:p>
            <a:pPr marL="800100" lvl="1" indent="-342900">
              <a:lnSpc>
                <a:spcPct val="110000"/>
              </a:lnSpc>
              <a:spcBef>
                <a:spcPts val="0"/>
              </a:spcBef>
              <a:buSzPts val="1000"/>
              <a:buFont typeface="Symbol" panose="05050102010706020507" pitchFamily="18" charset="2"/>
              <a:buChar char=""/>
              <a:tabLst>
                <a:tab pos="457200" algn="l"/>
              </a:tabLst>
            </a:pPr>
            <a:r>
              <a:rPr lang="fr-FR" sz="1100" kern="0" dirty="0" smtClean="0">
                <a:solidFill>
                  <a:srgbClr val="000000"/>
                </a:solidFill>
                <a:latin typeface="Segoe UI" panose="020B0502040204020203" pitchFamily="34" charset="0"/>
                <a:ea typeface="Times New Roman" panose="02020603050405020304" pitchFamily="18" charset="0"/>
                <a:cs typeface="Times New Roman" panose="02020603050405020304" pitchFamily="18" charset="0"/>
              </a:rPr>
              <a:t>Soutenir </a:t>
            </a:r>
            <a:r>
              <a:rPr lang="fr-FR" sz="1100" kern="0" dirty="0">
                <a:solidFill>
                  <a:srgbClr val="000000"/>
                </a:solidFill>
                <a:latin typeface="Segoe UI" panose="020B0502040204020203" pitchFamily="34" charset="0"/>
                <a:ea typeface="Times New Roman" panose="02020603050405020304" pitchFamily="18" charset="0"/>
                <a:cs typeface="Times New Roman" panose="02020603050405020304" pitchFamily="18" charset="0"/>
              </a:rPr>
              <a:t>la protection de la biodiversité et des écosystèmes uniques du pays</a:t>
            </a:r>
            <a:endParaRPr lang="en-US" sz="1100" dirty="0">
              <a:solidFill>
                <a:srgbClr val="000000"/>
              </a:solidFill>
            </a:endParaRPr>
          </a:p>
        </p:txBody>
      </p:sp>
      <p:pic>
        <p:nvPicPr>
          <p:cNvPr id="18" name="Picture 17">
            <a:extLst>
              <a:ext uri="{FF2B5EF4-FFF2-40B4-BE49-F238E27FC236}">
                <a16:creationId xmlns:a16="http://schemas.microsoft.com/office/drawing/2014/main" id="{025CEF6D-5E98-4B5C-A10F-7459C1EEF10E}"/>
              </a:ext>
              <a:ext uri="{C183D7F6-B498-43B3-948B-1728B52AA6E4}">
                <adec:decorative xmlns=""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cxnSp>
        <p:nvCxnSpPr>
          <p:cNvPr id="20" name="Straight Connector 19">
            <a:extLst>
              <a:ext uri="{FF2B5EF4-FFF2-40B4-BE49-F238E27FC236}">
                <a16:creationId xmlns:a16="http://schemas.microsoft.com/office/drawing/2014/main" id="{05C73161-1E4E-4E6A-91B2-E885CF8FFBA6}"/>
              </a:ext>
              <a:ext uri="{C183D7F6-B498-43B3-948B-1728B52AA6E4}">
                <adec:decorative xmlns=""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908860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50000" t="50000" r="50000" b="50000"/>
          </a:path>
        </a:gra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FD6EDB49-211E-499D-9A08-6C5FF3D060F7}"/>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8F9F37E-D3CF-4F3D-96C2-25307819DF2D}"/>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sp>
        <p:nvSpPr>
          <p:cNvPr id="12" name="Rectangle 11">
            <a:extLst>
              <a:ext uri="{FF2B5EF4-FFF2-40B4-BE49-F238E27FC236}">
                <a16:creationId xmlns:a16="http://schemas.microsoft.com/office/drawing/2014/main" id="{C5FFF17D-767C-40E7-8C89-962F1F54BCD0}"/>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3331" y="638508"/>
            <a:ext cx="10905339" cy="4843439"/>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E69F39E1-619D-4D9E-8823-8BD8CC3206B6}"/>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70204" y="865667"/>
            <a:ext cx="10451592" cy="4389120"/>
          </a:xfrm>
          <a:prstGeom prst="rect">
            <a:avLst/>
          </a:prstGeom>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1003">
            <a:schemeClr val="lt1"/>
          </a:fillRef>
          <a:effectRef idx="2">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C8C53F47-DF50-454F-A5A6-6B969748D972}"/>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34796" y="1030259"/>
            <a:ext cx="10122408" cy="4059936"/>
          </a:xfrm>
          <a:prstGeom prst="rect">
            <a:avLst/>
          </a:prstGeom>
          <a:noFill/>
          <a:ln>
            <a:solidFill>
              <a:srgbClr val="45454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BA1F1ED-5A6F-BFBE-6E26-3C0C918F3BE9}"/>
              </a:ext>
            </a:extLst>
          </p:cNvPr>
          <p:cNvSpPr>
            <a:spLocks noGrp="1"/>
          </p:cNvSpPr>
          <p:nvPr>
            <p:ph type="title"/>
          </p:nvPr>
        </p:nvSpPr>
        <p:spPr>
          <a:xfrm>
            <a:off x="1731819" y="1376005"/>
            <a:ext cx="9425386" cy="198537"/>
          </a:xfrm>
        </p:spPr>
        <p:txBody>
          <a:bodyPr anchor="ctr">
            <a:normAutofit fontScale="90000"/>
          </a:bodyPr>
          <a:lstStyle/>
          <a:p>
            <a:r>
              <a:rPr lang="fr-FR" sz="2200" b="1" kern="0" dirty="0">
                <a:latin typeface="Segoe UI" panose="020B0502040204020203" pitchFamily="34" charset="0"/>
                <a:ea typeface="Times New Roman" panose="02020603050405020304" pitchFamily="18" charset="0"/>
                <a:cs typeface="Times New Roman" panose="02020603050405020304" pitchFamily="18" charset="0"/>
              </a:rPr>
              <a:t>L'importance de l'action collective POUR UNE </a:t>
            </a:r>
            <a:r>
              <a:rPr lang="fr-FR" sz="2200" b="1" kern="0" dirty="0" smtClean="0">
                <a:latin typeface="Segoe UI" panose="020B0502040204020203" pitchFamily="34" charset="0"/>
                <a:ea typeface="Times New Roman" panose="02020603050405020304" pitchFamily="18" charset="0"/>
                <a:cs typeface="Times New Roman" panose="02020603050405020304" pitchFamily="18" charset="0"/>
              </a:rPr>
              <a:t>ECONOMIE </a:t>
            </a:r>
            <a:r>
              <a:rPr lang="fr-FR" sz="2200" b="1" kern="0" dirty="0">
                <a:latin typeface="Segoe UI" panose="020B0502040204020203" pitchFamily="34" charset="0"/>
                <a:ea typeface="Times New Roman" panose="02020603050405020304" pitchFamily="18" charset="0"/>
                <a:cs typeface="Times New Roman" panose="02020603050405020304" pitchFamily="18" charset="0"/>
              </a:rPr>
              <a:t>VERTE</a:t>
            </a:r>
            <a:r>
              <a:rPr lang="en-US" sz="2200" kern="100" dirty="0">
                <a:latin typeface="Calibri" panose="020F0502020204030204" pitchFamily="34" charset="0"/>
                <a:ea typeface="Calibri" panose="020F0502020204030204" pitchFamily="34" charset="0"/>
                <a:cs typeface="Times New Roman" panose="02020603050405020304" pitchFamily="18" charset="0"/>
              </a:rPr>
              <a:t/>
            </a:r>
            <a:br>
              <a:rPr lang="en-US" sz="2200" kern="100" dirty="0">
                <a:latin typeface="Calibri" panose="020F0502020204030204" pitchFamily="34" charset="0"/>
                <a:ea typeface="Calibri" panose="020F0502020204030204" pitchFamily="34" charset="0"/>
                <a:cs typeface="Times New Roman" panose="02020603050405020304" pitchFamily="18" charset="0"/>
              </a:rPr>
            </a:br>
            <a:endParaRPr lang="en-US" sz="2200" dirty="0"/>
          </a:p>
        </p:txBody>
      </p:sp>
      <p:sp>
        <p:nvSpPr>
          <p:cNvPr id="3" name="Content Placeholder 2">
            <a:extLst>
              <a:ext uri="{FF2B5EF4-FFF2-40B4-BE49-F238E27FC236}">
                <a16:creationId xmlns:a16="http://schemas.microsoft.com/office/drawing/2014/main" id="{8E2E3A27-FF79-9059-F1E9-0320B12EC62D}"/>
              </a:ext>
            </a:extLst>
          </p:cNvPr>
          <p:cNvSpPr>
            <a:spLocks noGrp="1"/>
          </p:cNvSpPr>
          <p:nvPr>
            <p:ph idx="1"/>
          </p:nvPr>
        </p:nvSpPr>
        <p:spPr>
          <a:xfrm>
            <a:off x="1451579" y="1688123"/>
            <a:ext cx="9405891" cy="3180439"/>
          </a:xfrm>
        </p:spPr>
        <p:txBody>
          <a:bodyPr>
            <a:normAutofit/>
          </a:bodyPr>
          <a:lstStyle/>
          <a:p>
            <a:pPr marL="0" marR="0" indent="0">
              <a:lnSpc>
                <a:spcPct val="110000"/>
              </a:lnSpc>
              <a:spcBef>
                <a:spcPts val="1500"/>
              </a:spcBef>
              <a:spcAft>
                <a:spcPts val="1500"/>
              </a:spcAft>
              <a:buNone/>
            </a:pPr>
            <a:r>
              <a:rPr lang="fr-FR" sz="1700" kern="0" dirty="0">
                <a:latin typeface="Segoe UI" panose="020B0502040204020203" pitchFamily="34" charset="0"/>
                <a:ea typeface="Times New Roman" panose="02020603050405020304" pitchFamily="18" charset="0"/>
                <a:cs typeface="Times New Roman" panose="02020603050405020304" pitchFamily="18" charset="0"/>
              </a:rPr>
              <a:t>La réussite de la transition vers une économie verte dépend de l'action collective de toutes les parties </a:t>
            </a:r>
            <a:r>
              <a:rPr lang="fr-FR" sz="1700" kern="0" dirty="0" smtClean="0">
                <a:latin typeface="Segoe UI" panose="020B0502040204020203" pitchFamily="34" charset="0"/>
                <a:ea typeface="Times New Roman" panose="02020603050405020304" pitchFamily="18" charset="0"/>
                <a:cs typeface="Times New Roman" panose="02020603050405020304" pitchFamily="18" charset="0"/>
              </a:rPr>
              <a:t>prenantes</a:t>
            </a:r>
            <a:r>
              <a:rPr lang="en-CA" sz="1700" kern="0" dirty="0" smtClean="0">
                <a:effectLst/>
                <a:latin typeface="Segoe UI" panose="020B0502040204020203" pitchFamily="34" charset="0"/>
                <a:ea typeface="Times New Roman" panose="02020603050405020304" pitchFamily="18" charset="0"/>
                <a:cs typeface="Times New Roman" panose="02020603050405020304" pitchFamily="18" charset="0"/>
              </a:rPr>
              <a:t>:</a:t>
            </a:r>
            <a:endParaRPr lang="en-US" sz="1700" kern="1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10000"/>
              </a:lnSpc>
              <a:spcBef>
                <a:spcPts val="0"/>
              </a:spcBef>
              <a:spcAft>
                <a:spcPts val="0"/>
              </a:spcAft>
              <a:buSzPts val="1000"/>
              <a:buFont typeface="Symbol" panose="05050102010706020507" pitchFamily="18" charset="2"/>
              <a:buChar char=""/>
              <a:tabLst>
                <a:tab pos="457200" algn="l"/>
              </a:tabLst>
            </a:pPr>
            <a:r>
              <a:rPr lang="fr-FR" sz="1700" kern="0" dirty="0" smtClean="0">
                <a:latin typeface="Segoe UI" panose="020B0502040204020203" pitchFamily="34" charset="0"/>
                <a:ea typeface="Times New Roman" panose="02020603050405020304" pitchFamily="18" charset="0"/>
                <a:cs typeface="Times New Roman" panose="02020603050405020304" pitchFamily="18" charset="0"/>
              </a:rPr>
              <a:t>Réaffirmer le rôle crucial </a:t>
            </a:r>
            <a:r>
              <a:rPr lang="fr-FR" sz="1700" kern="0" dirty="0">
                <a:latin typeface="Segoe UI" panose="020B0502040204020203" pitchFamily="34" charset="0"/>
                <a:ea typeface="Times New Roman" panose="02020603050405020304" pitchFamily="18" charset="0"/>
                <a:cs typeface="Times New Roman" panose="02020603050405020304" pitchFamily="18" charset="0"/>
              </a:rPr>
              <a:t>des parlementaires </a:t>
            </a:r>
            <a:r>
              <a:rPr lang="fr-FR" sz="1700" kern="0" dirty="0" smtClean="0">
                <a:latin typeface="Segoe UI" panose="020B0502040204020203" pitchFamily="34" charset="0"/>
                <a:ea typeface="Times New Roman" panose="02020603050405020304" pitchFamily="18" charset="0"/>
                <a:cs typeface="Times New Roman" panose="02020603050405020304" pitchFamily="18" charset="0"/>
              </a:rPr>
              <a:t> </a:t>
            </a:r>
            <a:r>
              <a:rPr lang="fr-FR" sz="1700" kern="0" dirty="0">
                <a:latin typeface="Segoe UI" panose="020B0502040204020203" pitchFamily="34" charset="0"/>
                <a:ea typeface="Times New Roman" panose="02020603050405020304" pitchFamily="18" charset="0"/>
                <a:cs typeface="Times New Roman" panose="02020603050405020304" pitchFamily="18" charset="0"/>
              </a:rPr>
              <a:t>pour assurer le leadership, l'orientation et la surveillance tout au long du </a:t>
            </a:r>
            <a:r>
              <a:rPr lang="fr-FR" sz="1700" kern="0" dirty="0" smtClean="0">
                <a:latin typeface="Segoe UI" panose="020B0502040204020203" pitchFamily="34" charset="0"/>
                <a:ea typeface="Times New Roman" panose="02020603050405020304" pitchFamily="18" charset="0"/>
                <a:cs typeface="Times New Roman" panose="02020603050405020304" pitchFamily="18" charset="0"/>
              </a:rPr>
              <a:t>processus</a:t>
            </a:r>
          </a:p>
          <a:p>
            <a:pPr marL="0" marR="0" lvl="0" indent="0">
              <a:lnSpc>
                <a:spcPct val="110000"/>
              </a:lnSpc>
              <a:spcBef>
                <a:spcPts val="0"/>
              </a:spcBef>
              <a:spcAft>
                <a:spcPts val="0"/>
              </a:spcAft>
              <a:buSzPts val="1000"/>
              <a:buNone/>
              <a:tabLst>
                <a:tab pos="457200" algn="l"/>
              </a:tabLst>
            </a:pPr>
            <a:endParaRPr lang="en-US" sz="1700" kern="1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10000"/>
              </a:lnSpc>
              <a:spcBef>
                <a:spcPts val="0"/>
              </a:spcBef>
              <a:spcAft>
                <a:spcPts val="0"/>
              </a:spcAft>
              <a:buSzPts val="1000"/>
              <a:buFont typeface="Symbol" panose="05050102010706020507" pitchFamily="18" charset="2"/>
              <a:buChar char=""/>
              <a:tabLst>
                <a:tab pos="457200" algn="l"/>
              </a:tabLst>
            </a:pPr>
            <a:r>
              <a:rPr lang="en-CA" sz="1700" kern="0" dirty="0" smtClean="0">
                <a:effectLst/>
                <a:latin typeface="Segoe UI" panose="020B0502040204020203" pitchFamily="34" charset="0"/>
                <a:ea typeface="Times New Roman" panose="02020603050405020304" pitchFamily="18" charset="0"/>
                <a:cs typeface="Times New Roman" panose="02020603050405020304" pitchFamily="18" charset="0"/>
              </a:rPr>
              <a:t> </a:t>
            </a:r>
            <a:r>
              <a:rPr lang="fr-FR" sz="1700" kern="0" dirty="0" smtClean="0">
                <a:latin typeface="Segoe UI" panose="020B0502040204020203" pitchFamily="34" charset="0"/>
                <a:ea typeface="Times New Roman" panose="02020603050405020304" pitchFamily="18" charset="0"/>
                <a:cs typeface="Times New Roman" panose="02020603050405020304" pitchFamily="18" charset="0"/>
              </a:rPr>
              <a:t>Encourager la </a:t>
            </a:r>
            <a:r>
              <a:rPr lang="fr-FR" sz="1700" kern="0" dirty="0">
                <a:latin typeface="Segoe UI" panose="020B0502040204020203" pitchFamily="34" charset="0"/>
                <a:ea typeface="Times New Roman" panose="02020603050405020304" pitchFamily="18" charset="0"/>
                <a:cs typeface="Times New Roman" panose="02020603050405020304" pitchFamily="18" charset="0"/>
              </a:rPr>
              <a:t>collaboration et le dialogue entre les agences gouvernementales, le secteur privé, la société civile, les universités et les partenaires </a:t>
            </a:r>
            <a:r>
              <a:rPr lang="fr-FR" sz="1700" kern="0" dirty="0" smtClean="0">
                <a:latin typeface="Segoe UI" panose="020B0502040204020203" pitchFamily="34" charset="0"/>
                <a:ea typeface="Times New Roman" panose="02020603050405020304" pitchFamily="18" charset="0"/>
                <a:cs typeface="Times New Roman" panose="02020603050405020304" pitchFamily="18" charset="0"/>
              </a:rPr>
              <a:t>internationaux</a:t>
            </a:r>
          </a:p>
          <a:p>
            <a:pPr marL="0" marR="0" lvl="0" indent="0">
              <a:lnSpc>
                <a:spcPct val="110000"/>
              </a:lnSpc>
              <a:spcBef>
                <a:spcPts val="0"/>
              </a:spcBef>
              <a:spcAft>
                <a:spcPts val="0"/>
              </a:spcAft>
              <a:buSzPts val="1000"/>
              <a:buNone/>
              <a:tabLst>
                <a:tab pos="457200" algn="l"/>
              </a:tabLst>
            </a:pPr>
            <a:endParaRPr lang="en-US" sz="1700" kern="1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10000"/>
              </a:lnSpc>
              <a:spcBef>
                <a:spcPts val="0"/>
              </a:spcBef>
              <a:spcAft>
                <a:spcPts val="0"/>
              </a:spcAft>
              <a:buSzPts val="1000"/>
              <a:buFont typeface="Symbol" panose="05050102010706020507" pitchFamily="18" charset="2"/>
              <a:buChar char=""/>
              <a:tabLst>
                <a:tab pos="457200" algn="l"/>
              </a:tabLst>
            </a:pPr>
            <a:r>
              <a:rPr lang="fr-FR" sz="1700" kern="0" dirty="0">
                <a:latin typeface="Segoe UI" panose="020B0502040204020203" pitchFamily="34" charset="0"/>
                <a:ea typeface="Times New Roman" panose="02020603050405020304" pitchFamily="18" charset="0"/>
                <a:cs typeface="Times New Roman" panose="02020603050405020304" pitchFamily="18" charset="0"/>
              </a:rPr>
              <a:t>Une économie verte n'est pas seulement un impératif environnemental, mais aussi une voie vers la prospérité économique, l'équité sociale et la résilience face aux défis mondiaux</a:t>
            </a:r>
            <a:endParaRPr lang="en-US" sz="1700" dirty="0"/>
          </a:p>
        </p:txBody>
      </p:sp>
      <p:pic>
        <p:nvPicPr>
          <p:cNvPr id="18" name="Picture 17">
            <a:extLst>
              <a:ext uri="{FF2B5EF4-FFF2-40B4-BE49-F238E27FC236}">
                <a16:creationId xmlns:a16="http://schemas.microsoft.com/office/drawing/2014/main" id="{6A26901A-BC62-4A3A-A07A-65E1F3DDDEC6}"/>
              </a:ext>
              <a:ext uri="{C183D7F6-B498-43B3-948B-1728B52AA6E4}">
                <adec:decorative xmlns=""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Tree>
    <p:extLst>
      <p:ext uri="{BB962C8B-B14F-4D97-AF65-F5344CB8AC3E}">
        <p14:creationId xmlns:p14="http://schemas.microsoft.com/office/powerpoint/2010/main" val="393488045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50000" t="50000" r="50000" b="50000"/>
          </a:path>
        </a:gra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8E7A6F0-5CD3-481E-B0F2-E7F99FE675B0}"/>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511290DF-4975-4FCD-8B8D-BBC86B836668}"/>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sp>
        <p:nvSpPr>
          <p:cNvPr id="2" name="Title 1">
            <a:extLst>
              <a:ext uri="{FF2B5EF4-FFF2-40B4-BE49-F238E27FC236}">
                <a16:creationId xmlns:a16="http://schemas.microsoft.com/office/drawing/2014/main" id="{018B2A0A-CF07-997E-70D0-9203A038D118}"/>
              </a:ext>
            </a:extLst>
          </p:cNvPr>
          <p:cNvSpPr>
            <a:spLocks noGrp="1"/>
          </p:cNvSpPr>
          <p:nvPr>
            <p:ph type="title"/>
          </p:nvPr>
        </p:nvSpPr>
        <p:spPr>
          <a:xfrm>
            <a:off x="860612" y="1138228"/>
            <a:ext cx="3793685" cy="3858767"/>
          </a:xfrm>
        </p:spPr>
        <p:txBody>
          <a:bodyPr anchor="ctr">
            <a:normAutofit/>
          </a:bodyPr>
          <a:lstStyle/>
          <a:p>
            <a:pPr marL="0" marR="0">
              <a:spcBef>
                <a:spcPts val="1500"/>
              </a:spcBef>
              <a:spcAft>
                <a:spcPts val="1500"/>
              </a:spcAft>
            </a:pPr>
            <a:r>
              <a:rPr lang="en-CA" sz="3100" b="1" kern="0" dirty="0">
                <a:effectLst/>
                <a:latin typeface="Segoe UI" panose="020B0502040204020203" pitchFamily="34" charset="0"/>
                <a:ea typeface="Times New Roman" panose="02020603050405020304" pitchFamily="18" charset="0"/>
                <a:cs typeface="Times New Roman" panose="02020603050405020304" pitchFamily="18" charset="0"/>
              </a:rPr>
              <a:t>Role </a:t>
            </a:r>
            <a:r>
              <a:rPr lang="en-CA" sz="3100" b="1" kern="0" dirty="0" smtClean="0">
                <a:latin typeface="Segoe UI" panose="020B0502040204020203" pitchFamily="34" charset="0"/>
                <a:ea typeface="Times New Roman" panose="02020603050405020304" pitchFamily="18" charset="0"/>
                <a:cs typeface="Times New Roman" panose="02020603050405020304" pitchFamily="18" charset="0"/>
              </a:rPr>
              <a:t>de </a:t>
            </a:r>
            <a:r>
              <a:rPr lang="en-CA" sz="3100" b="1" kern="0" dirty="0" err="1" smtClean="0">
                <a:latin typeface="Segoe UI" panose="020B0502040204020203" pitchFamily="34" charset="0"/>
                <a:ea typeface="Times New Roman" panose="02020603050405020304" pitchFamily="18" charset="0"/>
                <a:cs typeface="Times New Roman" panose="02020603050405020304" pitchFamily="18" charset="0"/>
              </a:rPr>
              <a:t>l’</a:t>
            </a:r>
            <a:r>
              <a:rPr lang="en-CA" sz="3100" b="1" kern="0" dirty="0" err="1" smtClean="0">
                <a:effectLst/>
                <a:latin typeface="Segoe UI" panose="020B0502040204020203" pitchFamily="34" charset="0"/>
                <a:ea typeface="Times New Roman" panose="02020603050405020304" pitchFamily="18" charset="0"/>
                <a:cs typeface="Times New Roman" panose="02020603050405020304" pitchFamily="18" charset="0"/>
              </a:rPr>
              <a:t>assecAa</a:t>
            </a:r>
            <a:r>
              <a:rPr lang="en-CA" sz="3100" b="1" kern="0" dirty="0" smtClean="0">
                <a:effectLst/>
                <a:latin typeface="Segoe UI" panose="020B0502040204020203" pitchFamily="34" charset="0"/>
                <a:ea typeface="Times New Roman" panose="02020603050405020304" pitchFamily="18" charset="0"/>
                <a:cs typeface="Times New Roman" panose="02020603050405020304" pitchFamily="18" charset="0"/>
              </a:rPr>
              <a:t> </a:t>
            </a:r>
            <a:r>
              <a:rPr lang="en-CA" sz="3100" b="1" kern="0" dirty="0" err="1" smtClean="0">
                <a:effectLst/>
                <a:latin typeface="Segoe UI" panose="020B0502040204020203" pitchFamily="34" charset="0"/>
                <a:ea typeface="Times New Roman" panose="02020603050405020304" pitchFamily="18" charset="0"/>
                <a:cs typeface="Times New Roman" panose="02020603050405020304" pitchFamily="18" charset="0"/>
              </a:rPr>
              <a:t>dans</a:t>
            </a:r>
            <a:r>
              <a:rPr lang="en-CA" sz="3100" b="1" kern="0" dirty="0" smtClean="0">
                <a:effectLst/>
                <a:latin typeface="Segoe UI" panose="020B0502040204020203" pitchFamily="34" charset="0"/>
                <a:ea typeface="Times New Roman" panose="02020603050405020304" pitchFamily="18" charset="0"/>
                <a:cs typeface="Times New Roman" panose="02020603050405020304" pitchFamily="18" charset="0"/>
              </a:rPr>
              <a:t> la promotion de </a:t>
            </a:r>
            <a:r>
              <a:rPr lang="en-CA" sz="3100" b="1" kern="0" dirty="0" err="1" smtClean="0">
                <a:effectLst/>
                <a:latin typeface="Segoe UI" panose="020B0502040204020203" pitchFamily="34" charset="0"/>
                <a:ea typeface="Times New Roman" panose="02020603050405020304" pitchFamily="18" charset="0"/>
                <a:cs typeface="Times New Roman" panose="02020603050405020304" pitchFamily="18" charset="0"/>
              </a:rPr>
              <a:t>l’Adoption</a:t>
            </a:r>
            <a:r>
              <a:rPr lang="en-CA" sz="3100" b="1" kern="0" dirty="0" smtClean="0">
                <a:effectLst/>
                <a:latin typeface="Segoe UI" panose="020B0502040204020203" pitchFamily="34" charset="0"/>
                <a:ea typeface="Times New Roman" panose="02020603050405020304" pitchFamily="18" charset="0"/>
                <a:cs typeface="Times New Roman" panose="02020603050405020304" pitchFamily="18" charset="0"/>
              </a:rPr>
              <a:t> et la </a:t>
            </a:r>
            <a:r>
              <a:rPr lang="en-CA" sz="3100" b="1" kern="0" dirty="0" err="1" smtClean="0">
                <a:effectLst/>
                <a:latin typeface="Segoe UI" panose="020B0502040204020203" pitchFamily="34" charset="0"/>
                <a:ea typeface="Times New Roman" panose="02020603050405020304" pitchFamily="18" charset="0"/>
                <a:cs typeface="Times New Roman" panose="02020603050405020304" pitchFamily="18" charset="0"/>
              </a:rPr>
              <a:t>mise</a:t>
            </a:r>
            <a:r>
              <a:rPr lang="en-CA" sz="3100" b="1" kern="0" dirty="0" smtClean="0">
                <a:effectLst/>
                <a:latin typeface="Segoe UI" panose="020B0502040204020203" pitchFamily="34" charset="0"/>
                <a:ea typeface="Times New Roman" panose="02020603050405020304" pitchFamily="18" charset="0"/>
                <a:cs typeface="Times New Roman" panose="02020603050405020304" pitchFamily="18" charset="0"/>
              </a:rPr>
              <a:t> </a:t>
            </a:r>
            <a:r>
              <a:rPr lang="en-CA" sz="3100" b="1" kern="0" dirty="0" err="1" smtClean="0">
                <a:effectLst/>
                <a:latin typeface="Segoe UI" panose="020B0502040204020203" pitchFamily="34" charset="0"/>
                <a:ea typeface="Times New Roman" panose="02020603050405020304" pitchFamily="18" charset="0"/>
                <a:cs typeface="Times New Roman" panose="02020603050405020304" pitchFamily="18" charset="0"/>
              </a:rPr>
              <a:t>en</a:t>
            </a:r>
            <a:r>
              <a:rPr lang="en-CA" sz="3100" b="1" kern="0" dirty="0" smtClean="0">
                <a:effectLst/>
                <a:latin typeface="Segoe UI" panose="020B0502040204020203" pitchFamily="34" charset="0"/>
                <a:ea typeface="Times New Roman" panose="02020603050405020304" pitchFamily="18" charset="0"/>
                <a:cs typeface="Times New Roman" panose="02020603050405020304" pitchFamily="18" charset="0"/>
              </a:rPr>
              <a:t> oeuvre </a:t>
            </a:r>
            <a:r>
              <a:rPr lang="en-CA" sz="3100" b="1" kern="0" dirty="0" err="1" smtClean="0">
                <a:effectLst/>
                <a:latin typeface="Segoe UI" panose="020B0502040204020203" pitchFamily="34" charset="0"/>
                <a:ea typeface="Times New Roman" panose="02020603050405020304" pitchFamily="18" charset="0"/>
                <a:cs typeface="Times New Roman" panose="02020603050405020304" pitchFamily="18" charset="0"/>
              </a:rPr>
              <a:t>d’une</a:t>
            </a:r>
            <a:r>
              <a:rPr lang="en-CA" sz="3100" b="1" kern="0" dirty="0" smtClean="0">
                <a:effectLst/>
                <a:latin typeface="Segoe UI" panose="020B0502040204020203" pitchFamily="34" charset="0"/>
                <a:ea typeface="Times New Roman" panose="02020603050405020304" pitchFamily="18" charset="0"/>
                <a:cs typeface="Times New Roman" panose="02020603050405020304" pitchFamily="18" charset="0"/>
              </a:rPr>
              <a:t> </a:t>
            </a:r>
            <a:r>
              <a:rPr lang="en-CA" sz="3100" b="1" kern="0" dirty="0" err="1" smtClean="0">
                <a:effectLst/>
                <a:latin typeface="Segoe UI" panose="020B0502040204020203" pitchFamily="34" charset="0"/>
                <a:ea typeface="Times New Roman" panose="02020603050405020304" pitchFamily="18" charset="0"/>
                <a:cs typeface="Times New Roman" panose="02020603050405020304" pitchFamily="18" charset="0"/>
              </a:rPr>
              <a:t>economie</a:t>
            </a:r>
            <a:r>
              <a:rPr lang="en-CA" sz="3100" b="1" kern="0" dirty="0" smtClean="0">
                <a:effectLst/>
                <a:latin typeface="Segoe UI" panose="020B0502040204020203" pitchFamily="34" charset="0"/>
                <a:ea typeface="Times New Roman" panose="02020603050405020304" pitchFamily="18" charset="0"/>
                <a:cs typeface="Times New Roman" panose="02020603050405020304" pitchFamily="18" charset="0"/>
              </a:rPr>
              <a:t> </a:t>
            </a:r>
            <a:r>
              <a:rPr lang="en-CA" sz="3100" b="1" kern="0" dirty="0" err="1" smtClean="0">
                <a:effectLst/>
                <a:latin typeface="Segoe UI" panose="020B0502040204020203" pitchFamily="34" charset="0"/>
                <a:ea typeface="Times New Roman" panose="02020603050405020304" pitchFamily="18" charset="0"/>
                <a:cs typeface="Times New Roman" panose="02020603050405020304" pitchFamily="18" charset="0"/>
              </a:rPr>
              <a:t>verte</a:t>
            </a:r>
            <a:r>
              <a:rPr lang="en-US" sz="3100" kern="100" dirty="0">
                <a:effectLst/>
                <a:latin typeface="Calibri" panose="020F0502020204030204" pitchFamily="34" charset="0"/>
                <a:ea typeface="Calibri" panose="020F0502020204030204" pitchFamily="34" charset="0"/>
                <a:cs typeface="Times New Roman" panose="02020603050405020304" pitchFamily="18" charset="0"/>
              </a:rPr>
              <a:t/>
            </a:r>
            <a:br>
              <a:rPr lang="en-US" sz="3100" kern="100" dirty="0">
                <a:effectLst/>
                <a:latin typeface="Calibri" panose="020F0502020204030204" pitchFamily="34" charset="0"/>
                <a:ea typeface="Calibri" panose="020F0502020204030204" pitchFamily="34" charset="0"/>
                <a:cs typeface="Times New Roman" panose="02020603050405020304" pitchFamily="18" charset="0"/>
              </a:rPr>
            </a:br>
            <a:endParaRPr lang="en-US" sz="3100" dirty="0"/>
          </a:p>
        </p:txBody>
      </p:sp>
      <p:grpSp>
        <p:nvGrpSpPr>
          <p:cNvPr id="12" name="Group 11">
            <a:extLst>
              <a:ext uri="{FF2B5EF4-FFF2-40B4-BE49-F238E27FC236}">
                <a16:creationId xmlns:a16="http://schemas.microsoft.com/office/drawing/2014/main" id="{357CA18A-A333-4DCB-842B-76827D2ECB24}"/>
              </a:ext>
              <a:ext uri="{C183D7F6-B498-43B3-948B-1728B52AA6E4}">
                <adec:decorative xmlns=""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100021" y="638300"/>
            <a:ext cx="6409605" cy="4858625"/>
            <a:chOff x="7807230" y="2012810"/>
            <a:chExt cx="3251252" cy="3459865"/>
          </a:xfrm>
        </p:grpSpPr>
        <p:sp>
          <p:nvSpPr>
            <p:cNvPr id="13" name="Rectangle 12">
              <a:extLst>
                <a:ext uri="{FF2B5EF4-FFF2-40B4-BE49-F238E27FC236}">
                  <a16:creationId xmlns:a16="http://schemas.microsoft.com/office/drawing/2014/main" id="{6E785FC3-CE7B-46F8-8C7A-EBBF001EDB17}"/>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7807230" y="2012810"/>
              <a:ext cx="3251252" cy="3459865"/>
            </a:xfrm>
            <a:prstGeom prst="rect">
              <a:avLst/>
            </a:prstGeom>
            <a:gradFill>
              <a:gsLst>
                <a:gs pos="0">
                  <a:srgbClr val="000001"/>
                </a:gs>
                <a:gs pos="100000">
                  <a:srgbClr val="191919"/>
                </a:gs>
              </a:gsLst>
            </a:gradFill>
            <a:ln w="76200" cmpd="sng">
              <a:noFill/>
              <a:miter lim="800000"/>
            </a:ln>
            <a:effectLst>
              <a:outerShdw blurRad="127000" dist="1905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75069D9A-30C7-4159-880C-DD2BDC51009B}"/>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7807231" y="2026142"/>
              <a:ext cx="3251250" cy="3440203"/>
            </a:xfrm>
            <a:prstGeom prst="rect">
              <a:avLst/>
            </a:prstGeom>
            <a:gradFill>
              <a:gsLst>
                <a:gs pos="0">
                  <a:srgbClr val="DADADA"/>
                </a:gs>
                <a:gs pos="100000">
                  <a:srgbClr val="FFFFFE"/>
                </a:gs>
              </a:gsLst>
              <a:lin ang="16200000" scaled="0"/>
            </a:gradFill>
            <a:ln w="762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w="38100" h="38100" prst="relaxedInset"/>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
        <p:nvSpPr>
          <p:cNvPr id="16" name="Rectangle 15">
            <a:extLst>
              <a:ext uri="{FF2B5EF4-FFF2-40B4-BE49-F238E27FC236}">
                <a16:creationId xmlns:a16="http://schemas.microsoft.com/office/drawing/2014/main" id="{D9FE1511-6E1B-4F0E-8FF0-958527181CC9}"/>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419891" y="973636"/>
            <a:ext cx="5769864" cy="4187952"/>
          </a:xfrm>
          <a:prstGeom prst="rect">
            <a:avLst/>
          </a:prstGeom>
          <a:solidFill>
            <a:srgbClr val="FFFFFF"/>
          </a:solidFill>
          <a:ln w="6350">
            <a:solidFill>
              <a:srgbClr val="DFDBD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D07D2150-2BB9-FC6A-9A0C-4709011A0791}"/>
              </a:ext>
            </a:extLst>
          </p:cNvPr>
          <p:cNvSpPr>
            <a:spLocks noGrp="1"/>
          </p:cNvSpPr>
          <p:nvPr>
            <p:ph idx="1"/>
          </p:nvPr>
        </p:nvSpPr>
        <p:spPr>
          <a:xfrm>
            <a:off x="5584483" y="1138228"/>
            <a:ext cx="5440680" cy="3858768"/>
          </a:xfrm>
        </p:spPr>
        <p:txBody>
          <a:bodyPr anchor="ctr">
            <a:normAutofit/>
          </a:bodyPr>
          <a:lstStyle/>
          <a:p>
            <a:pPr marL="342900" marR="0" lvl="0" indent="-342900">
              <a:lnSpc>
                <a:spcPct val="110000"/>
              </a:lnSpc>
              <a:spcBef>
                <a:spcPts val="0"/>
              </a:spcBef>
              <a:spcAft>
                <a:spcPts val="0"/>
              </a:spcAft>
              <a:buSzPts val="1000"/>
              <a:buFont typeface="Symbol" panose="05050102010706020507" pitchFamily="18" charset="2"/>
              <a:buChar char=""/>
              <a:tabLst>
                <a:tab pos="457200" algn="l"/>
              </a:tabLst>
            </a:pPr>
            <a:r>
              <a:rPr lang="fr-FR" sz="1000" b="1" kern="0" dirty="0" smtClean="0">
                <a:solidFill>
                  <a:srgbClr val="000000"/>
                </a:solidFill>
                <a:effectLst/>
                <a:latin typeface="Segoe UI" panose="020B0502040204020203" pitchFamily="34" charset="0"/>
                <a:ea typeface="Times New Roman" panose="02020603050405020304" pitchFamily="18" charset="0"/>
                <a:cs typeface="Times New Roman" panose="02020603050405020304" pitchFamily="18" charset="0"/>
              </a:rPr>
              <a:t>Soutien législatif</a:t>
            </a:r>
            <a:endParaRPr lang="en-US" sz="1000" b="1" kern="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ct val="110000"/>
              </a:lnSpc>
              <a:spcBef>
                <a:spcPts val="0"/>
              </a:spcBef>
              <a:spcAft>
                <a:spcPts val="0"/>
              </a:spcAft>
              <a:buSzPts val="1000"/>
              <a:buFont typeface="Symbol" panose="05050102010706020507" pitchFamily="18" charset="2"/>
              <a:buChar char=""/>
              <a:tabLst>
                <a:tab pos="914400" algn="l"/>
              </a:tabLst>
            </a:pPr>
            <a:r>
              <a:rPr lang="fr-FR" sz="1000" kern="0" dirty="0">
                <a:solidFill>
                  <a:srgbClr val="000000"/>
                </a:solidFill>
                <a:latin typeface="Segoe UI" panose="020B0502040204020203" pitchFamily="34" charset="0"/>
                <a:ea typeface="Times New Roman" panose="02020603050405020304" pitchFamily="18" charset="0"/>
                <a:cs typeface="Times New Roman" panose="02020603050405020304" pitchFamily="18" charset="0"/>
              </a:rPr>
              <a:t>Rédiger, parrainer et soutenir une législation qui promeut l'économie </a:t>
            </a:r>
            <a:r>
              <a:rPr lang="fr-FR" sz="1000" kern="0" dirty="0" smtClean="0">
                <a:solidFill>
                  <a:srgbClr val="000000"/>
                </a:solidFill>
                <a:latin typeface="Segoe UI" panose="020B0502040204020203" pitchFamily="34" charset="0"/>
                <a:ea typeface="Times New Roman" panose="02020603050405020304" pitchFamily="18" charset="0"/>
                <a:cs typeface="Times New Roman" panose="02020603050405020304" pitchFamily="18" charset="0"/>
              </a:rPr>
              <a:t>verte</a:t>
            </a:r>
          </a:p>
          <a:p>
            <a:pPr marL="742950" marR="0" lvl="1" indent="-285750">
              <a:lnSpc>
                <a:spcPct val="110000"/>
              </a:lnSpc>
              <a:spcBef>
                <a:spcPts val="0"/>
              </a:spcBef>
              <a:spcAft>
                <a:spcPts val="0"/>
              </a:spcAft>
              <a:buSzPts val="1000"/>
              <a:buFont typeface="Symbol" panose="05050102010706020507" pitchFamily="18" charset="2"/>
              <a:buChar char=""/>
              <a:tabLst>
                <a:tab pos="914400" algn="l"/>
              </a:tabLst>
            </a:pPr>
            <a:r>
              <a:rPr lang="fr-FR" sz="1000" kern="0" dirty="0" smtClean="0">
                <a:solidFill>
                  <a:srgbClr val="000000"/>
                </a:solidFill>
                <a:latin typeface="Segoe UI" panose="020B0502040204020203" pitchFamily="34" charset="0"/>
                <a:ea typeface="Times New Roman" panose="02020603050405020304" pitchFamily="18" charset="0"/>
                <a:cs typeface="Times New Roman" panose="02020603050405020304" pitchFamily="18" charset="0"/>
              </a:rPr>
              <a:t>Elaborer </a:t>
            </a:r>
            <a:r>
              <a:rPr lang="fr-FR" sz="1000" kern="0" dirty="0">
                <a:solidFill>
                  <a:srgbClr val="000000"/>
                </a:solidFill>
                <a:latin typeface="Segoe UI" panose="020B0502040204020203" pitchFamily="34" charset="0"/>
                <a:ea typeface="Times New Roman" panose="02020603050405020304" pitchFamily="18" charset="0"/>
                <a:cs typeface="Times New Roman" panose="02020603050405020304" pitchFamily="18" charset="0"/>
              </a:rPr>
              <a:t>des lois qui encouragent les énergies renouvelables, l'agriculture durable, la gestion des déchets et les projets d'infrastructure </a:t>
            </a:r>
            <a:r>
              <a:rPr lang="fr-FR" sz="1000" kern="0" dirty="0" smtClean="0">
                <a:solidFill>
                  <a:srgbClr val="000000"/>
                </a:solidFill>
                <a:latin typeface="Segoe UI" panose="020B0502040204020203" pitchFamily="34" charset="0"/>
                <a:ea typeface="Times New Roman" panose="02020603050405020304" pitchFamily="18" charset="0"/>
                <a:cs typeface="Times New Roman" panose="02020603050405020304" pitchFamily="18" charset="0"/>
              </a:rPr>
              <a:t>verte</a:t>
            </a:r>
          </a:p>
          <a:p>
            <a:pPr marL="457200" marR="0" lvl="1" indent="0">
              <a:lnSpc>
                <a:spcPct val="110000"/>
              </a:lnSpc>
              <a:spcBef>
                <a:spcPts val="0"/>
              </a:spcBef>
              <a:spcAft>
                <a:spcPts val="0"/>
              </a:spcAft>
              <a:buSzPts val="1000"/>
              <a:buNone/>
              <a:tabLst>
                <a:tab pos="914400" algn="l"/>
              </a:tabLst>
            </a:pPr>
            <a:endParaRPr lang="en-US" sz="1000" kern="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10000"/>
              </a:lnSpc>
              <a:spcBef>
                <a:spcPts val="0"/>
              </a:spcBef>
              <a:spcAft>
                <a:spcPts val="0"/>
              </a:spcAft>
              <a:buSzPts val="1000"/>
              <a:buFont typeface="Symbol" panose="05050102010706020507" pitchFamily="18" charset="2"/>
              <a:buChar char=""/>
              <a:tabLst>
                <a:tab pos="457200" algn="l"/>
              </a:tabLst>
            </a:pPr>
            <a:r>
              <a:rPr lang="fr-FR" sz="1000" b="1" kern="0" dirty="0" smtClean="0">
                <a:solidFill>
                  <a:srgbClr val="000000"/>
                </a:solidFill>
                <a:effectLst/>
                <a:latin typeface="Segoe UI" panose="020B0502040204020203" pitchFamily="34" charset="0"/>
                <a:ea typeface="Times New Roman" panose="02020603050405020304" pitchFamily="18" charset="0"/>
                <a:cs typeface="Times New Roman" panose="02020603050405020304" pitchFamily="18" charset="0"/>
              </a:rPr>
              <a:t>Rôle de plaidoyer </a:t>
            </a:r>
            <a:r>
              <a:rPr lang="fr-FR" sz="1000" b="1" kern="0" dirty="0" smtClean="0">
                <a:solidFill>
                  <a:srgbClr val="000000"/>
                </a:solidFill>
                <a:effectLst/>
                <a:latin typeface="Segoe UI" panose="020B0502040204020203" pitchFamily="34" charset="0"/>
                <a:ea typeface="Times New Roman" panose="02020603050405020304" pitchFamily="18" charset="0"/>
                <a:cs typeface="Times New Roman" panose="02020603050405020304" pitchFamily="18" charset="0"/>
              </a:rPr>
              <a:t>et sensibilisation</a:t>
            </a:r>
            <a:endParaRPr lang="en-US" sz="1000" b="1" kern="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ct val="110000"/>
              </a:lnSpc>
              <a:spcBef>
                <a:spcPts val="0"/>
              </a:spcBef>
              <a:spcAft>
                <a:spcPts val="0"/>
              </a:spcAft>
              <a:buSzPts val="1000"/>
              <a:buFont typeface="Symbol" panose="05050102010706020507" pitchFamily="18" charset="2"/>
              <a:buChar char=""/>
              <a:tabLst>
                <a:tab pos="914400" algn="l"/>
              </a:tabLst>
            </a:pPr>
            <a:r>
              <a:rPr lang="fr-FR" sz="1000" kern="0" dirty="0">
                <a:solidFill>
                  <a:srgbClr val="000000"/>
                </a:solidFill>
                <a:latin typeface="Segoe UI" panose="020B0502040204020203" pitchFamily="34" charset="0"/>
                <a:ea typeface="Times New Roman" panose="02020603050405020304" pitchFamily="18" charset="0"/>
                <a:cs typeface="Times New Roman" panose="02020603050405020304" pitchFamily="18" charset="0"/>
              </a:rPr>
              <a:t>Utiliser </a:t>
            </a:r>
            <a:r>
              <a:rPr lang="fr-FR" sz="1000" kern="0" dirty="0" smtClean="0">
                <a:solidFill>
                  <a:srgbClr val="000000"/>
                </a:solidFill>
                <a:latin typeface="Segoe UI" panose="020B0502040204020203" pitchFamily="34" charset="0"/>
                <a:ea typeface="Times New Roman" panose="02020603050405020304" pitchFamily="18" charset="0"/>
                <a:cs typeface="Times New Roman" panose="02020603050405020304" pitchFamily="18" charset="0"/>
              </a:rPr>
              <a:t>les </a:t>
            </a:r>
            <a:r>
              <a:rPr lang="fr-FR" sz="1000" kern="0" dirty="0">
                <a:solidFill>
                  <a:srgbClr val="000000"/>
                </a:solidFill>
                <a:latin typeface="Segoe UI" panose="020B0502040204020203" pitchFamily="34" charset="0"/>
                <a:ea typeface="Times New Roman" panose="02020603050405020304" pitchFamily="18" charset="0"/>
                <a:cs typeface="Times New Roman" panose="02020603050405020304" pitchFamily="18" charset="0"/>
              </a:rPr>
              <a:t>plateformes publiques pour sensibiliser aux avantages d'une économie </a:t>
            </a:r>
            <a:r>
              <a:rPr lang="fr-FR" sz="1000" kern="0" dirty="0" smtClean="0">
                <a:solidFill>
                  <a:srgbClr val="000000"/>
                </a:solidFill>
                <a:latin typeface="Segoe UI" panose="020B0502040204020203" pitchFamily="34" charset="0"/>
                <a:ea typeface="Times New Roman" panose="02020603050405020304" pitchFamily="18" charset="0"/>
                <a:cs typeface="Times New Roman" panose="02020603050405020304" pitchFamily="18" charset="0"/>
              </a:rPr>
              <a:t>verte</a:t>
            </a:r>
          </a:p>
          <a:p>
            <a:pPr marL="742950" marR="0" lvl="1" indent="-285750">
              <a:lnSpc>
                <a:spcPct val="110000"/>
              </a:lnSpc>
              <a:spcBef>
                <a:spcPts val="0"/>
              </a:spcBef>
              <a:spcAft>
                <a:spcPts val="0"/>
              </a:spcAft>
              <a:buSzPts val="1000"/>
              <a:buFont typeface="Symbol" panose="05050102010706020507" pitchFamily="18" charset="2"/>
              <a:buChar char=""/>
              <a:tabLst>
                <a:tab pos="914400" algn="l"/>
              </a:tabLst>
            </a:pPr>
            <a:r>
              <a:rPr lang="fr-FR" sz="1000" kern="0" dirty="0" smtClean="0">
                <a:solidFill>
                  <a:srgbClr val="000000"/>
                </a:solidFill>
                <a:latin typeface="Segoe UI" panose="020B0502040204020203" pitchFamily="34" charset="0"/>
                <a:ea typeface="Times New Roman" panose="02020603050405020304" pitchFamily="18" charset="0"/>
                <a:cs typeface="Times New Roman" panose="02020603050405020304" pitchFamily="18" charset="0"/>
              </a:rPr>
              <a:t>S‘associer </a:t>
            </a:r>
            <a:r>
              <a:rPr lang="fr-FR" sz="1000" kern="0" dirty="0">
                <a:solidFill>
                  <a:srgbClr val="000000"/>
                </a:solidFill>
                <a:latin typeface="Segoe UI" panose="020B0502040204020203" pitchFamily="34" charset="0"/>
                <a:ea typeface="Times New Roman" panose="02020603050405020304" pitchFamily="18" charset="0"/>
                <a:cs typeface="Times New Roman" panose="02020603050405020304" pitchFamily="18" charset="0"/>
              </a:rPr>
              <a:t>avec les médias, participer à des événements publics et utiliser les médias sociaux pour éduquer les citoyens et les parties </a:t>
            </a:r>
            <a:r>
              <a:rPr lang="fr-FR" sz="1000" kern="0" dirty="0" smtClean="0">
                <a:solidFill>
                  <a:srgbClr val="000000"/>
                </a:solidFill>
                <a:latin typeface="Segoe UI" panose="020B0502040204020203" pitchFamily="34" charset="0"/>
                <a:ea typeface="Times New Roman" panose="02020603050405020304" pitchFamily="18" charset="0"/>
                <a:cs typeface="Times New Roman" panose="02020603050405020304" pitchFamily="18" charset="0"/>
              </a:rPr>
              <a:t>prenantes</a:t>
            </a:r>
          </a:p>
          <a:p>
            <a:pPr marL="457200" marR="0" lvl="1" indent="0">
              <a:lnSpc>
                <a:spcPct val="110000"/>
              </a:lnSpc>
              <a:spcBef>
                <a:spcPts val="0"/>
              </a:spcBef>
              <a:spcAft>
                <a:spcPts val="0"/>
              </a:spcAft>
              <a:buSzPts val="1000"/>
              <a:buNone/>
              <a:tabLst>
                <a:tab pos="914400" algn="l"/>
              </a:tabLst>
            </a:pPr>
            <a:endParaRPr lang="en-US" sz="1000" kern="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10000"/>
              </a:lnSpc>
              <a:spcBef>
                <a:spcPts val="0"/>
              </a:spcBef>
              <a:spcAft>
                <a:spcPts val="0"/>
              </a:spcAft>
              <a:buSzPts val="1000"/>
              <a:buFont typeface="Symbol" panose="05050102010706020507" pitchFamily="18" charset="2"/>
              <a:buChar char=""/>
              <a:tabLst>
                <a:tab pos="457200" algn="l"/>
              </a:tabLst>
            </a:pPr>
            <a:r>
              <a:rPr lang="en-CA" sz="1000" b="1" kern="0" dirty="0" smtClean="0">
                <a:solidFill>
                  <a:srgbClr val="000000"/>
                </a:solidFill>
                <a:effectLst/>
                <a:latin typeface="Segoe UI" panose="020B0502040204020203" pitchFamily="34" charset="0"/>
                <a:ea typeface="Times New Roman" panose="02020603050405020304" pitchFamily="18" charset="0"/>
                <a:cs typeface="Times New Roman" panose="02020603050405020304" pitchFamily="18" charset="0"/>
              </a:rPr>
              <a:t> Allocations budgétaires</a:t>
            </a:r>
            <a:endParaRPr lang="en-US" sz="1000" b="1" kern="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ct val="110000"/>
              </a:lnSpc>
              <a:spcBef>
                <a:spcPts val="0"/>
              </a:spcBef>
              <a:spcAft>
                <a:spcPts val="0"/>
              </a:spcAft>
              <a:buSzPts val="1000"/>
              <a:buFont typeface="Symbol" panose="05050102010706020507" pitchFamily="18" charset="2"/>
              <a:buChar char=""/>
              <a:tabLst>
                <a:tab pos="914400" algn="l"/>
              </a:tabLst>
            </a:pPr>
            <a:r>
              <a:rPr lang="fr-FR" sz="1000" kern="0" dirty="0" smtClean="0">
                <a:solidFill>
                  <a:srgbClr val="000000"/>
                </a:solidFill>
                <a:latin typeface="Segoe UI" panose="020B0502040204020203" pitchFamily="34" charset="0"/>
                <a:ea typeface="Times New Roman" panose="02020603050405020304" pitchFamily="18" charset="0"/>
                <a:cs typeface="Times New Roman" panose="02020603050405020304" pitchFamily="18" charset="0"/>
              </a:rPr>
              <a:t>Encourager </a:t>
            </a:r>
            <a:r>
              <a:rPr lang="fr-FR" sz="1000" kern="0" dirty="0">
                <a:solidFill>
                  <a:srgbClr val="000000"/>
                </a:solidFill>
                <a:latin typeface="Segoe UI" panose="020B0502040204020203" pitchFamily="34" charset="0"/>
                <a:ea typeface="Times New Roman" panose="02020603050405020304" pitchFamily="18" charset="0"/>
                <a:cs typeface="Times New Roman" panose="02020603050405020304" pitchFamily="18" charset="0"/>
              </a:rPr>
              <a:t>l'allocation des fonds publics pour soutenir les initiatives d'économie </a:t>
            </a:r>
            <a:r>
              <a:rPr lang="fr-FR" sz="1000" kern="0" dirty="0" smtClean="0">
                <a:solidFill>
                  <a:srgbClr val="000000"/>
                </a:solidFill>
                <a:latin typeface="Segoe UI" panose="020B0502040204020203" pitchFamily="34" charset="0"/>
                <a:ea typeface="Times New Roman" panose="02020603050405020304" pitchFamily="18" charset="0"/>
                <a:cs typeface="Times New Roman" panose="02020603050405020304" pitchFamily="18" charset="0"/>
              </a:rPr>
              <a:t>verte</a:t>
            </a:r>
          </a:p>
          <a:p>
            <a:pPr marL="742950" marR="0" lvl="1" indent="-285750">
              <a:lnSpc>
                <a:spcPct val="110000"/>
              </a:lnSpc>
              <a:spcBef>
                <a:spcPts val="0"/>
              </a:spcBef>
              <a:spcAft>
                <a:spcPts val="0"/>
              </a:spcAft>
              <a:buSzPts val="1000"/>
              <a:buFont typeface="Symbol" panose="05050102010706020507" pitchFamily="18" charset="2"/>
              <a:buChar char=""/>
              <a:tabLst>
                <a:tab pos="914400" algn="l"/>
              </a:tabLst>
            </a:pPr>
            <a:r>
              <a:rPr lang="fr-FR" sz="1000" kern="0" dirty="0" smtClean="0">
                <a:solidFill>
                  <a:srgbClr val="000000"/>
                </a:solidFill>
                <a:latin typeface="Segoe UI" panose="020B0502040204020203" pitchFamily="34" charset="0"/>
                <a:ea typeface="Times New Roman" panose="02020603050405020304" pitchFamily="18" charset="0"/>
                <a:cs typeface="Times New Roman" panose="02020603050405020304" pitchFamily="18" charset="0"/>
              </a:rPr>
              <a:t>Plaider </a:t>
            </a:r>
            <a:r>
              <a:rPr lang="fr-FR" sz="1000" kern="0" dirty="0">
                <a:solidFill>
                  <a:srgbClr val="000000"/>
                </a:solidFill>
                <a:latin typeface="Segoe UI" panose="020B0502040204020203" pitchFamily="34" charset="0"/>
                <a:ea typeface="Times New Roman" panose="02020603050405020304" pitchFamily="18" charset="0"/>
                <a:cs typeface="Times New Roman" panose="02020603050405020304" pitchFamily="18" charset="0"/>
              </a:rPr>
              <a:t>en faveur d'investissements accrus dans les énergies renouvelables, l'agriculture durable, la restauration des écosystèmes et d'autres domaines prioritaires</a:t>
            </a:r>
            <a:endParaRPr lang="en-US" sz="1000" kern="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10000"/>
              </a:lnSpc>
              <a:spcBef>
                <a:spcPts val="0"/>
              </a:spcBef>
              <a:spcAft>
                <a:spcPts val="0"/>
              </a:spcAft>
              <a:buSzPts val="1000"/>
              <a:buFont typeface="Symbol" panose="05050102010706020507" pitchFamily="18" charset="2"/>
              <a:buChar char=""/>
              <a:tabLst>
                <a:tab pos="457200" algn="l"/>
              </a:tabLst>
            </a:pPr>
            <a:r>
              <a:rPr lang="fr-FR" sz="1000" b="1" kern="0" dirty="0" smtClean="0">
                <a:solidFill>
                  <a:srgbClr val="000000"/>
                </a:solidFill>
                <a:effectLst/>
                <a:latin typeface="Segoe UI" panose="020B0502040204020203" pitchFamily="34" charset="0"/>
                <a:ea typeface="Times New Roman" panose="02020603050405020304" pitchFamily="18" charset="0"/>
                <a:cs typeface="Times New Roman" panose="02020603050405020304" pitchFamily="18" charset="0"/>
              </a:rPr>
              <a:t>Contrôle et responsabilité</a:t>
            </a:r>
            <a:endParaRPr lang="en-US" sz="1000" b="1" kern="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ct val="110000"/>
              </a:lnSpc>
              <a:spcBef>
                <a:spcPts val="0"/>
              </a:spcBef>
              <a:spcAft>
                <a:spcPts val="0"/>
              </a:spcAft>
              <a:buSzPts val="1000"/>
              <a:buFont typeface="Symbol" panose="05050102010706020507" pitchFamily="18" charset="2"/>
              <a:buChar char=""/>
              <a:tabLst>
                <a:tab pos="914400" algn="l"/>
              </a:tabLst>
            </a:pPr>
            <a:r>
              <a:rPr lang="fr-FR" sz="1000" kern="0" dirty="0" smtClean="0">
                <a:solidFill>
                  <a:srgbClr val="000000"/>
                </a:solidFill>
                <a:latin typeface="Segoe UI" panose="020B0502040204020203" pitchFamily="34" charset="0"/>
                <a:ea typeface="Times New Roman" panose="02020603050405020304" pitchFamily="18" charset="0"/>
                <a:cs typeface="Times New Roman" panose="02020603050405020304" pitchFamily="18" charset="0"/>
              </a:rPr>
              <a:t>Faire le suivi de </a:t>
            </a:r>
            <a:r>
              <a:rPr lang="fr-FR" sz="1000" kern="0" dirty="0">
                <a:solidFill>
                  <a:srgbClr val="000000"/>
                </a:solidFill>
                <a:latin typeface="Segoe UI" panose="020B0502040204020203" pitchFamily="34" charset="0"/>
                <a:ea typeface="Times New Roman" panose="02020603050405020304" pitchFamily="18" charset="0"/>
                <a:cs typeface="Times New Roman" panose="02020603050405020304" pitchFamily="18" charset="0"/>
              </a:rPr>
              <a:t>la mise en œuvre de la législation et assurer le respect des principes de l'économie </a:t>
            </a:r>
            <a:r>
              <a:rPr lang="fr-FR" sz="1000" kern="0" dirty="0" smtClean="0">
                <a:solidFill>
                  <a:srgbClr val="000000"/>
                </a:solidFill>
                <a:latin typeface="Segoe UI" panose="020B0502040204020203" pitchFamily="34" charset="0"/>
                <a:ea typeface="Times New Roman" panose="02020603050405020304" pitchFamily="18" charset="0"/>
                <a:cs typeface="Times New Roman" panose="02020603050405020304" pitchFamily="18" charset="0"/>
              </a:rPr>
              <a:t>verte</a:t>
            </a:r>
          </a:p>
          <a:p>
            <a:pPr marL="742950" marR="0" lvl="1" indent="-285750">
              <a:lnSpc>
                <a:spcPct val="110000"/>
              </a:lnSpc>
              <a:spcBef>
                <a:spcPts val="0"/>
              </a:spcBef>
              <a:spcAft>
                <a:spcPts val="0"/>
              </a:spcAft>
              <a:buSzPts val="1000"/>
              <a:buFont typeface="Symbol" panose="05050102010706020507" pitchFamily="18" charset="2"/>
              <a:buChar char=""/>
              <a:tabLst>
                <a:tab pos="914400" algn="l"/>
              </a:tabLst>
            </a:pPr>
            <a:r>
              <a:rPr lang="fr-FR" sz="1000" kern="0" dirty="0" smtClean="0">
                <a:solidFill>
                  <a:srgbClr val="000000"/>
                </a:solidFill>
                <a:latin typeface="Segoe UI" panose="020B0502040204020203" pitchFamily="34" charset="0"/>
                <a:ea typeface="Times New Roman" panose="02020603050405020304" pitchFamily="18" charset="0"/>
                <a:cs typeface="Times New Roman" panose="02020603050405020304" pitchFamily="18" charset="0"/>
              </a:rPr>
              <a:t>Enquêter </a:t>
            </a:r>
            <a:r>
              <a:rPr lang="fr-FR" sz="1000" kern="0" dirty="0">
                <a:solidFill>
                  <a:srgbClr val="000000"/>
                </a:solidFill>
                <a:latin typeface="Segoe UI" panose="020B0502040204020203" pitchFamily="34" charset="0"/>
                <a:ea typeface="Times New Roman" panose="02020603050405020304" pitchFamily="18" charset="0"/>
                <a:cs typeface="Times New Roman" panose="02020603050405020304" pitchFamily="18" charset="0"/>
              </a:rPr>
              <a:t>sur les allégations de non-conformité et tenir des audiences publiques pour </a:t>
            </a:r>
            <a:r>
              <a:rPr lang="fr-FR" sz="1000" kern="0" dirty="0" smtClean="0">
                <a:solidFill>
                  <a:srgbClr val="000000"/>
                </a:solidFill>
                <a:latin typeface="Segoe UI" panose="020B0502040204020203" pitchFamily="34" charset="0"/>
                <a:ea typeface="Times New Roman" panose="02020603050405020304" pitchFamily="18" charset="0"/>
                <a:cs typeface="Times New Roman" panose="02020603050405020304" pitchFamily="18" charset="0"/>
              </a:rPr>
              <a:t>s’assurer de </a:t>
            </a:r>
            <a:r>
              <a:rPr lang="fr-FR" sz="1000" kern="0" dirty="0">
                <a:solidFill>
                  <a:srgbClr val="000000"/>
                </a:solidFill>
                <a:latin typeface="Segoe UI" panose="020B0502040204020203" pitchFamily="34" charset="0"/>
                <a:ea typeface="Times New Roman" panose="02020603050405020304" pitchFamily="18" charset="0"/>
                <a:cs typeface="Times New Roman" panose="02020603050405020304" pitchFamily="18" charset="0"/>
              </a:rPr>
              <a:t>la transparence </a:t>
            </a:r>
            <a:r>
              <a:rPr lang="fr-FR" sz="1000" kern="0" dirty="0" smtClean="0">
                <a:solidFill>
                  <a:srgbClr val="000000"/>
                </a:solidFill>
                <a:latin typeface="Segoe UI" panose="020B0502040204020203" pitchFamily="34" charset="0"/>
                <a:ea typeface="Times New Roman" panose="02020603050405020304" pitchFamily="18" charset="0"/>
                <a:cs typeface="Times New Roman" panose="02020603050405020304" pitchFamily="18" charset="0"/>
              </a:rPr>
              <a:t>et de </a:t>
            </a:r>
            <a:r>
              <a:rPr lang="fr-FR" sz="1000" kern="0" dirty="0">
                <a:solidFill>
                  <a:srgbClr val="000000"/>
                </a:solidFill>
                <a:latin typeface="Segoe UI" panose="020B0502040204020203" pitchFamily="34" charset="0"/>
                <a:ea typeface="Times New Roman" panose="02020603050405020304" pitchFamily="18" charset="0"/>
                <a:cs typeface="Times New Roman" panose="02020603050405020304" pitchFamily="18" charset="0"/>
              </a:rPr>
              <a:t>la responsabilité</a:t>
            </a:r>
            <a:endParaRPr lang="en-US" sz="1000" dirty="0">
              <a:solidFill>
                <a:srgbClr val="000000"/>
              </a:solidFill>
            </a:endParaRPr>
          </a:p>
        </p:txBody>
      </p:sp>
      <p:pic>
        <p:nvPicPr>
          <p:cNvPr id="18" name="Picture 17">
            <a:extLst>
              <a:ext uri="{FF2B5EF4-FFF2-40B4-BE49-F238E27FC236}">
                <a16:creationId xmlns:a16="http://schemas.microsoft.com/office/drawing/2014/main" id="{025CEF6D-5E98-4B5C-A10F-7459C1EEF10E}"/>
              </a:ext>
              <a:ext uri="{C183D7F6-B498-43B3-948B-1728B52AA6E4}">
                <adec:decorative xmlns=""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cxnSp>
        <p:nvCxnSpPr>
          <p:cNvPr id="20" name="Straight Connector 19">
            <a:extLst>
              <a:ext uri="{FF2B5EF4-FFF2-40B4-BE49-F238E27FC236}">
                <a16:creationId xmlns:a16="http://schemas.microsoft.com/office/drawing/2014/main" id="{05C73161-1E4E-4E6A-91B2-E885CF8FFBA6}"/>
              </a:ext>
              <a:ext uri="{C183D7F6-B498-43B3-948B-1728B52AA6E4}">
                <adec:decorative xmlns=""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4890876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50000" t="50000" r="50000" b="50000"/>
          </a:path>
        </a:gra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8E7A6F0-5CD3-481E-B0F2-E7F99FE675B0}"/>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511290DF-4975-4FCD-8B8D-BBC86B836668}"/>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sp>
        <p:nvSpPr>
          <p:cNvPr id="2" name="Title 1">
            <a:extLst>
              <a:ext uri="{FF2B5EF4-FFF2-40B4-BE49-F238E27FC236}">
                <a16:creationId xmlns:a16="http://schemas.microsoft.com/office/drawing/2014/main" id="{6986765E-105C-22DF-0FEF-90334543BCD9}"/>
              </a:ext>
            </a:extLst>
          </p:cNvPr>
          <p:cNvSpPr>
            <a:spLocks noGrp="1"/>
          </p:cNvSpPr>
          <p:nvPr>
            <p:ph type="title"/>
          </p:nvPr>
        </p:nvSpPr>
        <p:spPr>
          <a:xfrm>
            <a:off x="860612" y="1138228"/>
            <a:ext cx="3793685" cy="3858767"/>
          </a:xfrm>
        </p:spPr>
        <p:txBody>
          <a:bodyPr anchor="ctr">
            <a:normAutofit/>
          </a:bodyPr>
          <a:lstStyle/>
          <a:p>
            <a:r>
              <a:rPr lang="en-CA" sz="3100" b="1" kern="0" dirty="0">
                <a:latin typeface="Segoe UI" panose="020B0502040204020203" pitchFamily="34" charset="0"/>
                <a:ea typeface="Times New Roman" panose="02020603050405020304" pitchFamily="18" charset="0"/>
                <a:cs typeface="Times New Roman" panose="02020603050405020304" pitchFamily="18" charset="0"/>
              </a:rPr>
              <a:t>Role de </a:t>
            </a:r>
            <a:r>
              <a:rPr lang="en-CA" sz="3100" b="1" kern="0" dirty="0" err="1">
                <a:latin typeface="Segoe UI" panose="020B0502040204020203" pitchFamily="34" charset="0"/>
                <a:ea typeface="Times New Roman" panose="02020603050405020304" pitchFamily="18" charset="0"/>
                <a:cs typeface="Times New Roman" panose="02020603050405020304" pitchFamily="18" charset="0"/>
              </a:rPr>
              <a:t>l’assecAa</a:t>
            </a:r>
            <a:r>
              <a:rPr lang="en-CA" sz="3100" b="1" kern="0" dirty="0">
                <a:latin typeface="Segoe UI" panose="020B0502040204020203" pitchFamily="34" charset="0"/>
                <a:ea typeface="Times New Roman" panose="02020603050405020304" pitchFamily="18" charset="0"/>
                <a:cs typeface="Times New Roman" panose="02020603050405020304" pitchFamily="18" charset="0"/>
              </a:rPr>
              <a:t> </a:t>
            </a:r>
            <a:r>
              <a:rPr lang="en-CA" sz="3100" b="1" kern="0" dirty="0" err="1">
                <a:latin typeface="Segoe UI" panose="020B0502040204020203" pitchFamily="34" charset="0"/>
                <a:ea typeface="Times New Roman" panose="02020603050405020304" pitchFamily="18" charset="0"/>
                <a:cs typeface="Times New Roman" panose="02020603050405020304" pitchFamily="18" charset="0"/>
              </a:rPr>
              <a:t>dans</a:t>
            </a:r>
            <a:r>
              <a:rPr lang="en-CA" sz="3100" b="1" kern="0" dirty="0">
                <a:latin typeface="Segoe UI" panose="020B0502040204020203" pitchFamily="34" charset="0"/>
                <a:ea typeface="Times New Roman" panose="02020603050405020304" pitchFamily="18" charset="0"/>
                <a:cs typeface="Times New Roman" panose="02020603050405020304" pitchFamily="18" charset="0"/>
              </a:rPr>
              <a:t> la promotion de </a:t>
            </a:r>
            <a:r>
              <a:rPr lang="en-CA" sz="3100" b="1" kern="0" dirty="0" err="1">
                <a:latin typeface="Segoe UI" panose="020B0502040204020203" pitchFamily="34" charset="0"/>
                <a:ea typeface="Times New Roman" panose="02020603050405020304" pitchFamily="18" charset="0"/>
                <a:cs typeface="Times New Roman" panose="02020603050405020304" pitchFamily="18" charset="0"/>
              </a:rPr>
              <a:t>l’Adoption</a:t>
            </a:r>
            <a:r>
              <a:rPr lang="en-CA" sz="3100" b="1" kern="0" dirty="0">
                <a:latin typeface="Segoe UI" panose="020B0502040204020203" pitchFamily="34" charset="0"/>
                <a:ea typeface="Times New Roman" panose="02020603050405020304" pitchFamily="18" charset="0"/>
                <a:cs typeface="Times New Roman" panose="02020603050405020304" pitchFamily="18" charset="0"/>
              </a:rPr>
              <a:t> et la </a:t>
            </a:r>
            <a:r>
              <a:rPr lang="en-CA" sz="3100" b="1" kern="0" dirty="0" err="1">
                <a:latin typeface="Segoe UI" panose="020B0502040204020203" pitchFamily="34" charset="0"/>
                <a:ea typeface="Times New Roman" panose="02020603050405020304" pitchFamily="18" charset="0"/>
                <a:cs typeface="Times New Roman" panose="02020603050405020304" pitchFamily="18" charset="0"/>
              </a:rPr>
              <a:t>mise</a:t>
            </a:r>
            <a:r>
              <a:rPr lang="en-CA" sz="3100" b="1" kern="0" dirty="0">
                <a:latin typeface="Segoe UI" panose="020B0502040204020203" pitchFamily="34" charset="0"/>
                <a:ea typeface="Times New Roman" panose="02020603050405020304" pitchFamily="18" charset="0"/>
                <a:cs typeface="Times New Roman" panose="02020603050405020304" pitchFamily="18" charset="0"/>
              </a:rPr>
              <a:t> </a:t>
            </a:r>
            <a:r>
              <a:rPr lang="en-CA" sz="3100" b="1" kern="0" dirty="0" err="1">
                <a:latin typeface="Segoe UI" panose="020B0502040204020203" pitchFamily="34" charset="0"/>
                <a:ea typeface="Times New Roman" panose="02020603050405020304" pitchFamily="18" charset="0"/>
                <a:cs typeface="Times New Roman" panose="02020603050405020304" pitchFamily="18" charset="0"/>
              </a:rPr>
              <a:t>en</a:t>
            </a:r>
            <a:r>
              <a:rPr lang="en-CA" sz="3100" b="1" kern="0" dirty="0">
                <a:latin typeface="Segoe UI" panose="020B0502040204020203" pitchFamily="34" charset="0"/>
                <a:ea typeface="Times New Roman" panose="02020603050405020304" pitchFamily="18" charset="0"/>
                <a:cs typeface="Times New Roman" panose="02020603050405020304" pitchFamily="18" charset="0"/>
              </a:rPr>
              <a:t> oeuvre </a:t>
            </a:r>
            <a:r>
              <a:rPr lang="en-CA" sz="3100" b="1" kern="0" dirty="0" err="1">
                <a:latin typeface="Segoe UI" panose="020B0502040204020203" pitchFamily="34" charset="0"/>
                <a:ea typeface="Times New Roman" panose="02020603050405020304" pitchFamily="18" charset="0"/>
                <a:cs typeface="Times New Roman" panose="02020603050405020304" pitchFamily="18" charset="0"/>
              </a:rPr>
              <a:t>d’une</a:t>
            </a:r>
            <a:r>
              <a:rPr lang="en-CA" sz="3100" b="1" kern="0" dirty="0">
                <a:latin typeface="Segoe UI" panose="020B0502040204020203" pitchFamily="34" charset="0"/>
                <a:ea typeface="Times New Roman" panose="02020603050405020304" pitchFamily="18" charset="0"/>
                <a:cs typeface="Times New Roman" panose="02020603050405020304" pitchFamily="18" charset="0"/>
              </a:rPr>
              <a:t> </a:t>
            </a:r>
            <a:r>
              <a:rPr lang="en-CA" sz="3100" b="1" kern="0" dirty="0" err="1">
                <a:latin typeface="Segoe UI" panose="020B0502040204020203" pitchFamily="34" charset="0"/>
                <a:ea typeface="Times New Roman" panose="02020603050405020304" pitchFamily="18" charset="0"/>
                <a:cs typeface="Times New Roman" panose="02020603050405020304" pitchFamily="18" charset="0"/>
              </a:rPr>
              <a:t>economie</a:t>
            </a:r>
            <a:r>
              <a:rPr lang="en-CA" sz="3100" b="1" kern="0" dirty="0">
                <a:latin typeface="Segoe UI" panose="020B0502040204020203" pitchFamily="34" charset="0"/>
                <a:ea typeface="Times New Roman" panose="02020603050405020304" pitchFamily="18" charset="0"/>
                <a:cs typeface="Times New Roman" panose="02020603050405020304" pitchFamily="18" charset="0"/>
              </a:rPr>
              <a:t> </a:t>
            </a:r>
            <a:r>
              <a:rPr lang="en-CA" sz="3100" b="1" kern="0" dirty="0" err="1">
                <a:latin typeface="Segoe UI" panose="020B0502040204020203" pitchFamily="34" charset="0"/>
                <a:ea typeface="Times New Roman" panose="02020603050405020304" pitchFamily="18" charset="0"/>
                <a:cs typeface="Times New Roman" panose="02020603050405020304" pitchFamily="18" charset="0"/>
              </a:rPr>
              <a:t>verte</a:t>
            </a:r>
            <a:endParaRPr lang="en-US" sz="3100" dirty="0"/>
          </a:p>
        </p:txBody>
      </p:sp>
      <p:grpSp>
        <p:nvGrpSpPr>
          <p:cNvPr id="12" name="Group 11">
            <a:extLst>
              <a:ext uri="{FF2B5EF4-FFF2-40B4-BE49-F238E27FC236}">
                <a16:creationId xmlns:a16="http://schemas.microsoft.com/office/drawing/2014/main" id="{357CA18A-A333-4DCB-842B-76827D2ECB24}"/>
              </a:ext>
              <a:ext uri="{C183D7F6-B498-43B3-948B-1728B52AA6E4}">
                <adec:decorative xmlns=""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100021" y="638300"/>
            <a:ext cx="6409605" cy="4858625"/>
            <a:chOff x="7807230" y="2012810"/>
            <a:chExt cx="3251252" cy="3459865"/>
          </a:xfrm>
        </p:grpSpPr>
        <p:sp>
          <p:nvSpPr>
            <p:cNvPr id="13" name="Rectangle 12">
              <a:extLst>
                <a:ext uri="{FF2B5EF4-FFF2-40B4-BE49-F238E27FC236}">
                  <a16:creationId xmlns:a16="http://schemas.microsoft.com/office/drawing/2014/main" id="{6E785FC3-CE7B-46F8-8C7A-EBBF001EDB17}"/>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7807230" y="2012810"/>
              <a:ext cx="3251252" cy="3459865"/>
            </a:xfrm>
            <a:prstGeom prst="rect">
              <a:avLst/>
            </a:prstGeom>
            <a:gradFill>
              <a:gsLst>
                <a:gs pos="0">
                  <a:srgbClr val="000001"/>
                </a:gs>
                <a:gs pos="100000">
                  <a:srgbClr val="191919"/>
                </a:gs>
              </a:gsLst>
            </a:gradFill>
            <a:ln w="76200" cmpd="sng">
              <a:noFill/>
              <a:miter lim="800000"/>
            </a:ln>
            <a:effectLst>
              <a:outerShdw blurRad="127000" dist="1905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75069D9A-30C7-4159-880C-DD2BDC51009B}"/>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7807231" y="2026142"/>
              <a:ext cx="3251250" cy="3440203"/>
            </a:xfrm>
            <a:prstGeom prst="rect">
              <a:avLst/>
            </a:prstGeom>
            <a:gradFill>
              <a:gsLst>
                <a:gs pos="0">
                  <a:srgbClr val="DADADA"/>
                </a:gs>
                <a:gs pos="100000">
                  <a:srgbClr val="FFFFFE"/>
                </a:gs>
              </a:gsLst>
              <a:lin ang="16200000" scaled="0"/>
            </a:gradFill>
            <a:ln w="762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w="38100" h="38100" prst="relaxedInset"/>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
        <p:nvSpPr>
          <p:cNvPr id="16" name="Rectangle 15">
            <a:extLst>
              <a:ext uri="{FF2B5EF4-FFF2-40B4-BE49-F238E27FC236}">
                <a16:creationId xmlns:a16="http://schemas.microsoft.com/office/drawing/2014/main" id="{D9FE1511-6E1B-4F0E-8FF0-958527181CC9}"/>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419891" y="973636"/>
            <a:ext cx="5769864" cy="4187952"/>
          </a:xfrm>
          <a:prstGeom prst="rect">
            <a:avLst/>
          </a:prstGeom>
          <a:solidFill>
            <a:srgbClr val="FFFFFF"/>
          </a:solidFill>
          <a:ln w="6350">
            <a:solidFill>
              <a:srgbClr val="DFDBD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650B7490-B266-8DD7-AE6E-D8C6C364AA37}"/>
              </a:ext>
            </a:extLst>
          </p:cNvPr>
          <p:cNvSpPr>
            <a:spLocks noGrp="1"/>
          </p:cNvSpPr>
          <p:nvPr>
            <p:ph idx="1"/>
          </p:nvPr>
        </p:nvSpPr>
        <p:spPr>
          <a:xfrm>
            <a:off x="5584483" y="1138228"/>
            <a:ext cx="5440680" cy="3858768"/>
          </a:xfrm>
        </p:spPr>
        <p:txBody>
          <a:bodyPr anchor="ctr">
            <a:normAutofit/>
          </a:bodyPr>
          <a:lstStyle/>
          <a:p>
            <a:pPr marL="342900" marR="0" lvl="0" indent="-342900" defTabSz="914400" rtl="0" eaLnBrk="1" fontAlgn="auto" latinLnBrk="0" hangingPunct="1">
              <a:lnSpc>
                <a:spcPct val="110000"/>
              </a:lnSpc>
              <a:spcBef>
                <a:spcPts val="0"/>
              </a:spcBef>
              <a:spcAft>
                <a:spcPts val="0"/>
              </a:spcAft>
              <a:buClr>
                <a:srgbClr val="B71E42"/>
              </a:buClr>
              <a:buSzPts val="1000"/>
              <a:buFont typeface="Symbol" panose="05050102010706020507" pitchFamily="18" charset="2"/>
              <a:buChar char=""/>
              <a:tabLst>
                <a:tab pos="457200" algn="l"/>
              </a:tabLst>
              <a:defRPr/>
            </a:pPr>
            <a:r>
              <a:rPr lang="en-CA" sz="1100" b="1" kern="0" dirty="0" smtClean="0">
                <a:solidFill>
                  <a:srgbClr val="000000"/>
                </a:solidFill>
                <a:latin typeface="Segoe UI" panose="020B0502040204020203" pitchFamily="34" charset="0"/>
                <a:ea typeface="Times New Roman" panose="02020603050405020304" pitchFamily="18" charset="0"/>
                <a:cs typeface="Times New Roman" panose="02020603050405020304" pitchFamily="18" charset="0"/>
              </a:rPr>
              <a:t>C</a:t>
            </a:r>
            <a:r>
              <a:rPr kumimoji="0" lang="en-CA" sz="1100" b="1" i="0" u="none" strike="noStrike" kern="0" cap="none" spc="0" normalizeH="0" baseline="0" noProof="0" dirty="0" err="1" smtClean="0">
                <a:ln>
                  <a:noFill/>
                </a:ln>
                <a:solidFill>
                  <a:srgbClr val="000000"/>
                </a:solidFill>
                <a:effectLst/>
                <a:uLnTx/>
                <a:uFillTx/>
                <a:latin typeface="Segoe UI" panose="020B0502040204020203" pitchFamily="34" charset="0"/>
                <a:ea typeface="Times New Roman" panose="02020603050405020304" pitchFamily="18" charset="0"/>
                <a:cs typeface="Times New Roman" panose="02020603050405020304" pitchFamily="18" charset="0"/>
              </a:rPr>
              <a:t>ollaboration</a:t>
            </a:r>
            <a:r>
              <a:rPr kumimoji="0" lang="en-CA" sz="1100" b="1" i="0" u="none" strike="noStrike" kern="0" cap="none" spc="0" normalizeH="0" baseline="0" noProof="0" dirty="0" smtClean="0">
                <a:ln>
                  <a:noFill/>
                </a:ln>
                <a:solidFill>
                  <a:srgbClr val="000000"/>
                </a:solidFill>
                <a:effectLst/>
                <a:uLnTx/>
                <a:uFillTx/>
                <a:latin typeface="Segoe UI" panose="020B0502040204020203" pitchFamily="34" charset="0"/>
                <a:ea typeface="Times New Roman" panose="02020603050405020304" pitchFamily="18" charset="0"/>
                <a:cs typeface="Times New Roman" panose="02020603050405020304" pitchFamily="18" charset="0"/>
              </a:rPr>
              <a:t> </a:t>
            </a:r>
            <a:r>
              <a:rPr kumimoji="0" lang="en-CA" sz="1100" b="1" i="0" u="none" strike="noStrike" kern="0" cap="none" spc="0" normalizeH="0" baseline="0" noProof="0" dirty="0" err="1" smtClean="0">
                <a:ln>
                  <a:noFill/>
                </a:ln>
                <a:solidFill>
                  <a:srgbClr val="000000"/>
                </a:solidFill>
                <a:effectLst/>
                <a:uLnTx/>
                <a:uFillTx/>
                <a:latin typeface="Segoe UI" panose="020B0502040204020203" pitchFamily="34" charset="0"/>
                <a:ea typeface="Times New Roman" panose="02020603050405020304" pitchFamily="18" charset="0"/>
                <a:cs typeface="Times New Roman" panose="02020603050405020304" pitchFamily="18" charset="0"/>
              </a:rPr>
              <a:t>régionale</a:t>
            </a:r>
            <a:r>
              <a:rPr kumimoji="0" lang="en-CA" sz="1100" b="1" i="0" u="none" strike="noStrike" kern="0" cap="none" spc="0" normalizeH="0" baseline="0" noProof="0" dirty="0" smtClean="0">
                <a:ln>
                  <a:noFill/>
                </a:ln>
                <a:solidFill>
                  <a:srgbClr val="000000"/>
                </a:solidFill>
                <a:effectLst/>
                <a:uLnTx/>
                <a:uFillTx/>
                <a:latin typeface="Segoe UI" panose="020B0502040204020203" pitchFamily="34" charset="0"/>
                <a:ea typeface="Times New Roman" panose="02020603050405020304" pitchFamily="18" charset="0"/>
                <a:cs typeface="Times New Roman" panose="02020603050405020304" pitchFamily="18" charset="0"/>
              </a:rPr>
              <a:t> et </a:t>
            </a:r>
            <a:r>
              <a:rPr kumimoji="0" lang="en-CA" sz="1100" b="1" i="0" u="none" strike="noStrike" kern="0" cap="none" spc="0" normalizeH="0" baseline="0" noProof="0" dirty="0" err="1" smtClean="0">
                <a:ln>
                  <a:noFill/>
                </a:ln>
                <a:solidFill>
                  <a:srgbClr val="000000"/>
                </a:solidFill>
                <a:effectLst/>
                <a:uLnTx/>
                <a:uFillTx/>
                <a:latin typeface="Segoe UI" panose="020B0502040204020203" pitchFamily="34" charset="0"/>
                <a:ea typeface="Times New Roman" panose="02020603050405020304" pitchFamily="18" charset="0"/>
                <a:cs typeface="Times New Roman" panose="02020603050405020304" pitchFamily="18" charset="0"/>
              </a:rPr>
              <a:t>internationale</a:t>
            </a:r>
            <a:endParaRPr kumimoji="0" lang="en-US" sz="1100" b="1" i="0" u="none" strike="noStrike" kern="1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Times New Roman" panose="02020603050405020304" pitchFamily="18" charset="0"/>
            </a:endParaRPr>
          </a:p>
          <a:p>
            <a:pPr marL="742950" lvl="1" indent="-285750">
              <a:lnSpc>
                <a:spcPct val="110000"/>
              </a:lnSpc>
              <a:spcBef>
                <a:spcPts val="0"/>
              </a:spcBef>
              <a:buClr>
                <a:srgbClr val="B71E42"/>
              </a:buClr>
              <a:buSzPts val="1000"/>
              <a:buFont typeface="Symbol" panose="05050102010706020507" pitchFamily="18" charset="2"/>
              <a:buChar char=""/>
              <a:tabLst>
                <a:tab pos="914400" algn="l"/>
              </a:tabLst>
              <a:defRPr/>
            </a:pPr>
            <a:r>
              <a:rPr lang="fr-FR" sz="1100" kern="0" dirty="0">
                <a:solidFill>
                  <a:srgbClr val="000000"/>
                </a:solidFill>
                <a:latin typeface="Segoe UI" panose="020B0502040204020203" pitchFamily="34" charset="0"/>
                <a:ea typeface="Times New Roman" panose="02020603050405020304" pitchFamily="18" charset="0"/>
                <a:cs typeface="Times New Roman" panose="02020603050405020304" pitchFamily="18" charset="0"/>
              </a:rPr>
              <a:t>Participer aux dialogues interparlementaires et </a:t>
            </a:r>
            <a:r>
              <a:rPr lang="fr-FR" sz="1100" kern="0" dirty="0" smtClean="0">
                <a:solidFill>
                  <a:srgbClr val="000000"/>
                </a:solidFill>
                <a:latin typeface="Segoe UI" panose="020B0502040204020203" pitchFamily="34" charset="0"/>
                <a:ea typeface="Times New Roman" panose="02020603050405020304" pitchFamily="18" charset="0"/>
                <a:cs typeface="Times New Roman" panose="02020603050405020304" pitchFamily="18" charset="0"/>
              </a:rPr>
              <a:t>aux forums des </a:t>
            </a:r>
            <a:r>
              <a:rPr lang="fr-FR" sz="1100" kern="0" dirty="0">
                <a:solidFill>
                  <a:srgbClr val="000000"/>
                </a:solidFill>
                <a:latin typeface="Segoe UI" panose="020B0502040204020203" pitchFamily="34" charset="0"/>
                <a:ea typeface="Times New Roman" panose="02020603050405020304" pitchFamily="18" charset="0"/>
                <a:cs typeface="Times New Roman" panose="02020603050405020304" pitchFamily="18" charset="0"/>
              </a:rPr>
              <a:t>organisations </a:t>
            </a:r>
            <a:r>
              <a:rPr lang="fr-FR" sz="1100" kern="0" dirty="0" smtClean="0">
                <a:solidFill>
                  <a:srgbClr val="000000"/>
                </a:solidFill>
                <a:latin typeface="Segoe UI" panose="020B0502040204020203" pitchFamily="34" charset="0"/>
                <a:ea typeface="Times New Roman" panose="02020603050405020304" pitchFamily="18" charset="0"/>
                <a:cs typeface="Times New Roman" panose="02020603050405020304" pitchFamily="18" charset="0"/>
              </a:rPr>
              <a:t>internationales</a:t>
            </a:r>
          </a:p>
          <a:p>
            <a:pPr marL="742950" lvl="1" indent="-285750">
              <a:lnSpc>
                <a:spcPct val="110000"/>
              </a:lnSpc>
              <a:spcBef>
                <a:spcPts val="0"/>
              </a:spcBef>
              <a:buClr>
                <a:srgbClr val="B71E42"/>
              </a:buClr>
              <a:buSzPts val="1000"/>
              <a:buFont typeface="Symbol" panose="05050102010706020507" pitchFamily="18" charset="2"/>
              <a:buChar char=""/>
              <a:tabLst>
                <a:tab pos="914400" algn="l"/>
              </a:tabLst>
              <a:defRPr/>
            </a:pPr>
            <a:r>
              <a:rPr lang="fr-FR" sz="1100" kern="0" dirty="0" smtClean="0">
                <a:solidFill>
                  <a:srgbClr val="000000"/>
                </a:solidFill>
                <a:latin typeface="Segoe UI" panose="020B0502040204020203" pitchFamily="34" charset="0"/>
                <a:ea typeface="Times New Roman" panose="02020603050405020304" pitchFamily="18" charset="0"/>
                <a:cs typeface="Times New Roman" panose="02020603050405020304" pitchFamily="18" charset="0"/>
              </a:rPr>
              <a:t>Former </a:t>
            </a:r>
            <a:r>
              <a:rPr lang="fr-FR" sz="1100" kern="0" dirty="0">
                <a:solidFill>
                  <a:srgbClr val="000000"/>
                </a:solidFill>
                <a:latin typeface="Segoe UI" panose="020B0502040204020203" pitchFamily="34" charset="0"/>
                <a:ea typeface="Times New Roman" panose="02020603050405020304" pitchFamily="18" charset="0"/>
                <a:cs typeface="Times New Roman" panose="02020603050405020304" pitchFamily="18" charset="0"/>
              </a:rPr>
              <a:t>des partenariats avec des agences de développement pour partager les connaissances, les ressources et les meilleures </a:t>
            </a:r>
            <a:r>
              <a:rPr lang="fr-FR" sz="1100" kern="0" dirty="0" smtClean="0">
                <a:solidFill>
                  <a:srgbClr val="000000"/>
                </a:solidFill>
                <a:latin typeface="Segoe UI" panose="020B0502040204020203" pitchFamily="34" charset="0"/>
                <a:ea typeface="Times New Roman" panose="02020603050405020304" pitchFamily="18" charset="0"/>
                <a:cs typeface="Times New Roman" panose="02020603050405020304" pitchFamily="18" charset="0"/>
              </a:rPr>
              <a:t>pratiques</a:t>
            </a:r>
          </a:p>
          <a:p>
            <a:pPr marL="457200" lvl="1" indent="0">
              <a:lnSpc>
                <a:spcPct val="110000"/>
              </a:lnSpc>
              <a:spcBef>
                <a:spcPts val="0"/>
              </a:spcBef>
              <a:buClr>
                <a:srgbClr val="B71E42"/>
              </a:buClr>
              <a:buSzPts val="1000"/>
              <a:buNone/>
              <a:tabLst>
                <a:tab pos="914400" algn="l"/>
              </a:tabLst>
              <a:defRPr/>
            </a:pPr>
            <a:endParaRPr kumimoji="0" lang="en-US" sz="1100" b="0" i="0" u="none" strike="noStrike" kern="1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defTabSz="914400" rtl="0" eaLnBrk="1" fontAlgn="auto" latinLnBrk="0" hangingPunct="1">
              <a:lnSpc>
                <a:spcPct val="110000"/>
              </a:lnSpc>
              <a:spcBef>
                <a:spcPts val="0"/>
              </a:spcBef>
              <a:spcAft>
                <a:spcPts val="0"/>
              </a:spcAft>
              <a:buClr>
                <a:srgbClr val="B71E42"/>
              </a:buClr>
              <a:buSzPts val="1000"/>
              <a:buFont typeface="Symbol" panose="05050102010706020507" pitchFamily="18" charset="2"/>
              <a:buChar char=""/>
              <a:tabLst>
                <a:tab pos="457200" algn="l"/>
              </a:tabLst>
              <a:defRPr/>
            </a:pPr>
            <a:r>
              <a:rPr lang="en-CA" sz="1100" b="1" kern="0" dirty="0" smtClean="0">
                <a:solidFill>
                  <a:srgbClr val="000000"/>
                </a:solidFill>
                <a:latin typeface="Segoe UI" panose="020B0502040204020203" pitchFamily="34" charset="0"/>
                <a:ea typeface="Calibri" panose="020F0502020204030204" pitchFamily="34" charset="0"/>
                <a:cs typeface="Times New Roman" panose="02020603050405020304" pitchFamily="18" charset="0"/>
              </a:rPr>
              <a:t>Formation et </a:t>
            </a:r>
            <a:r>
              <a:rPr lang="fr-FR" sz="1100" b="1" kern="0" dirty="0" smtClean="0">
                <a:solidFill>
                  <a:srgbClr val="000000"/>
                </a:solidFill>
                <a:latin typeface="Segoe UI" panose="020B0502040204020203" pitchFamily="34" charset="0"/>
                <a:ea typeface="Calibri" panose="020F0502020204030204" pitchFamily="34" charset="0"/>
                <a:cs typeface="Times New Roman" panose="02020603050405020304" pitchFamily="18" charset="0"/>
              </a:rPr>
              <a:t>renforcement</a:t>
            </a:r>
            <a:r>
              <a:rPr lang="en-CA" sz="1100" b="1" kern="0" dirty="0" smtClean="0">
                <a:solidFill>
                  <a:srgbClr val="000000"/>
                </a:solidFill>
                <a:latin typeface="Segoe UI" panose="020B0502040204020203" pitchFamily="34" charset="0"/>
                <a:ea typeface="Calibri" panose="020F0502020204030204" pitchFamily="34" charset="0"/>
                <a:cs typeface="Times New Roman" panose="02020603050405020304" pitchFamily="18" charset="0"/>
              </a:rPr>
              <a:t> des </a:t>
            </a:r>
            <a:r>
              <a:rPr lang="fr-FR" sz="1100" b="1" kern="0" dirty="0" smtClean="0">
                <a:solidFill>
                  <a:srgbClr val="000000"/>
                </a:solidFill>
                <a:latin typeface="Segoe UI" panose="020B0502040204020203" pitchFamily="34" charset="0"/>
                <a:ea typeface="Calibri" panose="020F0502020204030204" pitchFamily="34" charset="0"/>
                <a:cs typeface="Times New Roman" panose="02020603050405020304" pitchFamily="18" charset="0"/>
              </a:rPr>
              <a:t>capacités</a:t>
            </a:r>
            <a:endParaRPr kumimoji="0" lang="fr-FR" sz="1100" b="1" i="0" u="none" strike="noStrike" kern="100" cap="none" spc="0" normalizeH="0" baseline="0" dirty="0" smtClean="0">
              <a:ln>
                <a:noFill/>
              </a:ln>
              <a:solidFill>
                <a:srgbClr val="000000"/>
              </a:solidFill>
              <a:effectLst/>
              <a:uLnTx/>
              <a:uFillTx/>
              <a:latin typeface="Calibri" panose="020F0502020204030204" pitchFamily="34" charset="0"/>
              <a:ea typeface="Calibri" panose="020F0502020204030204" pitchFamily="34" charset="0"/>
              <a:cs typeface="Times New Roman" panose="02020603050405020304" pitchFamily="18" charset="0"/>
            </a:endParaRPr>
          </a:p>
          <a:p>
            <a:pPr marL="742950" lvl="1" indent="-285750">
              <a:lnSpc>
                <a:spcPct val="110000"/>
              </a:lnSpc>
              <a:spcBef>
                <a:spcPts val="0"/>
              </a:spcBef>
              <a:buClr>
                <a:srgbClr val="B71E42"/>
              </a:buClr>
              <a:buSzPts val="1000"/>
              <a:buFont typeface="Symbol" panose="05050102010706020507" pitchFamily="18" charset="2"/>
              <a:buChar char=""/>
              <a:tabLst>
                <a:tab pos="914400" algn="l"/>
              </a:tabLst>
              <a:defRPr/>
            </a:pPr>
            <a:r>
              <a:rPr lang="fr-FR" sz="1100" kern="0" dirty="0">
                <a:solidFill>
                  <a:srgbClr val="000000"/>
                </a:solidFill>
                <a:latin typeface="Segoe UI" panose="020B0502040204020203" pitchFamily="34" charset="0"/>
                <a:ea typeface="Times New Roman" panose="02020603050405020304" pitchFamily="18" charset="0"/>
                <a:cs typeface="Times New Roman" panose="02020603050405020304" pitchFamily="18" charset="0"/>
              </a:rPr>
              <a:t>Organiser </a:t>
            </a:r>
            <a:r>
              <a:rPr lang="fr-FR" sz="1100" kern="0" dirty="0" smtClean="0">
                <a:solidFill>
                  <a:srgbClr val="000000"/>
                </a:solidFill>
                <a:latin typeface="Segoe UI" panose="020B0502040204020203" pitchFamily="34" charset="0"/>
                <a:ea typeface="Times New Roman" panose="02020603050405020304" pitchFamily="18" charset="0"/>
                <a:cs typeface="Times New Roman" panose="02020603050405020304" pitchFamily="18" charset="0"/>
              </a:rPr>
              <a:t>les </a:t>
            </a:r>
            <a:r>
              <a:rPr lang="fr-FR" sz="1100" kern="0" dirty="0">
                <a:solidFill>
                  <a:srgbClr val="000000"/>
                </a:solidFill>
                <a:latin typeface="Segoe UI" panose="020B0502040204020203" pitchFamily="34" charset="0"/>
                <a:ea typeface="Times New Roman" panose="02020603050405020304" pitchFamily="18" charset="0"/>
                <a:cs typeface="Times New Roman" panose="02020603050405020304" pitchFamily="18" charset="0"/>
              </a:rPr>
              <a:t>programmes de renforcement des capacités des parlementaires sur les connaissances et les compétences en matière d'économie </a:t>
            </a:r>
            <a:r>
              <a:rPr lang="fr-FR" sz="1100" kern="0" dirty="0" smtClean="0">
                <a:solidFill>
                  <a:srgbClr val="000000"/>
                </a:solidFill>
                <a:latin typeface="Segoe UI" panose="020B0502040204020203" pitchFamily="34" charset="0"/>
                <a:ea typeface="Times New Roman" panose="02020603050405020304" pitchFamily="18" charset="0"/>
                <a:cs typeface="Times New Roman" panose="02020603050405020304" pitchFamily="18" charset="0"/>
              </a:rPr>
              <a:t>verte</a:t>
            </a:r>
          </a:p>
          <a:p>
            <a:pPr marL="742950" lvl="1" indent="-285750">
              <a:lnSpc>
                <a:spcPct val="110000"/>
              </a:lnSpc>
              <a:spcBef>
                <a:spcPts val="0"/>
              </a:spcBef>
              <a:buClr>
                <a:srgbClr val="B71E42"/>
              </a:buClr>
              <a:buSzPts val="1000"/>
              <a:buFont typeface="Symbol" panose="05050102010706020507" pitchFamily="18" charset="2"/>
              <a:buChar char=""/>
              <a:tabLst>
                <a:tab pos="914400" algn="l"/>
              </a:tabLst>
              <a:defRPr/>
            </a:pPr>
            <a:r>
              <a:rPr lang="fr-FR" sz="1100" kern="0" dirty="0" smtClean="0">
                <a:solidFill>
                  <a:srgbClr val="000000"/>
                </a:solidFill>
                <a:latin typeface="Segoe UI" panose="020B0502040204020203" pitchFamily="34" charset="0"/>
                <a:ea typeface="Times New Roman" panose="02020603050405020304" pitchFamily="18" charset="0"/>
                <a:cs typeface="Times New Roman" panose="02020603050405020304" pitchFamily="18" charset="0"/>
              </a:rPr>
              <a:t>Organiser </a:t>
            </a:r>
            <a:r>
              <a:rPr lang="fr-FR" sz="1100" kern="0" dirty="0">
                <a:solidFill>
                  <a:srgbClr val="000000"/>
                </a:solidFill>
                <a:latin typeface="Segoe UI" panose="020B0502040204020203" pitchFamily="34" charset="0"/>
                <a:ea typeface="Times New Roman" panose="02020603050405020304" pitchFamily="18" charset="0"/>
                <a:cs typeface="Times New Roman" panose="02020603050405020304" pitchFamily="18" charset="0"/>
              </a:rPr>
              <a:t>des ateliers, des séminaires et des visites d'étude pour apprendre des initiatives réussies dans d'autres </a:t>
            </a:r>
            <a:r>
              <a:rPr lang="fr-FR" sz="1100" kern="0" dirty="0" smtClean="0">
                <a:solidFill>
                  <a:srgbClr val="000000"/>
                </a:solidFill>
                <a:latin typeface="Segoe UI" panose="020B0502040204020203" pitchFamily="34" charset="0"/>
                <a:ea typeface="Times New Roman" panose="02020603050405020304" pitchFamily="18" charset="0"/>
                <a:cs typeface="Times New Roman" panose="02020603050405020304" pitchFamily="18" charset="0"/>
              </a:rPr>
              <a:t>pays</a:t>
            </a:r>
          </a:p>
          <a:p>
            <a:pPr marL="457200" lvl="1" indent="0">
              <a:lnSpc>
                <a:spcPct val="110000"/>
              </a:lnSpc>
              <a:spcBef>
                <a:spcPts val="0"/>
              </a:spcBef>
              <a:buClr>
                <a:srgbClr val="B71E42"/>
              </a:buClr>
              <a:buSzPts val="1000"/>
              <a:buNone/>
              <a:tabLst>
                <a:tab pos="914400" algn="l"/>
              </a:tabLst>
              <a:defRPr/>
            </a:pPr>
            <a:endParaRPr kumimoji="0" lang="en-US" sz="1100" b="0" i="0" u="none" strike="noStrike" kern="1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0000"/>
              </a:lnSpc>
              <a:spcBef>
                <a:spcPts val="0"/>
              </a:spcBef>
              <a:buClr>
                <a:srgbClr val="B71E42"/>
              </a:buClr>
              <a:buSzPts val="1000"/>
              <a:buFont typeface="Symbol" panose="05050102010706020507" pitchFamily="18" charset="2"/>
              <a:buChar char=""/>
              <a:tabLst>
                <a:tab pos="457200" algn="l"/>
              </a:tabLst>
              <a:defRPr/>
            </a:pPr>
            <a:r>
              <a:rPr lang="fr-FR" sz="1100" b="1" kern="0" dirty="0">
                <a:solidFill>
                  <a:srgbClr val="000000"/>
                </a:solidFill>
                <a:latin typeface="Segoe UI" panose="020B0502040204020203" pitchFamily="34" charset="0"/>
                <a:ea typeface="Times New Roman" panose="02020603050405020304" pitchFamily="18" charset="0"/>
                <a:cs typeface="Times New Roman" panose="02020603050405020304" pitchFamily="18" charset="0"/>
              </a:rPr>
              <a:t>Dialogue politique et engagement des </a:t>
            </a:r>
            <a:r>
              <a:rPr lang="fr-FR" sz="1100" b="1" kern="0" dirty="0" smtClean="0">
                <a:solidFill>
                  <a:srgbClr val="000000"/>
                </a:solidFill>
                <a:latin typeface="Segoe UI" panose="020B0502040204020203" pitchFamily="34" charset="0"/>
                <a:ea typeface="Times New Roman" panose="02020603050405020304" pitchFamily="18" charset="0"/>
                <a:cs typeface="Times New Roman" panose="02020603050405020304" pitchFamily="18" charset="0"/>
              </a:rPr>
              <a:t>acteurs concernés</a:t>
            </a:r>
          </a:p>
          <a:p>
            <a:pPr marL="800100" lvl="1" indent="-342900">
              <a:lnSpc>
                <a:spcPct val="110000"/>
              </a:lnSpc>
              <a:spcBef>
                <a:spcPts val="0"/>
              </a:spcBef>
              <a:buClr>
                <a:srgbClr val="B71E42"/>
              </a:buClr>
              <a:buSzPts val="1000"/>
              <a:buFont typeface="Symbol" panose="05050102010706020507" pitchFamily="18" charset="2"/>
              <a:buChar char=""/>
              <a:tabLst>
                <a:tab pos="457200" algn="l"/>
              </a:tabLst>
              <a:defRPr/>
            </a:pPr>
            <a:r>
              <a:rPr lang="fr-FR" sz="1000" kern="0" dirty="0">
                <a:solidFill>
                  <a:srgbClr val="000000"/>
                </a:solidFill>
                <a:latin typeface="Segoe UI" panose="020B0502040204020203" pitchFamily="34" charset="0"/>
                <a:ea typeface="Times New Roman" panose="02020603050405020304" pitchFamily="18" charset="0"/>
                <a:cs typeface="Times New Roman" panose="02020603050405020304" pitchFamily="18" charset="0"/>
              </a:rPr>
              <a:t>Faciliter les dialogues politiques et s'engager avec </a:t>
            </a:r>
            <a:r>
              <a:rPr lang="fr-FR" sz="1000" kern="0" dirty="0" smtClean="0">
                <a:solidFill>
                  <a:srgbClr val="000000"/>
                </a:solidFill>
                <a:latin typeface="Segoe UI" panose="020B0502040204020203" pitchFamily="34" charset="0"/>
                <a:ea typeface="Times New Roman" panose="02020603050405020304" pitchFamily="18" charset="0"/>
                <a:cs typeface="Times New Roman" panose="02020603050405020304" pitchFamily="18" charset="0"/>
              </a:rPr>
              <a:t>les acteurs concernés tels </a:t>
            </a:r>
            <a:r>
              <a:rPr lang="fr-FR" sz="1000" kern="0" dirty="0">
                <a:solidFill>
                  <a:srgbClr val="000000"/>
                </a:solidFill>
                <a:latin typeface="Segoe UI" panose="020B0502040204020203" pitchFamily="34" charset="0"/>
                <a:ea typeface="Times New Roman" panose="02020603050405020304" pitchFamily="18" charset="0"/>
                <a:cs typeface="Times New Roman" panose="02020603050405020304" pitchFamily="18" charset="0"/>
              </a:rPr>
              <a:t>que la société civile, le secteur privé, les universités et les organisations </a:t>
            </a:r>
            <a:r>
              <a:rPr lang="fr-FR" sz="1000" kern="0" dirty="0" smtClean="0">
                <a:solidFill>
                  <a:srgbClr val="000000"/>
                </a:solidFill>
                <a:latin typeface="Segoe UI" panose="020B0502040204020203" pitchFamily="34" charset="0"/>
                <a:ea typeface="Times New Roman" panose="02020603050405020304" pitchFamily="18" charset="0"/>
                <a:cs typeface="Times New Roman" panose="02020603050405020304" pitchFamily="18" charset="0"/>
              </a:rPr>
              <a:t>internationales</a:t>
            </a:r>
          </a:p>
          <a:p>
            <a:pPr marL="800100" lvl="1" indent="-342900">
              <a:lnSpc>
                <a:spcPct val="110000"/>
              </a:lnSpc>
              <a:spcBef>
                <a:spcPts val="0"/>
              </a:spcBef>
              <a:buClr>
                <a:srgbClr val="B71E42"/>
              </a:buClr>
              <a:buSzPts val="1000"/>
              <a:buFont typeface="Symbol" panose="05050102010706020507" pitchFamily="18" charset="2"/>
              <a:buChar char=""/>
              <a:tabLst>
                <a:tab pos="457200" algn="l"/>
              </a:tabLst>
              <a:defRPr/>
            </a:pPr>
            <a:r>
              <a:rPr lang="fr-FR" sz="1000" kern="0" dirty="0" smtClean="0">
                <a:solidFill>
                  <a:srgbClr val="000000"/>
                </a:solidFill>
                <a:latin typeface="Segoe UI" panose="020B0502040204020203" pitchFamily="34" charset="0"/>
                <a:ea typeface="Times New Roman" panose="02020603050405020304" pitchFamily="18" charset="0"/>
                <a:cs typeface="Times New Roman" panose="02020603050405020304" pitchFamily="18" charset="0"/>
              </a:rPr>
              <a:t>Elaborer </a:t>
            </a:r>
            <a:r>
              <a:rPr lang="fr-FR" sz="1000" kern="0" dirty="0">
                <a:solidFill>
                  <a:srgbClr val="000000"/>
                </a:solidFill>
                <a:latin typeface="Segoe UI" panose="020B0502040204020203" pitchFamily="34" charset="0"/>
                <a:ea typeface="Times New Roman" panose="02020603050405020304" pitchFamily="18" charset="0"/>
                <a:cs typeface="Times New Roman" panose="02020603050405020304" pitchFamily="18" charset="0"/>
              </a:rPr>
              <a:t>une vision </a:t>
            </a:r>
            <a:r>
              <a:rPr lang="fr-FR" sz="1000" kern="0" dirty="0" smtClean="0">
                <a:solidFill>
                  <a:srgbClr val="000000"/>
                </a:solidFill>
                <a:latin typeface="Segoe UI" panose="020B0502040204020203" pitchFamily="34" charset="0"/>
                <a:ea typeface="Times New Roman" panose="02020603050405020304" pitchFamily="18" charset="0"/>
                <a:cs typeface="Times New Roman" panose="02020603050405020304" pitchFamily="18" charset="0"/>
              </a:rPr>
              <a:t>commune </a:t>
            </a:r>
            <a:r>
              <a:rPr lang="fr-FR" sz="1000" kern="0" dirty="0">
                <a:solidFill>
                  <a:srgbClr val="000000"/>
                </a:solidFill>
                <a:latin typeface="Segoe UI" panose="020B0502040204020203" pitchFamily="34" charset="0"/>
                <a:ea typeface="Times New Roman" panose="02020603050405020304" pitchFamily="18" charset="0"/>
                <a:cs typeface="Times New Roman" panose="02020603050405020304" pitchFamily="18" charset="0"/>
              </a:rPr>
              <a:t>de l'économie verte et créer un consensus sur le développement durable et sa mise en œuvre</a:t>
            </a:r>
            <a:endParaRPr lang="en-US" sz="1000" dirty="0">
              <a:solidFill>
                <a:srgbClr val="000000"/>
              </a:solidFill>
            </a:endParaRPr>
          </a:p>
        </p:txBody>
      </p:sp>
      <p:pic>
        <p:nvPicPr>
          <p:cNvPr id="18" name="Picture 17">
            <a:extLst>
              <a:ext uri="{FF2B5EF4-FFF2-40B4-BE49-F238E27FC236}">
                <a16:creationId xmlns:a16="http://schemas.microsoft.com/office/drawing/2014/main" id="{025CEF6D-5E98-4B5C-A10F-7459C1EEF10E}"/>
              </a:ext>
              <a:ext uri="{C183D7F6-B498-43B3-948B-1728B52AA6E4}">
                <adec:decorative xmlns=""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cxnSp>
        <p:nvCxnSpPr>
          <p:cNvPr id="20" name="Straight Connector 19">
            <a:extLst>
              <a:ext uri="{FF2B5EF4-FFF2-40B4-BE49-F238E27FC236}">
                <a16:creationId xmlns:a16="http://schemas.microsoft.com/office/drawing/2014/main" id="{05C73161-1E4E-4E6A-91B2-E885CF8FFBA6}"/>
              </a:ext>
              <a:ext uri="{C183D7F6-B498-43B3-948B-1728B52AA6E4}">
                <adec:decorative xmlns=""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3298359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34292E-9371-C93C-6812-B09FEC2839C0}"/>
              </a:ext>
            </a:extLst>
          </p:cNvPr>
          <p:cNvSpPr>
            <a:spLocks noGrp="1"/>
          </p:cNvSpPr>
          <p:nvPr>
            <p:ph type="title"/>
          </p:nvPr>
        </p:nvSpPr>
        <p:spPr>
          <a:xfrm>
            <a:off x="1451579" y="873795"/>
            <a:ext cx="9603275" cy="587136"/>
          </a:xfrm>
        </p:spPr>
        <p:txBody>
          <a:bodyPr/>
          <a:lstStyle/>
          <a:p>
            <a:pPr algn="ctr"/>
            <a:r>
              <a:rPr lang="en-US" b="1" dirty="0" err="1" smtClean="0"/>
              <a:t>Recommandations</a:t>
            </a:r>
            <a:r>
              <a:rPr lang="en-US" b="1" dirty="0" smtClean="0"/>
              <a:t> a l’ </a:t>
            </a:r>
            <a:r>
              <a:rPr lang="en-US" b="1" dirty="0"/>
              <a:t>ASSECAA</a:t>
            </a:r>
          </a:p>
        </p:txBody>
      </p:sp>
      <p:graphicFrame>
        <p:nvGraphicFramePr>
          <p:cNvPr id="7" name="Content Placeholder 2">
            <a:extLst>
              <a:ext uri="{FF2B5EF4-FFF2-40B4-BE49-F238E27FC236}">
                <a16:creationId xmlns:a16="http://schemas.microsoft.com/office/drawing/2014/main" id="{6484A5CA-5B1C-3D9D-A481-19BCF28405CC}"/>
              </a:ext>
            </a:extLst>
          </p:cNvPr>
          <p:cNvGraphicFramePr>
            <a:graphicFrameLocks noGrp="1"/>
          </p:cNvGraphicFramePr>
          <p:nvPr>
            <p:ph idx="1"/>
            <p:extLst>
              <p:ext uri="{D42A27DB-BD31-4B8C-83A1-F6EECF244321}">
                <p14:modId xmlns:p14="http://schemas.microsoft.com/office/powerpoint/2010/main" val="3007840931"/>
              </p:ext>
            </p:extLst>
          </p:nvPr>
        </p:nvGraphicFramePr>
        <p:xfrm>
          <a:off x="800100" y="2015732"/>
          <a:ext cx="10981591" cy="345061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30499380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50000" t="50000" r="50000" b="50000"/>
          </a:path>
        </a:gra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FD6EDB49-211E-499D-9A08-6C5FF3D060F7}"/>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8F9F37E-D3CF-4F3D-96C2-25307819DF2D}"/>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sp>
        <p:nvSpPr>
          <p:cNvPr id="12" name="Rectangle 11">
            <a:extLst>
              <a:ext uri="{FF2B5EF4-FFF2-40B4-BE49-F238E27FC236}">
                <a16:creationId xmlns:a16="http://schemas.microsoft.com/office/drawing/2014/main" id="{C5FFF17D-767C-40E7-8C89-962F1F54BCD0}"/>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3331" y="638508"/>
            <a:ext cx="10905339" cy="4843439"/>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E69F39E1-619D-4D9E-8823-8BD8CC3206B6}"/>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70204" y="865667"/>
            <a:ext cx="10451592" cy="4389120"/>
          </a:xfrm>
          <a:prstGeom prst="rect">
            <a:avLst/>
          </a:prstGeom>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1003">
            <a:schemeClr val="lt1"/>
          </a:fillRef>
          <a:effectRef idx="2">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C8C53F47-DF50-454F-A5A6-6B969748D972}"/>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34796" y="1030259"/>
            <a:ext cx="10122408" cy="4059936"/>
          </a:xfrm>
          <a:prstGeom prst="rect">
            <a:avLst/>
          </a:prstGeom>
          <a:noFill/>
          <a:ln>
            <a:solidFill>
              <a:srgbClr val="45454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57A9A73-2671-C9EC-26D0-607DBD330362}"/>
              </a:ext>
            </a:extLst>
          </p:cNvPr>
          <p:cNvSpPr>
            <a:spLocks noGrp="1"/>
          </p:cNvSpPr>
          <p:nvPr>
            <p:ph type="title"/>
          </p:nvPr>
        </p:nvSpPr>
        <p:spPr>
          <a:xfrm>
            <a:off x="1451579" y="1376053"/>
            <a:ext cx="9405891" cy="1002990"/>
          </a:xfrm>
        </p:spPr>
        <p:txBody>
          <a:bodyPr anchor="ctr">
            <a:normAutofit/>
          </a:bodyPr>
          <a:lstStyle/>
          <a:p>
            <a:r>
              <a:rPr lang="en-US" b="1" dirty="0"/>
              <a:t>conclusion</a:t>
            </a:r>
          </a:p>
        </p:txBody>
      </p:sp>
      <p:sp>
        <p:nvSpPr>
          <p:cNvPr id="3" name="Content Placeholder 2">
            <a:extLst>
              <a:ext uri="{FF2B5EF4-FFF2-40B4-BE49-F238E27FC236}">
                <a16:creationId xmlns:a16="http://schemas.microsoft.com/office/drawing/2014/main" id="{F7E60FDC-7B66-0B57-974B-2DCBCBA03E94}"/>
              </a:ext>
            </a:extLst>
          </p:cNvPr>
          <p:cNvSpPr>
            <a:spLocks noGrp="1"/>
          </p:cNvSpPr>
          <p:nvPr>
            <p:ph idx="1"/>
          </p:nvPr>
        </p:nvSpPr>
        <p:spPr>
          <a:xfrm>
            <a:off x="1451579" y="2464991"/>
            <a:ext cx="9405891" cy="2403571"/>
          </a:xfrm>
        </p:spPr>
        <p:txBody>
          <a:bodyPr>
            <a:normAutofit/>
          </a:bodyPr>
          <a:lstStyle/>
          <a:p>
            <a:pPr marL="0" indent="0">
              <a:buNone/>
            </a:pPr>
            <a:r>
              <a:rPr lang="fr-FR" kern="0" dirty="0">
                <a:latin typeface="Segoe UI" panose="020B0502040204020203" pitchFamily="34" charset="0"/>
                <a:ea typeface="Times New Roman" panose="02020603050405020304" pitchFamily="18" charset="0"/>
              </a:rPr>
              <a:t>Il existe un grand potentiel pour un changement significatif et un avenir durable grâce à l'adoption et à la mise en œuvre </a:t>
            </a:r>
            <a:r>
              <a:rPr lang="fr-FR" kern="0" dirty="0" smtClean="0">
                <a:latin typeface="Segoe UI" panose="020B0502040204020203" pitchFamily="34" charset="0"/>
                <a:ea typeface="Times New Roman" panose="02020603050405020304" pitchFamily="18" charset="0"/>
              </a:rPr>
              <a:t>des </a:t>
            </a:r>
            <a:r>
              <a:rPr lang="fr-FR" kern="0" dirty="0">
                <a:latin typeface="Segoe UI" panose="020B0502040204020203" pitchFamily="34" charset="0"/>
                <a:ea typeface="Times New Roman" panose="02020603050405020304" pitchFamily="18" charset="0"/>
              </a:rPr>
              <a:t>stratégies d'économie verte pour l'Afrique et les pays arabes pour des économies durables et plus résilientes.</a:t>
            </a:r>
            <a:endParaRPr lang="en-US" dirty="0"/>
          </a:p>
        </p:txBody>
      </p:sp>
      <p:pic>
        <p:nvPicPr>
          <p:cNvPr id="18" name="Picture 17">
            <a:extLst>
              <a:ext uri="{FF2B5EF4-FFF2-40B4-BE49-F238E27FC236}">
                <a16:creationId xmlns:a16="http://schemas.microsoft.com/office/drawing/2014/main" id="{6A26901A-BC62-4A3A-A07A-65E1F3DDDEC6}"/>
              </a:ext>
              <a:ext uri="{C183D7F6-B498-43B3-948B-1728B52AA6E4}">
                <adec:decorative xmlns=""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Tree>
    <p:extLst>
      <p:ext uri="{BB962C8B-B14F-4D97-AF65-F5344CB8AC3E}">
        <p14:creationId xmlns:p14="http://schemas.microsoft.com/office/powerpoint/2010/main" val="397857066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622158-BD45-DBCF-323D-2BCE6B89978A}"/>
              </a:ext>
            </a:extLst>
          </p:cNvPr>
          <p:cNvSpPr>
            <a:spLocks noGrp="1"/>
          </p:cNvSpPr>
          <p:nvPr>
            <p:ph type="title"/>
          </p:nvPr>
        </p:nvSpPr>
        <p:spPr>
          <a:xfrm>
            <a:off x="1477956" y="628673"/>
            <a:ext cx="9603275" cy="1049235"/>
          </a:xfrm>
        </p:spPr>
        <p:txBody>
          <a:bodyPr>
            <a:normAutofit fontScale="90000"/>
          </a:bodyPr>
          <a:lstStyle/>
          <a:p>
            <a:pPr algn="ctr"/>
            <a:r>
              <a:rPr lang="en-CA" sz="2700" b="1" kern="0" dirty="0" smtClean="0">
                <a:latin typeface="Segoe UI" panose="020B0502040204020203" pitchFamily="34" charset="0"/>
                <a:ea typeface="Times New Roman" panose="02020603050405020304" pitchFamily="18" charset="0"/>
                <a:cs typeface="Times New Roman" panose="02020603050405020304" pitchFamily="18" charset="0"/>
              </a:rPr>
              <a:t>Actions a entreprendre:</a:t>
            </a:r>
            <a:br>
              <a:rPr lang="en-CA" sz="2700" b="1" kern="0" dirty="0" smtClean="0">
                <a:latin typeface="Segoe UI" panose="020B0502040204020203" pitchFamily="34" charset="0"/>
                <a:ea typeface="Times New Roman" panose="02020603050405020304" pitchFamily="18" charset="0"/>
                <a:cs typeface="Times New Roman" panose="02020603050405020304" pitchFamily="18" charset="0"/>
              </a:rPr>
            </a:br>
            <a:r>
              <a:rPr lang="en-CA" sz="2700" b="1" kern="0" dirty="0" smtClean="0">
                <a:latin typeface="Segoe UI" panose="020B0502040204020203" pitchFamily="34" charset="0"/>
                <a:ea typeface="Times New Roman" panose="02020603050405020304" pitchFamily="18" charset="0"/>
                <a:cs typeface="Times New Roman" panose="02020603050405020304" pitchFamily="18" charset="0"/>
              </a:rPr>
              <a:t/>
            </a:r>
            <a:br>
              <a:rPr lang="en-CA" sz="2700" b="1" kern="0" dirty="0" smtClean="0">
                <a:latin typeface="Segoe UI" panose="020B0502040204020203" pitchFamily="34" charset="0"/>
                <a:ea typeface="Times New Roman" panose="02020603050405020304" pitchFamily="18" charset="0"/>
                <a:cs typeface="Times New Roman" panose="02020603050405020304" pitchFamily="18" charset="0"/>
              </a:rPr>
            </a:br>
            <a:r>
              <a:rPr lang="en-CA" sz="2700" b="1" kern="0" dirty="0" smtClean="0">
                <a:latin typeface="Segoe UI" panose="020B0502040204020203" pitchFamily="34" charset="0"/>
                <a:ea typeface="Times New Roman" panose="02020603050405020304" pitchFamily="18" charset="0"/>
                <a:cs typeface="Times New Roman" panose="02020603050405020304" pitchFamily="18" charset="0"/>
              </a:rPr>
              <a:t>actions A COURT TERME(1-2 ANS)</a:t>
            </a:r>
            <a:r>
              <a:rPr lang="en-US" sz="3600" b="1" kern="100" dirty="0">
                <a:latin typeface="Calibri" panose="020F0502020204030204" pitchFamily="34" charset="0"/>
                <a:ea typeface="Calibri" panose="020F0502020204030204" pitchFamily="34" charset="0"/>
                <a:cs typeface="Times New Roman" panose="02020603050405020304" pitchFamily="18" charset="0"/>
              </a:rPr>
              <a:t/>
            </a:r>
            <a:br>
              <a:rPr lang="en-US" sz="3600" b="1" kern="100" dirty="0">
                <a:latin typeface="Calibri" panose="020F0502020204030204" pitchFamily="34" charset="0"/>
                <a:ea typeface="Calibri" panose="020F0502020204030204" pitchFamily="34" charset="0"/>
                <a:cs typeface="Times New Roman" panose="02020603050405020304" pitchFamily="18" charset="0"/>
              </a:rPr>
            </a:br>
            <a:endParaRPr lang="en-US" dirty="0"/>
          </a:p>
        </p:txBody>
      </p:sp>
      <p:graphicFrame>
        <p:nvGraphicFramePr>
          <p:cNvPr id="5" name="Content Placeholder 2">
            <a:extLst>
              <a:ext uri="{FF2B5EF4-FFF2-40B4-BE49-F238E27FC236}">
                <a16:creationId xmlns:a16="http://schemas.microsoft.com/office/drawing/2014/main" id="{1143087D-87A4-17C9-34DF-9A4F3FE0E1B9}"/>
              </a:ext>
            </a:extLst>
          </p:cNvPr>
          <p:cNvGraphicFramePr>
            <a:graphicFrameLocks noGrp="1"/>
          </p:cNvGraphicFramePr>
          <p:nvPr>
            <p:ph idx="1"/>
            <p:extLst>
              <p:ext uri="{D42A27DB-BD31-4B8C-83A1-F6EECF244321}">
                <p14:modId xmlns:p14="http://schemas.microsoft.com/office/powerpoint/2010/main" val="45241127"/>
              </p:ext>
            </p:extLst>
          </p:nvPr>
        </p:nvGraphicFramePr>
        <p:xfrm>
          <a:off x="211015" y="2015731"/>
          <a:ext cx="11579470" cy="413888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982344831"/>
      </p:ext>
    </p:extLst>
  </p:cSld>
  <p:clrMapOvr>
    <a:overrideClrMapping bg1="lt1" tx1="dk1" bg2="lt2" tx2="dk2" accent1="accent1" accent2="accent2" accent3="accent3" accent4="accent4" accent5="accent5" accent6="accent6" hlink="hlink" folHlink="folHlink"/>
  </p:clrMapOvr>
</p:sld>
</file>

<file path=ppt/slides/slide28.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32D32A60-013B-47A8-8833-D2424080917B}"/>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AE27932B-B694-4C4C-90D7-A0333A7C5876}"/>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sp>
        <p:nvSpPr>
          <p:cNvPr id="2" name="Title 1">
            <a:extLst>
              <a:ext uri="{FF2B5EF4-FFF2-40B4-BE49-F238E27FC236}">
                <a16:creationId xmlns:a16="http://schemas.microsoft.com/office/drawing/2014/main" id="{5D4FE6AD-F8E8-CAF3-6049-85448367CE7D}"/>
              </a:ext>
            </a:extLst>
          </p:cNvPr>
          <p:cNvSpPr>
            <a:spLocks noGrp="1"/>
          </p:cNvSpPr>
          <p:nvPr>
            <p:ph type="title"/>
          </p:nvPr>
        </p:nvSpPr>
        <p:spPr>
          <a:xfrm>
            <a:off x="1451579" y="2303047"/>
            <a:ext cx="3272093" cy="2674198"/>
          </a:xfrm>
        </p:spPr>
        <p:txBody>
          <a:bodyPr anchor="t">
            <a:normAutofit/>
          </a:bodyPr>
          <a:lstStyle/>
          <a:p>
            <a:r>
              <a:rPr lang="en-CA" b="1" kern="0" cap="none" dirty="0" smtClean="0">
                <a:latin typeface="Segoe UI" panose="020B0502040204020203" pitchFamily="34" charset="0"/>
                <a:ea typeface="Times New Roman" panose="02020603050405020304" pitchFamily="18" charset="0"/>
                <a:cs typeface="Times New Roman" panose="02020603050405020304" pitchFamily="18" charset="0"/>
              </a:rPr>
              <a:t>Actions à </a:t>
            </a:r>
            <a:r>
              <a:rPr lang="en-CA" b="1" kern="0" cap="none" dirty="0" err="1" smtClean="0">
                <a:latin typeface="Segoe UI" panose="020B0502040204020203" pitchFamily="34" charset="0"/>
                <a:ea typeface="Times New Roman" panose="02020603050405020304" pitchFamily="18" charset="0"/>
                <a:cs typeface="Times New Roman" panose="02020603050405020304" pitchFamily="18" charset="0"/>
              </a:rPr>
              <a:t>moyen</a:t>
            </a:r>
            <a:r>
              <a:rPr lang="en-CA" b="1" kern="0" cap="none" dirty="0" smtClean="0">
                <a:latin typeface="Segoe UI" panose="020B0502040204020203" pitchFamily="34" charset="0"/>
                <a:ea typeface="Times New Roman" panose="02020603050405020304" pitchFamily="18" charset="0"/>
                <a:cs typeface="Times New Roman" panose="02020603050405020304" pitchFamily="18" charset="0"/>
              </a:rPr>
              <a:t> </a:t>
            </a:r>
            <a:r>
              <a:rPr lang="en-CA" b="1" kern="0" cap="none" dirty="0" err="1" smtClean="0">
                <a:latin typeface="Segoe UI" panose="020B0502040204020203" pitchFamily="34" charset="0"/>
                <a:ea typeface="Times New Roman" panose="02020603050405020304" pitchFamily="18" charset="0"/>
                <a:cs typeface="Times New Roman" panose="02020603050405020304" pitchFamily="18" charset="0"/>
              </a:rPr>
              <a:t>terme</a:t>
            </a:r>
            <a:r>
              <a:rPr lang="en-CA" b="1" kern="0" cap="none" dirty="0" smtClean="0">
                <a:latin typeface="Segoe UI" panose="020B0502040204020203" pitchFamily="34" charset="0"/>
                <a:ea typeface="Times New Roman" panose="02020603050405020304" pitchFamily="18" charset="0"/>
                <a:cs typeface="Times New Roman" panose="02020603050405020304" pitchFamily="18" charset="0"/>
              </a:rPr>
              <a:t> </a:t>
            </a:r>
            <a:r>
              <a:rPr lang="en-CA" b="1" kern="0" cap="none" dirty="0">
                <a:latin typeface="Segoe UI" panose="020B0502040204020203" pitchFamily="34" charset="0"/>
                <a:ea typeface="Times New Roman" panose="02020603050405020304" pitchFamily="18" charset="0"/>
                <a:cs typeface="Times New Roman" panose="02020603050405020304" pitchFamily="18" charset="0"/>
              </a:rPr>
              <a:t>(3-5 </a:t>
            </a:r>
            <a:r>
              <a:rPr lang="en-CA" b="1" kern="0" cap="none" dirty="0" err="1" smtClean="0">
                <a:latin typeface="Segoe UI" panose="020B0502040204020203" pitchFamily="34" charset="0"/>
                <a:ea typeface="Times New Roman" panose="02020603050405020304" pitchFamily="18" charset="0"/>
                <a:cs typeface="Times New Roman" panose="02020603050405020304" pitchFamily="18" charset="0"/>
              </a:rPr>
              <a:t>ans</a:t>
            </a:r>
            <a:r>
              <a:rPr lang="en-CA" b="1" kern="0" cap="none" dirty="0" smtClean="0">
                <a:latin typeface="Segoe UI" panose="020B0502040204020203" pitchFamily="34" charset="0"/>
                <a:ea typeface="Times New Roman" panose="02020603050405020304" pitchFamily="18" charset="0"/>
                <a:cs typeface="Times New Roman" panose="02020603050405020304" pitchFamily="18" charset="0"/>
              </a:rPr>
              <a:t>)</a:t>
            </a:r>
            <a:r>
              <a:rPr lang="en-US" b="1" kern="100" cap="none" dirty="0">
                <a:latin typeface="Calibri" panose="020F0502020204030204" pitchFamily="34" charset="0"/>
                <a:ea typeface="Calibri" panose="020F0502020204030204" pitchFamily="34" charset="0"/>
                <a:cs typeface="Times New Roman" panose="02020603050405020304" pitchFamily="18" charset="0"/>
              </a:rPr>
              <a:t/>
            </a:r>
            <a:br>
              <a:rPr lang="en-US" b="1" kern="100" cap="none" dirty="0">
                <a:latin typeface="Calibri" panose="020F0502020204030204" pitchFamily="34" charset="0"/>
                <a:ea typeface="Calibri" panose="020F0502020204030204" pitchFamily="34" charset="0"/>
                <a:cs typeface="Times New Roman" panose="02020603050405020304" pitchFamily="18" charset="0"/>
              </a:rPr>
            </a:br>
            <a:endParaRPr lang="en-US" dirty="0"/>
          </a:p>
        </p:txBody>
      </p:sp>
      <p:cxnSp>
        <p:nvCxnSpPr>
          <p:cNvPr id="13" name="Straight Connector 12">
            <a:extLst>
              <a:ext uri="{FF2B5EF4-FFF2-40B4-BE49-F238E27FC236}">
                <a16:creationId xmlns:a16="http://schemas.microsoft.com/office/drawing/2014/main" id="{9EBB0476-5CF0-4F44-8D68-5D42D7AEE43A}"/>
              </a:ext>
              <a:ext uri="{C183D7F6-B498-43B3-948B-1728B52AA6E4}">
                <adec:decorative xmlns=""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451579" y="2146542"/>
            <a:ext cx="3272094"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15" name="Title 1">
            <a:extLst>
              <a:ext uri="{FF2B5EF4-FFF2-40B4-BE49-F238E27FC236}">
                <a16:creationId xmlns:a16="http://schemas.microsoft.com/office/drawing/2014/main" id="{A9DA474E-6B91-4200-840F-0257B2358A75}"/>
              </a:ext>
              <a:ext uri="{C183D7F6-B498-43B3-948B-1728B52AA6E4}">
                <adec:decorative xmlns="" xmlns:adec="http://schemas.microsoft.com/office/drawing/2017/decorative" val="1"/>
              </a:ext>
            </a:extLst>
          </p:cNvPr>
          <p:cNvSpPr txBox="1">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451580" y="3122496"/>
            <a:ext cx="3530157" cy="1049235"/>
          </a:xfrm>
          <a:prstGeom prst="rect">
            <a:avLst/>
          </a:prstGeom>
        </p:spPr>
        <p:txBody>
          <a:bodyPr vert="horz" lIns="91440" tIns="45720" rIns="91440" bIns="45720" rtlCol="0" anchor="t">
            <a:normAutofit/>
          </a:bodyPr>
          <a:lst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a:lstStyle>
          <a:p>
            <a:endParaRPr lang="en-US" dirty="0"/>
          </a:p>
        </p:txBody>
      </p:sp>
      <p:pic>
        <p:nvPicPr>
          <p:cNvPr id="17" name="Picture 16">
            <a:extLst>
              <a:ext uri="{FF2B5EF4-FFF2-40B4-BE49-F238E27FC236}">
                <a16:creationId xmlns:a16="http://schemas.microsoft.com/office/drawing/2014/main" id="{DF63C9AD-AE6E-4512-8171-91612E84CCFB}"/>
              </a:ext>
              <a:ext uri="{C183D7F6-B498-43B3-948B-1728B52AA6E4}">
                <adec:decorative xmlns=""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cxnSp>
        <p:nvCxnSpPr>
          <p:cNvPr id="19" name="Straight Connector 18">
            <a:extLst>
              <a:ext uri="{FF2B5EF4-FFF2-40B4-BE49-F238E27FC236}">
                <a16:creationId xmlns:a16="http://schemas.microsoft.com/office/drawing/2014/main" id="{FE1A49CE-B63D-457A-A180-1C883E1A63D2}"/>
              </a:ext>
              <a:ext uri="{C183D7F6-B498-43B3-948B-1728B52AA6E4}">
                <adec:decorative xmlns=""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graphicFrame>
        <p:nvGraphicFramePr>
          <p:cNvPr id="5" name="Content Placeholder 2">
            <a:extLst>
              <a:ext uri="{FF2B5EF4-FFF2-40B4-BE49-F238E27FC236}">
                <a16:creationId xmlns:a16="http://schemas.microsoft.com/office/drawing/2014/main" id="{7D675133-B603-0614-68B2-CACF04B6A276}"/>
              </a:ext>
            </a:extLst>
          </p:cNvPr>
          <p:cNvGraphicFramePr>
            <a:graphicFrameLocks noGrp="1"/>
          </p:cNvGraphicFramePr>
          <p:nvPr>
            <p:ph idx="1"/>
            <p:extLst>
              <p:ext uri="{D42A27DB-BD31-4B8C-83A1-F6EECF244321}">
                <p14:modId xmlns:p14="http://schemas.microsoft.com/office/powerpoint/2010/main" val="1527657564"/>
              </p:ext>
            </p:extLst>
          </p:nvPr>
        </p:nvGraphicFramePr>
        <p:xfrm>
          <a:off x="5141913" y="803275"/>
          <a:ext cx="5913437" cy="463708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97133095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32D32A60-013B-47A8-8833-D2424080917B}"/>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AE27932B-B694-4C4C-90D7-A0333A7C5876}"/>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sp>
        <p:nvSpPr>
          <p:cNvPr id="2" name="Title 1">
            <a:extLst>
              <a:ext uri="{FF2B5EF4-FFF2-40B4-BE49-F238E27FC236}">
                <a16:creationId xmlns:a16="http://schemas.microsoft.com/office/drawing/2014/main" id="{89D5EFBA-7372-DF01-3BED-4D681FDB3C64}"/>
              </a:ext>
            </a:extLst>
          </p:cNvPr>
          <p:cNvSpPr>
            <a:spLocks noGrp="1"/>
          </p:cNvSpPr>
          <p:nvPr>
            <p:ph type="title"/>
          </p:nvPr>
        </p:nvSpPr>
        <p:spPr>
          <a:xfrm>
            <a:off x="1451579" y="2303047"/>
            <a:ext cx="3272093" cy="2674198"/>
          </a:xfrm>
        </p:spPr>
        <p:txBody>
          <a:bodyPr anchor="t">
            <a:normAutofit/>
          </a:bodyPr>
          <a:lstStyle/>
          <a:p>
            <a:r>
              <a:rPr lang="en-CA" b="1" kern="0" cap="none" dirty="0">
                <a:latin typeface="Segoe UI" panose="020B0502040204020203" pitchFamily="34" charset="0"/>
                <a:ea typeface="Times New Roman" panose="02020603050405020304" pitchFamily="18" charset="0"/>
                <a:cs typeface="Times New Roman" panose="02020603050405020304" pitchFamily="18" charset="0"/>
              </a:rPr>
              <a:t>A</a:t>
            </a:r>
            <a:r>
              <a:rPr lang="en-CA" b="1" kern="0" cap="none" dirty="0" smtClean="0">
                <a:latin typeface="Segoe UI" panose="020B0502040204020203" pitchFamily="34" charset="0"/>
                <a:ea typeface="Times New Roman" panose="02020603050405020304" pitchFamily="18" charset="0"/>
                <a:cs typeface="Times New Roman" panose="02020603050405020304" pitchFamily="18" charset="0"/>
              </a:rPr>
              <a:t>ctions à long </a:t>
            </a:r>
            <a:r>
              <a:rPr lang="en-CA" b="1" kern="0" cap="none" dirty="0" err="1" smtClean="0">
                <a:latin typeface="Segoe UI" panose="020B0502040204020203" pitchFamily="34" charset="0"/>
                <a:ea typeface="Times New Roman" panose="02020603050405020304" pitchFamily="18" charset="0"/>
                <a:cs typeface="Times New Roman" panose="02020603050405020304" pitchFamily="18" charset="0"/>
              </a:rPr>
              <a:t>terme</a:t>
            </a:r>
            <a:r>
              <a:rPr lang="en-CA" b="1" kern="0" cap="none" dirty="0" smtClean="0">
                <a:latin typeface="Segoe UI" panose="020B0502040204020203" pitchFamily="34" charset="0"/>
                <a:ea typeface="Times New Roman" panose="02020603050405020304" pitchFamily="18" charset="0"/>
                <a:cs typeface="Times New Roman" panose="02020603050405020304" pitchFamily="18" charset="0"/>
              </a:rPr>
              <a:t>(6-10 </a:t>
            </a:r>
            <a:r>
              <a:rPr lang="en-CA" b="1" kern="0" cap="none" dirty="0" err="1" smtClean="0">
                <a:latin typeface="Segoe UI" panose="020B0502040204020203" pitchFamily="34" charset="0"/>
                <a:ea typeface="Times New Roman" panose="02020603050405020304" pitchFamily="18" charset="0"/>
                <a:cs typeface="Times New Roman" panose="02020603050405020304" pitchFamily="18" charset="0"/>
              </a:rPr>
              <a:t>ans</a:t>
            </a:r>
            <a:r>
              <a:rPr lang="en-CA" b="1" kern="0" cap="none" dirty="0" smtClean="0">
                <a:latin typeface="Segoe UI" panose="020B0502040204020203" pitchFamily="34" charset="0"/>
                <a:ea typeface="Times New Roman" panose="02020603050405020304" pitchFamily="18" charset="0"/>
                <a:cs typeface="Times New Roman" panose="02020603050405020304" pitchFamily="18" charset="0"/>
              </a:rPr>
              <a:t>)</a:t>
            </a:r>
            <a:r>
              <a:rPr lang="en-US" b="1" kern="100" cap="none" dirty="0">
                <a:latin typeface="Calibri" panose="020F0502020204030204" pitchFamily="34" charset="0"/>
                <a:ea typeface="Calibri" panose="020F0502020204030204" pitchFamily="34" charset="0"/>
                <a:cs typeface="Times New Roman" panose="02020603050405020304" pitchFamily="18" charset="0"/>
              </a:rPr>
              <a:t/>
            </a:r>
            <a:br>
              <a:rPr lang="en-US" b="1" kern="100" cap="none" dirty="0">
                <a:latin typeface="Calibri" panose="020F0502020204030204" pitchFamily="34" charset="0"/>
                <a:ea typeface="Calibri" panose="020F0502020204030204" pitchFamily="34" charset="0"/>
                <a:cs typeface="Times New Roman" panose="02020603050405020304" pitchFamily="18" charset="0"/>
              </a:rPr>
            </a:br>
            <a:endParaRPr lang="en-US" dirty="0"/>
          </a:p>
        </p:txBody>
      </p:sp>
      <p:cxnSp>
        <p:nvCxnSpPr>
          <p:cNvPr id="13" name="Straight Connector 12">
            <a:extLst>
              <a:ext uri="{FF2B5EF4-FFF2-40B4-BE49-F238E27FC236}">
                <a16:creationId xmlns:a16="http://schemas.microsoft.com/office/drawing/2014/main" id="{9EBB0476-5CF0-4F44-8D68-5D42D7AEE43A}"/>
              </a:ext>
              <a:ext uri="{C183D7F6-B498-43B3-948B-1728B52AA6E4}">
                <adec:decorative xmlns=""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451579" y="2146542"/>
            <a:ext cx="3272094"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15" name="Title 1">
            <a:extLst>
              <a:ext uri="{FF2B5EF4-FFF2-40B4-BE49-F238E27FC236}">
                <a16:creationId xmlns:a16="http://schemas.microsoft.com/office/drawing/2014/main" id="{A9DA474E-6B91-4200-840F-0257B2358A75}"/>
              </a:ext>
              <a:ext uri="{C183D7F6-B498-43B3-948B-1728B52AA6E4}">
                <adec:decorative xmlns="" xmlns:adec="http://schemas.microsoft.com/office/drawing/2017/decorative" val="1"/>
              </a:ext>
            </a:extLst>
          </p:cNvPr>
          <p:cNvSpPr txBox="1">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451580" y="3122496"/>
            <a:ext cx="3530157" cy="1049235"/>
          </a:xfrm>
          <a:prstGeom prst="rect">
            <a:avLst/>
          </a:prstGeom>
        </p:spPr>
        <p:txBody>
          <a:bodyPr vert="horz" lIns="91440" tIns="45720" rIns="91440" bIns="45720" rtlCol="0" anchor="t">
            <a:normAutofit/>
          </a:bodyPr>
          <a:lst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a:lstStyle>
          <a:p>
            <a:endParaRPr lang="en-US" dirty="0"/>
          </a:p>
        </p:txBody>
      </p:sp>
      <p:pic>
        <p:nvPicPr>
          <p:cNvPr id="17" name="Picture 16">
            <a:extLst>
              <a:ext uri="{FF2B5EF4-FFF2-40B4-BE49-F238E27FC236}">
                <a16:creationId xmlns:a16="http://schemas.microsoft.com/office/drawing/2014/main" id="{DF63C9AD-AE6E-4512-8171-91612E84CCFB}"/>
              </a:ext>
              <a:ext uri="{C183D7F6-B498-43B3-948B-1728B52AA6E4}">
                <adec:decorative xmlns=""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cxnSp>
        <p:nvCxnSpPr>
          <p:cNvPr id="19" name="Straight Connector 18">
            <a:extLst>
              <a:ext uri="{FF2B5EF4-FFF2-40B4-BE49-F238E27FC236}">
                <a16:creationId xmlns:a16="http://schemas.microsoft.com/office/drawing/2014/main" id="{FE1A49CE-B63D-457A-A180-1C883E1A63D2}"/>
              </a:ext>
              <a:ext uri="{C183D7F6-B498-43B3-948B-1728B52AA6E4}">
                <adec:decorative xmlns=""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graphicFrame>
        <p:nvGraphicFramePr>
          <p:cNvPr id="5" name="Content Placeholder 2">
            <a:extLst>
              <a:ext uri="{FF2B5EF4-FFF2-40B4-BE49-F238E27FC236}">
                <a16:creationId xmlns:a16="http://schemas.microsoft.com/office/drawing/2014/main" id="{B0FE9243-9737-EA79-E21A-BB64FB216635}"/>
              </a:ext>
            </a:extLst>
          </p:cNvPr>
          <p:cNvGraphicFramePr>
            <a:graphicFrameLocks noGrp="1"/>
          </p:cNvGraphicFramePr>
          <p:nvPr>
            <p:ph idx="1"/>
            <p:extLst>
              <p:ext uri="{D42A27DB-BD31-4B8C-83A1-F6EECF244321}">
                <p14:modId xmlns:p14="http://schemas.microsoft.com/office/powerpoint/2010/main" val="2277147517"/>
              </p:ext>
            </p:extLst>
          </p:nvPr>
        </p:nvGraphicFramePr>
        <p:xfrm>
          <a:off x="5141913" y="803275"/>
          <a:ext cx="5913437" cy="463708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1156067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50000" t="50000" r="50000" b="50000"/>
          </a:path>
        </a:gra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29C51009-A09A-4689-8E6C-F8FC99E6A840}"/>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F64FF89-E1CB-09E5-C89D-B65623F3EE8F}"/>
              </a:ext>
            </a:extLst>
          </p:cNvPr>
          <p:cNvSpPr>
            <a:spLocks noGrp="1"/>
          </p:cNvSpPr>
          <p:nvPr>
            <p:ph type="title"/>
          </p:nvPr>
        </p:nvSpPr>
        <p:spPr>
          <a:xfrm>
            <a:off x="263774" y="1600199"/>
            <a:ext cx="4119968" cy="4297680"/>
          </a:xfrm>
        </p:spPr>
        <p:txBody>
          <a:bodyPr anchor="ctr">
            <a:normAutofit/>
          </a:bodyPr>
          <a:lstStyle/>
          <a:p>
            <a:r>
              <a:rPr lang="en-US" b="1" dirty="0" err="1" smtClean="0">
                <a:solidFill>
                  <a:srgbClr val="00B050"/>
                </a:solidFill>
              </a:rPr>
              <a:t>Bref</a:t>
            </a:r>
            <a:r>
              <a:rPr lang="en-US" b="1" dirty="0" smtClean="0">
                <a:solidFill>
                  <a:srgbClr val="00B050"/>
                </a:solidFill>
              </a:rPr>
              <a:t> </a:t>
            </a:r>
            <a:r>
              <a:rPr lang="en-US" b="1" dirty="0" err="1" smtClean="0">
                <a:solidFill>
                  <a:srgbClr val="00B050"/>
                </a:solidFill>
              </a:rPr>
              <a:t>aperçu</a:t>
            </a:r>
            <a:r>
              <a:rPr lang="en-US" b="1" dirty="0" smtClean="0">
                <a:solidFill>
                  <a:srgbClr val="00B050"/>
                </a:solidFill>
              </a:rPr>
              <a:t> de la </a:t>
            </a:r>
            <a:r>
              <a:rPr lang="en-US" b="1" dirty="0" err="1" smtClean="0">
                <a:solidFill>
                  <a:srgbClr val="00B050"/>
                </a:solidFill>
              </a:rPr>
              <a:t>crise</a:t>
            </a:r>
            <a:r>
              <a:rPr lang="en-US" b="1" dirty="0" smtClean="0">
                <a:solidFill>
                  <a:srgbClr val="00B050"/>
                </a:solidFill>
              </a:rPr>
              <a:t> </a:t>
            </a:r>
            <a:r>
              <a:rPr lang="en-US" b="1" dirty="0" err="1" smtClean="0">
                <a:solidFill>
                  <a:srgbClr val="00B050"/>
                </a:solidFill>
              </a:rPr>
              <a:t>economique</a:t>
            </a:r>
            <a:r>
              <a:rPr lang="en-US" b="1" dirty="0" smtClean="0">
                <a:solidFill>
                  <a:srgbClr val="00B050"/>
                </a:solidFill>
              </a:rPr>
              <a:t> </a:t>
            </a:r>
            <a:r>
              <a:rPr lang="en-US" b="1" dirty="0" err="1" smtClean="0">
                <a:solidFill>
                  <a:srgbClr val="00B050"/>
                </a:solidFill>
              </a:rPr>
              <a:t>mondiale</a:t>
            </a:r>
            <a:r>
              <a:rPr lang="en-US" dirty="0">
                <a:solidFill>
                  <a:srgbClr val="00B050"/>
                </a:solidFill>
              </a:rPr>
              <a:t/>
            </a:r>
            <a:br>
              <a:rPr lang="en-US" dirty="0">
                <a:solidFill>
                  <a:srgbClr val="00B050"/>
                </a:solidFill>
              </a:rPr>
            </a:br>
            <a:endParaRPr lang="en-US" dirty="0">
              <a:solidFill>
                <a:srgbClr val="00B050"/>
              </a:solidFill>
            </a:endParaRPr>
          </a:p>
        </p:txBody>
      </p:sp>
      <p:cxnSp>
        <p:nvCxnSpPr>
          <p:cNvPr id="10" name="Straight Connector 9">
            <a:extLst>
              <a:ext uri="{FF2B5EF4-FFF2-40B4-BE49-F238E27FC236}">
                <a16:creationId xmlns:a16="http://schemas.microsoft.com/office/drawing/2014/main" id="{9EC65442-F244-409C-BF44-C5D6472E810A}"/>
              </a:ext>
              <a:ext uri="{C183D7F6-B498-43B3-948B-1728B52AA6E4}">
                <adec:decorative xmlns=""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2148839"/>
            <a:ext cx="0" cy="3200400"/>
          </a:xfrm>
          <a:prstGeom prst="line">
            <a:avLst/>
          </a:prstGeom>
          <a:ln w="31750"/>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59A772AB-C56E-979C-8F91-3E4F4E9C7A93}"/>
              </a:ext>
            </a:extLst>
          </p:cNvPr>
          <p:cNvSpPr>
            <a:spLocks noGrp="1"/>
          </p:cNvSpPr>
          <p:nvPr>
            <p:ph idx="1"/>
          </p:nvPr>
        </p:nvSpPr>
        <p:spPr>
          <a:xfrm>
            <a:off x="5357995" y="844062"/>
            <a:ext cx="6130003" cy="5335171"/>
          </a:xfrm>
        </p:spPr>
        <p:txBody>
          <a:bodyPr anchor="ctr">
            <a:normAutofit/>
          </a:bodyPr>
          <a:lstStyle/>
          <a:p>
            <a:pPr>
              <a:lnSpc>
                <a:spcPct val="110000"/>
              </a:lnSpc>
            </a:pPr>
            <a:r>
              <a:rPr lang="en-US" sz="1900" b="1" dirty="0" err="1" smtClean="0">
                <a:solidFill>
                  <a:srgbClr val="0070C0"/>
                </a:solidFill>
              </a:rPr>
              <a:t>Relèvement</a:t>
            </a:r>
            <a:r>
              <a:rPr lang="en-US" sz="1900" b="1" dirty="0" smtClean="0">
                <a:solidFill>
                  <a:srgbClr val="0070C0"/>
                </a:solidFill>
              </a:rPr>
              <a:t> lent du choc de la covid-19</a:t>
            </a:r>
            <a:endParaRPr lang="en-US" sz="1900" b="1" dirty="0">
              <a:solidFill>
                <a:srgbClr val="0070C0"/>
              </a:solidFill>
            </a:endParaRPr>
          </a:p>
          <a:p>
            <a:pPr>
              <a:lnSpc>
                <a:spcPct val="110000"/>
              </a:lnSpc>
            </a:pPr>
            <a:r>
              <a:rPr lang="en-US" sz="1900" b="1" dirty="0" err="1" smtClean="0">
                <a:solidFill>
                  <a:srgbClr val="0070C0"/>
                </a:solidFill>
              </a:rPr>
              <a:t>Instabilité</a:t>
            </a:r>
            <a:r>
              <a:rPr lang="en-US" sz="1900" b="1" dirty="0" smtClean="0">
                <a:solidFill>
                  <a:srgbClr val="0070C0"/>
                </a:solidFill>
              </a:rPr>
              <a:t> </a:t>
            </a:r>
            <a:r>
              <a:rPr lang="en-US" sz="1900" b="1" dirty="0" err="1" smtClean="0">
                <a:solidFill>
                  <a:srgbClr val="0070C0"/>
                </a:solidFill>
              </a:rPr>
              <a:t>géopolitique</a:t>
            </a:r>
            <a:r>
              <a:rPr lang="en-US" sz="1900" b="1" dirty="0" smtClean="0">
                <a:solidFill>
                  <a:srgbClr val="0070C0"/>
                </a:solidFill>
              </a:rPr>
              <a:t> </a:t>
            </a:r>
            <a:r>
              <a:rPr lang="en-US" sz="1900" b="1" dirty="0" err="1" smtClean="0">
                <a:solidFill>
                  <a:srgbClr val="0070C0"/>
                </a:solidFill>
              </a:rPr>
              <a:t>croissante</a:t>
            </a:r>
            <a:r>
              <a:rPr lang="en-US" sz="1900" b="1" dirty="0" smtClean="0">
                <a:solidFill>
                  <a:srgbClr val="0070C0"/>
                </a:solidFill>
              </a:rPr>
              <a:t> due au </a:t>
            </a:r>
            <a:r>
              <a:rPr lang="en-US" sz="1900" b="1" dirty="0" err="1" smtClean="0">
                <a:solidFill>
                  <a:srgbClr val="0070C0"/>
                </a:solidFill>
              </a:rPr>
              <a:t>conflit</a:t>
            </a:r>
            <a:r>
              <a:rPr lang="en-US" sz="1900" b="1" dirty="0" smtClean="0">
                <a:solidFill>
                  <a:srgbClr val="0070C0"/>
                </a:solidFill>
              </a:rPr>
              <a:t> </a:t>
            </a:r>
            <a:r>
              <a:rPr lang="en-US" sz="1900" b="1" dirty="0" err="1" smtClean="0">
                <a:solidFill>
                  <a:srgbClr val="0070C0"/>
                </a:solidFill>
              </a:rPr>
              <a:t>russo-ukrainien</a:t>
            </a:r>
            <a:endParaRPr lang="en-US" sz="1900" b="1" dirty="0">
              <a:solidFill>
                <a:srgbClr val="0070C0"/>
              </a:solidFill>
            </a:endParaRPr>
          </a:p>
          <a:p>
            <a:pPr>
              <a:lnSpc>
                <a:spcPct val="110000"/>
              </a:lnSpc>
            </a:pPr>
            <a:r>
              <a:rPr lang="en-US" sz="1900" b="1" dirty="0" smtClean="0">
                <a:solidFill>
                  <a:srgbClr val="0070C0"/>
                </a:solidFill>
              </a:rPr>
              <a:t>Prix </a:t>
            </a:r>
            <a:r>
              <a:rPr lang="en-US" sz="1900" b="1" dirty="0" err="1" smtClean="0">
                <a:solidFill>
                  <a:srgbClr val="0070C0"/>
                </a:solidFill>
              </a:rPr>
              <a:t>élevés</a:t>
            </a:r>
            <a:r>
              <a:rPr lang="en-US" sz="1900" b="1" dirty="0" smtClean="0">
                <a:solidFill>
                  <a:srgbClr val="0070C0"/>
                </a:solidFill>
              </a:rPr>
              <a:t> de </a:t>
            </a:r>
            <a:r>
              <a:rPr lang="en-US" sz="1900" b="1" dirty="0" err="1" smtClean="0">
                <a:solidFill>
                  <a:srgbClr val="0070C0"/>
                </a:solidFill>
              </a:rPr>
              <a:t>l’énergie</a:t>
            </a:r>
            <a:r>
              <a:rPr lang="en-US" sz="1900" b="1" dirty="0" smtClean="0">
                <a:solidFill>
                  <a:srgbClr val="0070C0"/>
                </a:solidFill>
              </a:rPr>
              <a:t>, </a:t>
            </a:r>
            <a:endParaRPr lang="en-US" sz="1900" b="1" dirty="0">
              <a:solidFill>
                <a:srgbClr val="0070C0"/>
              </a:solidFill>
            </a:endParaRPr>
          </a:p>
          <a:p>
            <a:pPr>
              <a:lnSpc>
                <a:spcPct val="110000"/>
              </a:lnSpc>
            </a:pPr>
            <a:r>
              <a:rPr lang="en-US" sz="1900" b="1" dirty="0">
                <a:solidFill>
                  <a:srgbClr val="0070C0"/>
                </a:solidFill>
              </a:rPr>
              <a:t>Inflation </a:t>
            </a:r>
            <a:r>
              <a:rPr lang="en-US" sz="1900" b="1" dirty="0" err="1" smtClean="0">
                <a:solidFill>
                  <a:srgbClr val="0070C0"/>
                </a:solidFill>
              </a:rPr>
              <a:t>galopante</a:t>
            </a:r>
            <a:endParaRPr lang="en-US" sz="1900" b="1" dirty="0" smtClean="0">
              <a:solidFill>
                <a:srgbClr val="0070C0"/>
              </a:solidFill>
            </a:endParaRPr>
          </a:p>
          <a:p>
            <a:pPr>
              <a:lnSpc>
                <a:spcPct val="110000"/>
              </a:lnSpc>
            </a:pPr>
            <a:r>
              <a:rPr lang="fr-FR" sz="1900" b="1" dirty="0">
                <a:solidFill>
                  <a:srgbClr val="0070C0"/>
                </a:solidFill>
              </a:rPr>
              <a:t>T</a:t>
            </a:r>
            <a:r>
              <a:rPr lang="fr-FR" sz="1900" b="1" dirty="0" smtClean="0">
                <a:solidFill>
                  <a:srgbClr val="0070C0"/>
                </a:solidFill>
              </a:rPr>
              <a:t>aux </a:t>
            </a:r>
            <a:r>
              <a:rPr lang="fr-FR" sz="1900" b="1" dirty="0">
                <a:solidFill>
                  <a:srgbClr val="0070C0"/>
                </a:solidFill>
              </a:rPr>
              <a:t>de chômage élevés</a:t>
            </a:r>
            <a:endParaRPr lang="en-US" sz="1900" b="1" dirty="0">
              <a:solidFill>
                <a:srgbClr val="0070C0"/>
              </a:solidFill>
            </a:endParaRPr>
          </a:p>
          <a:p>
            <a:pPr>
              <a:lnSpc>
                <a:spcPct val="110000"/>
              </a:lnSpc>
            </a:pPr>
            <a:r>
              <a:rPr lang="fr-FR" sz="1900" b="1" dirty="0">
                <a:solidFill>
                  <a:srgbClr val="0070C0"/>
                </a:solidFill>
              </a:rPr>
              <a:t>Déficits budgétaires et fardeau de la </a:t>
            </a:r>
            <a:r>
              <a:rPr lang="fr-FR" sz="1900" b="1" dirty="0" smtClean="0">
                <a:solidFill>
                  <a:srgbClr val="0070C0"/>
                </a:solidFill>
              </a:rPr>
              <a:t>dette</a:t>
            </a:r>
          </a:p>
          <a:p>
            <a:pPr>
              <a:lnSpc>
                <a:spcPct val="110000"/>
              </a:lnSpc>
            </a:pPr>
            <a:r>
              <a:rPr lang="en-US" sz="1900" b="1" dirty="0">
                <a:solidFill>
                  <a:srgbClr val="0070C0"/>
                </a:solidFill>
              </a:rPr>
              <a:t>Augmentation des </a:t>
            </a:r>
            <a:r>
              <a:rPr lang="en-US" sz="1900" b="1" dirty="0" err="1">
                <a:solidFill>
                  <a:srgbClr val="0070C0"/>
                </a:solidFill>
              </a:rPr>
              <a:t>taux</a:t>
            </a:r>
            <a:r>
              <a:rPr lang="en-US" sz="1900" b="1" dirty="0">
                <a:solidFill>
                  <a:srgbClr val="0070C0"/>
                </a:solidFill>
              </a:rPr>
              <a:t> </a:t>
            </a:r>
            <a:r>
              <a:rPr lang="en-US" sz="1900" b="1" dirty="0" err="1" smtClean="0">
                <a:solidFill>
                  <a:srgbClr val="0070C0"/>
                </a:solidFill>
              </a:rPr>
              <a:t>d'intérêt</a:t>
            </a:r>
            <a:endParaRPr lang="en-US" sz="1900" b="1" dirty="0" smtClean="0">
              <a:solidFill>
                <a:srgbClr val="0070C0"/>
              </a:solidFill>
            </a:endParaRPr>
          </a:p>
          <a:p>
            <a:pPr>
              <a:lnSpc>
                <a:spcPct val="110000"/>
              </a:lnSpc>
            </a:pPr>
            <a:r>
              <a:rPr lang="en-US" sz="1900" b="1" dirty="0" err="1">
                <a:solidFill>
                  <a:srgbClr val="0070C0"/>
                </a:solidFill>
              </a:rPr>
              <a:t>Ralentissement</a:t>
            </a:r>
            <a:r>
              <a:rPr lang="en-US" sz="1900" b="1" dirty="0">
                <a:solidFill>
                  <a:srgbClr val="0070C0"/>
                </a:solidFill>
              </a:rPr>
              <a:t> </a:t>
            </a:r>
            <a:r>
              <a:rPr lang="en-US" sz="1900" b="1" dirty="0" err="1">
                <a:solidFill>
                  <a:srgbClr val="0070C0"/>
                </a:solidFill>
              </a:rPr>
              <a:t>économique</a:t>
            </a:r>
            <a:r>
              <a:rPr lang="en-US" sz="1900" b="1" dirty="0">
                <a:solidFill>
                  <a:srgbClr val="0070C0"/>
                </a:solidFill>
              </a:rPr>
              <a:t> </a:t>
            </a:r>
            <a:r>
              <a:rPr lang="en-US" sz="1900" b="1" dirty="0" err="1">
                <a:solidFill>
                  <a:srgbClr val="0070C0"/>
                </a:solidFill>
              </a:rPr>
              <a:t>mondial</a:t>
            </a:r>
            <a:endParaRPr lang="en-US" sz="1900" dirty="0"/>
          </a:p>
        </p:txBody>
      </p:sp>
    </p:spTree>
    <p:extLst>
      <p:ext uri="{BB962C8B-B14F-4D97-AF65-F5344CB8AC3E}">
        <p14:creationId xmlns:p14="http://schemas.microsoft.com/office/powerpoint/2010/main" val="270461095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C890BB-8C7B-1D50-A77F-C5987A6648FF}"/>
              </a:ext>
            </a:extLst>
          </p:cNvPr>
          <p:cNvSpPr>
            <a:spLocks noGrp="1"/>
          </p:cNvSpPr>
          <p:nvPr>
            <p:ph type="title"/>
          </p:nvPr>
        </p:nvSpPr>
        <p:spPr>
          <a:xfrm>
            <a:off x="1451579" y="804519"/>
            <a:ext cx="9603275" cy="761045"/>
          </a:xfrm>
        </p:spPr>
        <p:txBody>
          <a:bodyPr>
            <a:normAutofit/>
          </a:bodyPr>
          <a:lstStyle/>
          <a:p>
            <a:pPr algn="ctr"/>
            <a:r>
              <a:rPr lang="en-US" sz="4400" b="1" dirty="0" smtClean="0"/>
              <a:t>MERCI</a:t>
            </a:r>
            <a:endParaRPr lang="en-US" sz="4400" b="1" dirty="0"/>
          </a:p>
        </p:txBody>
      </p:sp>
      <p:sp>
        <p:nvSpPr>
          <p:cNvPr id="3" name="Content Placeholder 2">
            <a:extLst>
              <a:ext uri="{FF2B5EF4-FFF2-40B4-BE49-F238E27FC236}">
                <a16:creationId xmlns:a16="http://schemas.microsoft.com/office/drawing/2014/main" id="{0D621011-D691-4981-C25A-99E91A32AE88}"/>
              </a:ext>
            </a:extLst>
          </p:cNvPr>
          <p:cNvSpPr>
            <a:spLocks noGrp="1"/>
          </p:cNvSpPr>
          <p:nvPr>
            <p:ph idx="1"/>
          </p:nvPr>
        </p:nvSpPr>
        <p:spPr/>
        <p:txBody>
          <a:bodyPr/>
          <a:lstStyle/>
          <a:p>
            <a:pPr marL="0" indent="0" algn="ctr">
              <a:buNone/>
            </a:pPr>
            <a:endParaRPr kumimoji="0" lang="en-US" sz="4400" b="1" i="0" u="none" strike="noStrike" kern="1200" cap="all" spc="0" normalizeH="0" baseline="0" noProof="0" dirty="0">
              <a:ln>
                <a:noFill/>
              </a:ln>
              <a:solidFill>
                <a:prstClr val="black"/>
              </a:solidFill>
              <a:effectLst/>
              <a:uLnTx/>
              <a:uFillTx/>
              <a:latin typeface="Gill Sans MT" panose="020B0502020104020203"/>
              <a:ea typeface="+mj-ea"/>
              <a:cs typeface="+mj-cs"/>
            </a:endParaRPr>
          </a:p>
          <a:p>
            <a:pPr marL="0" indent="0" algn="ctr">
              <a:buNone/>
            </a:pPr>
            <a:r>
              <a:rPr kumimoji="0" lang="en-US" sz="4400" b="1" i="0" u="none" strike="noStrike" kern="1200" cap="all" spc="0" normalizeH="0" baseline="0" noProof="0" dirty="0" smtClean="0">
                <a:ln>
                  <a:noFill/>
                </a:ln>
                <a:solidFill>
                  <a:prstClr val="black"/>
                </a:solidFill>
                <a:effectLst/>
                <a:uLnTx/>
                <a:uFillTx/>
                <a:latin typeface="Gill Sans MT" panose="020B0502020104020203"/>
                <a:ea typeface="+mj-ea"/>
                <a:cs typeface="+mj-cs"/>
              </a:rPr>
              <a:t>merci</a:t>
            </a:r>
            <a:endParaRPr lang="en-US" dirty="0"/>
          </a:p>
        </p:txBody>
      </p:sp>
    </p:spTree>
    <p:extLst>
      <p:ext uri="{BB962C8B-B14F-4D97-AF65-F5344CB8AC3E}">
        <p14:creationId xmlns:p14="http://schemas.microsoft.com/office/powerpoint/2010/main" val="2311473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D07037-491C-89A5-0119-6777C3CD86B2}"/>
              </a:ext>
            </a:extLst>
          </p:cNvPr>
          <p:cNvSpPr>
            <a:spLocks noGrp="1"/>
          </p:cNvSpPr>
          <p:nvPr>
            <p:ph type="title"/>
          </p:nvPr>
        </p:nvSpPr>
        <p:spPr/>
        <p:txBody>
          <a:bodyPr>
            <a:normAutofit/>
          </a:bodyPr>
          <a:lstStyle/>
          <a:p>
            <a:pPr algn="ctr"/>
            <a:r>
              <a:rPr lang="en-US" sz="2800" b="1" dirty="0" smtClean="0"/>
              <a:t>EFFETS DU CHANGEMENT </a:t>
            </a:r>
            <a:r>
              <a:rPr lang="en-US" sz="2800" b="1" dirty="0" err="1" smtClean="0"/>
              <a:t>ClimatIQUE</a:t>
            </a:r>
            <a:r>
              <a:rPr lang="en-US" sz="2800" b="1" dirty="0" smtClean="0"/>
              <a:t> </a:t>
            </a:r>
            <a:endParaRPr lang="en-US" sz="2800" b="1" dirty="0"/>
          </a:p>
        </p:txBody>
      </p:sp>
      <p:sp>
        <p:nvSpPr>
          <p:cNvPr id="3" name="Content Placeholder 2">
            <a:extLst>
              <a:ext uri="{FF2B5EF4-FFF2-40B4-BE49-F238E27FC236}">
                <a16:creationId xmlns:a16="http://schemas.microsoft.com/office/drawing/2014/main" id="{A2DAC043-3CA1-6B35-8235-5401E5BF7E84}"/>
              </a:ext>
            </a:extLst>
          </p:cNvPr>
          <p:cNvSpPr>
            <a:spLocks noGrp="1"/>
          </p:cNvSpPr>
          <p:nvPr>
            <p:ph idx="1"/>
          </p:nvPr>
        </p:nvSpPr>
        <p:spPr>
          <a:xfrm>
            <a:off x="474785" y="2015732"/>
            <a:ext cx="11509130" cy="3450613"/>
          </a:xfrm>
        </p:spPr>
        <p:txBody>
          <a:bodyPr>
            <a:normAutofit/>
          </a:bodyPr>
          <a:lstStyle/>
          <a:p>
            <a:pPr marL="0" marR="0" indent="0" algn="just">
              <a:lnSpc>
                <a:spcPct val="107000"/>
              </a:lnSpc>
              <a:spcBef>
                <a:spcPts val="0"/>
              </a:spcBef>
              <a:spcAft>
                <a:spcPts val="800"/>
              </a:spcAft>
              <a:buNone/>
            </a:pPr>
            <a:r>
              <a:rPr lang="fr-FR" kern="100" dirty="0">
                <a:latin typeface="Calibri" panose="020F0502020204030204" pitchFamily="34" charset="0"/>
                <a:ea typeface="Calibri" panose="020F0502020204030204" pitchFamily="34" charset="0"/>
                <a:cs typeface="Times New Roman" panose="02020603050405020304" pitchFamily="18" charset="0"/>
              </a:rPr>
              <a:t>Le changement climatique est également un défi important pour les pays africains et arabes, qui est aggravé par la pandémie de COVID-19 et les tensions géopolitiques telles que la guerre russo-ukrainienne.</a:t>
            </a:r>
            <a:endParaRPr lang="en-CA" sz="20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gn="just">
              <a:lnSpc>
                <a:spcPct val="107000"/>
              </a:lnSpc>
              <a:spcBef>
                <a:spcPts val="0"/>
              </a:spcBef>
              <a:spcAft>
                <a:spcPts val="800"/>
              </a:spcAft>
              <a:buNone/>
            </a:pPr>
            <a:r>
              <a:rPr lang="en-CA" kern="100" dirty="0" smtClean="0">
                <a:latin typeface="Calibri" panose="020F0502020204030204" pitchFamily="34" charset="0"/>
                <a:ea typeface="Calibri" panose="020F0502020204030204" pitchFamily="34" charset="0"/>
                <a:cs typeface="Times New Roman" panose="02020603050405020304" pitchFamily="18" charset="0"/>
              </a:rPr>
              <a:t>Défis</a:t>
            </a:r>
            <a:r>
              <a:rPr lang="en-CA" sz="2000" kern="100" dirty="0" smtClean="0">
                <a:effectLst/>
                <a:latin typeface="Calibri" panose="020F0502020204030204" pitchFamily="34" charset="0"/>
                <a:ea typeface="Calibri" panose="020F0502020204030204" pitchFamily="34" charset="0"/>
                <a:cs typeface="Times New Roman" panose="02020603050405020304" pitchFamily="18" charset="0"/>
              </a:rPr>
              <a:t> exacerbés par les changements climatique</a:t>
            </a:r>
            <a:r>
              <a:rPr lang="en-CA" kern="100" dirty="0">
                <a:latin typeface="Calibri" panose="020F0502020204030204" pitchFamily="34" charset="0"/>
                <a:ea typeface="Calibri" panose="020F0502020204030204" pitchFamily="34" charset="0"/>
                <a:cs typeface="Times New Roman" panose="02020603050405020304" pitchFamily="18" charset="0"/>
              </a:rPr>
              <a:t>s</a:t>
            </a:r>
            <a:r>
              <a:rPr lang="en-CA" sz="2000" kern="100" dirty="0" smtClean="0">
                <a:effectLst/>
                <a:latin typeface="Calibri" panose="020F0502020204030204" pitchFamily="34" charset="0"/>
                <a:ea typeface="Calibri" panose="020F0502020204030204" pitchFamily="34" charset="0"/>
                <a:cs typeface="Times New Roman" panose="02020603050405020304" pitchFamily="18" charset="0"/>
              </a:rPr>
              <a:t>:</a:t>
            </a:r>
            <a:endParaRPr lang="en-CA" sz="20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Bef>
                <a:spcPts val="0"/>
              </a:spcBef>
              <a:spcAft>
                <a:spcPts val="800"/>
              </a:spcAft>
            </a:pPr>
            <a:r>
              <a:rPr lang="fr-FR" kern="100" dirty="0">
                <a:latin typeface="Calibri" panose="020F0502020204030204" pitchFamily="34" charset="0"/>
                <a:ea typeface="Calibri" panose="020F0502020204030204" pitchFamily="34" charset="0"/>
                <a:cs typeface="Times New Roman" panose="02020603050405020304" pitchFamily="18" charset="0"/>
              </a:rPr>
              <a:t>Augmentation de la fréquence et de la gravité des événements météorologiques extrêmes tels que les sécheresses, les inondations et les vagues de chaleur avec des impacts </a:t>
            </a:r>
            <a:r>
              <a:rPr lang="fr-FR" kern="100" dirty="0" smtClean="0">
                <a:latin typeface="Calibri" panose="020F0502020204030204" pitchFamily="34" charset="0"/>
                <a:ea typeface="Calibri" panose="020F0502020204030204" pitchFamily="34" charset="0"/>
                <a:cs typeface="Times New Roman" panose="02020603050405020304" pitchFamily="18" charset="0"/>
              </a:rPr>
              <a:t>importants</a:t>
            </a:r>
          </a:p>
          <a:p>
            <a:pPr algn="just">
              <a:lnSpc>
                <a:spcPct val="107000"/>
              </a:lnSpc>
              <a:spcBef>
                <a:spcPts val="0"/>
              </a:spcBef>
              <a:spcAft>
                <a:spcPts val="800"/>
              </a:spcAft>
            </a:pPr>
            <a:r>
              <a:rPr lang="fr-FR" kern="100" dirty="0">
                <a:latin typeface="Calibri" panose="020F0502020204030204" pitchFamily="34" charset="0"/>
                <a:ea typeface="Calibri" panose="020F0502020204030204" pitchFamily="34" charset="0"/>
                <a:cs typeface="Times New Roman" panose="02020603050405020304" pitchFamily="18" charset="0"/>
              </a:rPr>
              <a:t>Exacerbation des tensions sociales, y compris les déplacements, les migrations et les conflits liés aux ressources rares telles que l'eau et la terre, et </a:t>
            </a:r>
            <a:r>
              <a:rPr lang="fr-FR" kern="100" dirty="0" smtClean="0">
                <a:latin typeface="Calibri" panose="020F0502020204030204" pitchFamily="34" charset="0"/>
                <a:ea typeface="Calibri" panose="020F0502020204030204" pitchFamily="34" charset="0"/>
                <a:cs typeface="Times New Roman" panose="02020603050405020304" pitchFamily="18" charset="0"/>
              </a:rPr>
              <a:t>l’impact environnemental </a:t>
            </a:r>
            <a:r>
              <a:rPr lang="fr-FR" kern="100" dirty="0">
                <a:latin typeface="Calibri" panose="020F0502020204030204" pitchFamily="34" charset="0"/>
                <a:ea typeface="Calibri" panose="020F0502020204030204" pitchFamily="34" charset="0"/>
                <a:cs typeface="Times New Roman" panose="02020603050405020304" pitchFamily="18" charset="0"/>
              </a:rPr>
              <a:t>notamment la perte de </a:t>
            </a:r>
            <a:r>
              <a:rPr lang="fr-FR" kern="100" dirty="0" smtClean="0">
                <a:latin typeface="Calibri" panose="020F0502020204030204" pitchFamily="34" charset="0"/>
                <a:ea typeface="Calibri" panose="020F0502020204030204" pitchFamily="34" charset="0"/>
                <a:cs typeface="Times New Roman" panose="02020603050405020304" pitchFamily="18" charset="0"/>
              </a:rPr>
              <a:t>la biodiversité</a:t>
            </a:r>
            <a:r>
              <a:rPr lang="fr-FR" kern="100" dirty="0">
                <a:latin typeface="Calibri" panose="020F0502020204030204" pitchFamily="34" charset="0"/>
                <a:ea typeface="Calibri" panose="020F0502020204030204" pitchFamily="34" charset="0"/>
                <a:cs typeface="Times New Roman" panose="02020603050405020304" pitchFamily="18" charset="0"/>
              </a:rPr>
              <a:t>, la dégradation des écosystèmes et la désertification.</a:t>
            </a:r>
            <a:endParaRPr lang="en-US" dirty="0"/>
          </a:p>
        </p:txBody>
      </p:sp>
    </p:spTree>
    <p:extLst>
      <p:ext uri="{BB962C8B-B14F-4D97-AF65-F5344CB8AC3E}">
        <p14:creationId xmlns:p14="http://schemas.microsoft.com/office/powerpoint/2010/main" val="3825625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50000" t="50000" r="50000" b="50000"/>
          </a:path>
        </a:gradFill>
        <a:effectLst/>
      </p:bgPr>
    </p:bg>
    <p:spTree>
      <p:nvGrpSpPr>
        <p:cNvPr id="1" name=""/>
        <p:cNvGrpSpPr/>
        <p:nvPr/>
      </p:nvGrpSpPr>
      <p:grpSpPr>
        <a:xfrm>
          <a:off x="0" y="0"/>
          <a:ext cx="0" cy="0"/>
          <a:chOff x="0" y="0"/>
          <a:chExt cx="0" cy="0"/>
        </a:xfrm>
      </p:grpSpPr>
      <p:sp useBgFill="1">
        <p:nvSpPr>
          <p:cNvPr id="17" name="Rectangle 7">
            <a:extLst>
              <a:ext uri="{FF2B5EF4-FFF2-40B4-BE49-F238E27FC236}">
                <a16:creationId xmlns:a16="http://schemas.microsoft.com/office/drawing/2014/main" id="{FD6EDB49-211E-499D-9A08-6C5FF3D060F7}"/>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9">
            <a:extLst>
              <a:ext uri="{FF2B5EF4-FFF2-40B4-BE49-F238E27FC236}">
                <a16:creationId xmlns:a16="http://schemas.microsoft.com/office/drawing/2014/main" id="{38F9F37E-D3CF-4F3D-96C2-25307819DF2D}"/>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sp>
        <p:nvSpPr>
          <p:cNvPr id="20" name="Rectangle 11">
            <a:extLst>
              <a:ext uri="{FF2B5EF4-FFF2-40B4-BE49-F238E27FC236}">
                <a16:creationId xmlns:a16="http://schemas.microsoft.com/office/drawing/2014/main" id="{C5FFF17D-767C-40E7-8C89-962F1F54BCD0}"/>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3331" y="638508"/>
            <a:ext cx="10905339" cy="4843439"/>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1" name="Rectangle 13">
            <a:extLst>
              <a:ext uri="{FF2B5EF4-FFF2-40B4-BE49-F238E27FC236}">
                <a16:creationId xmlns:a16="http://schemas.microsoft.com/office/drawing/2014/main" id="{E69F39E1-619D-4D9E-8823-8BD8CC3206B6}"/>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70204" y="865667"/>
            <a:ext cx="10451592" cy="4389120"/>
          </a:xfrm>
          <a:prstGeom prst="rect">
            <a:avLst/>
          </a:prstGeom>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1003">
            <a:schemeClr val="lt1"/>
          </a:fillRef>
          <a:effectRef idx="2">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C8C53F47-DF50-454F-A5A6-6B969748D972}"/>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34796" y="1030259"/>
            <a:ext cx="10122408" cy="4059936"/>
          </a:xfrm>
          <a:prstGeom prst="rect">
            <a:avLst/>
          </a:prstGeom>
          <a:noFill/>
          <a:ln>
            <a:solidFill>
              <a:srgbClr val="45454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29E5CD0-E445-2E8F-44A5-27DB8CDCA17F}"/>
              </a:ext>
            </a:extLst>
          </p:cNvPr>
          <p:cNvSpPr>
            <a:spLocks noGrp="1"/>
          </p:cNvSpPr>
          <p:nvPr>
            <p:ph type="title"/>
          </p:nvPr>
        </p:nvSpPr>
        <p:spPr>
          <a:xfrm>
            <a:off x="1451579" y="1376053"/>
            <a:ext cx="9405891" cy="416263"/>
          </a:xfrm>
        </p:spPr>
        <p:txBody>
          <a:bodyPr anchor="ctr">
            <a:normAutofit fontScale="90000"/>
          </a:bodyPr>
          <a:lstStyle/>
          <a:p>
            <a:pPr algn="ctr"/>
            <a:r>
              <a:rPr lang="en-US" sz="1800" b="1" dirty="0" smtClean="0"/>
              <a:t>EFFETS DE LA CRISE ECONOMIQUE MONDIALE SUR LES ETATS AFRICAINS ET ARABES</a:t>
            </a:r>
            <a:endParaRPr lang="en-US" sz="1800" b="1" dirty="0"/>
          </a:p>
        </p:txBody>
      </p:sp>
      <p:sp>
        <p:nvSpPr>
          <p:cNvPr id="3" name="Content Placeholder 2">
            <a:extLst>
              <a:ext uri="{FF2B5EF4-FFF2-40B4-BE49-F238E27FC236}">
                <a16:creationId xmlns:a16="http://schemas.microsoft.com/office/drawing/2014/main" id="{BF050CA0-58ED-4C66-9A03-746CC6ED5ED2}"/>
              </a:ext>
            </a:extLst>
          </p:cNvPr>
          <p:cNvSpPr>
            <a:spLocks noGrp="1"/>
          </p:cNvSpPr>
          <p:nvPr>
            <p:ph idx="1"/>
          </p:nvPr>
        </p:nvSpPr>
        <p:spPr>
          <a:xfrm>
            <a:off x="1451579" y="1872762"/>
            <a:ext cx="9405891" cy="2995801"/>
          </a:xfrm>
        </p:spPr>
        <p:txBody>
          <a:bodyPr>
            <a:normAutofit fontScale="70000" lnSpcReduction="20000"/>
          </a:bodyPr>
          <a:lstStyle/>
          <a:p>
            <a:pPr marL="0" indent="0">
              <a:lnSpc>
                <a:spcPct val="110000"/>
              </a:lnSpc>
              <a:buNone/>
            </a:pPr>
            <a:r>
              <a:rPr lang="fr-FR" sz="1900" kern="0" dirty="0">
                <a:latin typeface="Segoe UI" panose="020B0502040204020203" pitchFamily="34" charset="0"/>
                <a:ea typeface="Times New Roman" panose="02020603050405020304" pitchFamily="18" charset="0"/>
              </a:rPr>
              <a:t>La crise économique mondiale actuelle a un impact considérable sur l'Afrique et le monde arabe, soulignant la nécessité d'un changement de paradigme vers une économie verte</a:t>
            </a:r>
            <a:r>
              <a:rPr lang="en-CA" sz="1900" kern="0" dirty="0" smtClean="0">
                <a:effectLst/>
                <a:latin typeface="Segoe UI" panose="020B0502040204020203" pitchFamily="34" charset="0"/>
                <a:ea typeface="Times New Roman" panose="02020603050405020304" pitchFamily="18" charset="0"/>
              </a:rPr>
              <a:t>:</a:t>
            </a:r>
            <a:endParaRPr lang="en-CA" sz="1900" kern="0" dirty="0">
              <a:effectLst/>
              <a:latin typeface="Segoe UI" panose="020B0502040204020203" pitchFamily="34" charset="0"/>
              <a:ea typeface="Times New Roman" panose="02020603050405020304" pitchFamily="18" charset="0"/>
            </a:endParaRPr>
          </a:p>
          <a:p>
            <a:pPr>
              <a:lnSpc>
                <a:spcPct val="110000"/>
              </a:lnSpc>
            </a:pPr>
            <a:r>
              <a:rPr lang="fr-FR" sz="1900" dirty="0"/>
              <a:t>L'Afrique et les pays arabes sont particulièrement vulnérables aux chocs économiques en raison de leur forte dépendance à l'égard des exportations de produits de base, ce qui les rend sensibles aux fluctuations des prix sur les marchés mondiaux.</a:t>
            </a:r>
            <a:r>
              <a:rPr lang="en-US" sz="1900" dirty="0" smtClean="0"/>
              <a:t> </a:t>
            </a:r>
          </a:p>
          <a:p>
            <a:pPr>
              <a:lnSpc>
                <a:spcPct val="110000"/>
              </a:lnSpc>
            </a:pPr>
            <a:r>
              <a:rPr lang="fr-FR" sz="1900" dirty="0"/>
              <a:t>La pandémie de </a:t>
            </a:r>
            <a:r>
              <a:rPr lang="fr-FR" sz="1900" dirty="0" smtClean="0"/>
              <a:t>Covid-19 </a:t>
            </a:r>
            <a:r>
              <a:rPr lang="fr-FR" sz="1900" dirty="0"/>
              <a:t>et les restrictions connexes ont provoqué d'importantes perturbations des flux commerciaux et d'investissement, qui ont eu un effet négatif sur la croissance économique et le développement de ces régions</a:t>
            </a:r>
            <a:r>
              <a:rPr lang="fr-FR" sz="1900" dirty="0" smtClean="0"/>
              <a:t>.</a:t>
            </a:r>
          </a:p>
          <a:p>
            <a:pPr>
              <a:lnSpc>
                <a:spcPct val="110000"/>
              </a:lnSpc>
            </a:pPr>
            <a:r>
              <a:rPr lang="fr-FR" sz="1900" dirty="0"/>
              <a:t>La pandémie a eu un impact disproportionné sur le secteur informel et les populations vulnérables, entraînant une augmentation de la pauvreté et des </a:t>
            </a:r>
            <a:r>
              <a:rPr lang="fr-FR" sz="1900" dirty="0" smtClean="0"/>
              <a:t>inégalités</a:t>
            </a:r>
          </a:p>
          <a:p>
            <a:pPr>
              <a:lnSpc>
                <a:spcPct val="110000"/>
              </a:lnSpc>
            </a:pPr>
            <a:r>
              <a:rPr lang="fr-FR" sz="1900" dirty="0"/>
              <a:t>L'escalade des tensions géopolitiques et le conflit commercial entre les </a:t>
            </a:r>
            <a:r>
              <a:rPr lang="fr-FR" sz="1900" dirty="0" smtClean="0"/>
              <a:t>Etats-Unis </a:t>
            </a:r>
            <a:r>
              <a:rPr lang="fr-FR" sz="1900" dirty="0"/>
              <a:t>et la Chine ont eu des répercussions sur les flux commerciaux et d'investissement mondiaux, créant </a:t>
            </a:r>
            <a:r>
              <a:rPr lang="fr-FR" sz="1900" dirty="0" smtClean="0"/>
              <a:t>l’incertitude </a:t>
            </a:r>
            <a:r>
              <a:rPr lang="fr-FR" sz="1900" dirty="0"/>
              <a:t>et </a:t>
            </a:r>
            <a:r>
              <a:rPr lang="fr-FR" sz="1900" dirty="0" smtClean="0"/>
              <a:t>la volatilité </a:t>
            </a:r>
            <a:r>
              <a:rPr lang="fr-FR" sz="1900" dirty="0"/>
              <a:t>sur les marchés financiers</a:t>
            </a:r>
            <a:r>
              <a:rPr lang="en-US" sz="1900" dirty="0" smtClean="0"/>
              <a:t>. </a:t>
            </a:r>
          </a:p>
          <a:p>
            <a:pPr>
              <a:lnSpc>
                <a:spcPct val="110000"/>
              </a:lnSpc>
            </a:pPr>
            <a:endParaRPr lang="en-US" sz="1900" dirty="0"/>
          </a:p>
          <a:p>
            <a:pPr>
              <a:lnSpc>
                <a:spcPct val="110000"/>
              </a:lnSpc>
            </a:pPr>
            <a:endParaRPr lang="en-US" sz="1900" dirty="0" smtClean="0"/>
          </a:p>
          <a:p>
            <a:pPr>
              <a:lnSpc>
                <a:spcPct val="110000"/>
              </a:lnSpc>
            </a:pPr>
            <a:endParaRPr lang="en-US" sz="1900" dirty="0"/>
          </a:p>
          <a:p>
            <a:pPr>
              <a:lnSpc>
                <a:spcPct val="110000"/>
              </a:lnSpc>
            </a:pPr>
            <a:endParaRPr lang="en-US" sz="1900" dirty="0" smtClean="0"/>
          </a:p>
          <a:p>
            <a:pPr>
              <a:lnSpc>
                <a:spcPct val="110000"/>
              </a:lnSpc>
            </a:pPr>
            <a:endParaRPr lang="en-US" sz="1900" dirty="0"/>
          </a:p>
          <a:p>
            <a:pPr>
              <a:lnSpc>
                <a:spcPct val="110000"/>
              </a:lnSpc>
            </a:pPr>
            <a:endParaRPr lang="en-US" sz="1900" dirty="0" smtClean="0"/>
          </a:p>
          <a:p>
            <a:pPr>
              <a:lnSpc>
                <a:spcPct val="110000"/>
              </a:lnSpc>
            </a:pPr>
            <a:endParaRPr lang="en-US" sz="1900" dirty="0"/>
          </a:p>
          <a:p>
            <a:pPr>
              <a:lnSpc>
                <a:spcPct val="110000"/>
              </a:lnSpc>
            </a:pPr>
            <a:endParaRPr lang="en-US" sz="1900" dirty="0" smtClean="0"/>
          </a:p>
          <a:p>
            <a:pPr>
              <a:lnSpc>
                <a:spcPct val="110000"/>
              </a:lnSpc>
            </a:pPr>
            <a:endParaRPr lang="en-US" sz="1900" dirty="0"/>
          </a:p>
          <a:p>
            <a:pPr>
              <a:lnSpc>
                <a:spcPct val="110000"/>
              </a:lnSpc>
            </a:pPr>
            <a:endParaRPr lang="en-US" sz="1900" dirty="0" smtClean="0"/>
          </a:p>
          <a:p>
            <a:pPr>
              <a:lnSpc>
                <a:spcPct val="110000"/>
              </a:lnSpc>
            </a:pPr>
            <a:endParaRPr lang="en-US" sz="1900" dirty="0"/>
          </a:p>
          <a:p>
            <a:pPr>
              <a:lnSpc>
                <a:spcPct val="110000"/>
              </a:lnSpc>
            </a:pPr>
            <a:endParaRPr lang="en-US" sz="1900" dirty="0" smtClean="0"/>
          </a:p>
          <a:p>
            <a:pPr>
              <a:lnSpc>
                <a:spcPct val="110000"/>
              </a:lnSpc>
            </a:pPr>
            <a:endParaRPr lang="en-US" sz="1900" dirty="0"/>
          </a:p>
          <a:p>
            <a:pPr>
              <a:lnSpc>
                <a:spcPct val="110000"/>
              </a:lnSpc>
            </a:pPr>
            <a:endParaRPr lang="en-US" sz="1900" dirty="0" smtClean="0"/>
          </a:p>
          <a:p>
            <a:pPr>
              <a:lnSpc>
                <a:spcPct val="110000"/>
              </a:lnSpc>
            </a:pPr>
            <a:endParaRPr lang="en-US" sz="1900" dirty="0"/>
          </a:p>
          <a:p>
            <a:pPr>
              <a:lnSpc>
                <a:spcPct val="110000"/>
              </a:lnSpc>
            </a:pPr>
            <a:endParaRPr lang="en-US" sz="1900" dirty="0" smtClean="0"/>
          </a:p>
          <a:p>
            <a:pPr>
              <a:lnSpc>
                <a:spcPct val="110000"/>
              </a:lnSpc>
            </a:pPr>
            <a:endParaRPr lang="en-US" sz="1900" dirty="0"/>
          </a:p>
          <a:p>
            <a:pPr>
              <a:lnSpc>
                <a:spcPct val="110000"/>
              </a:lnSpc>
            </a:pPr>
            <a:endParaRPr lang="en-US" sz="1900" dirty="0" smtClean="0"/>
          </a:p>
          <a:p>
            <a:pPr>
              <a:lnSpc>
                <a:spcPct val="110000"/>
              </a:lnSpc>
            </a:pPr>
            <a:endParaRPr lang="en-US" sz="1900" dirty="0"/>
          </a:p>
          <a:p>
            <a:pPr>
              <a:lnSpc>
                <a:spcPct val="110000"/>
              </a:lnSpc>
            </a:pPr>
            <a:endParaRPr lang="en-US" sz="1900" dirty="0" smtClean="0"/>
          </a:p>
          <a:p>
            <a:pPr>
              <a:lnSpc>
                <a:spcPct val="110000"/>
              </a:lnSpc>
            </a:pPr>
            <a:endParaRPr lang="en-US" sz="1900" dirty="0"/>
          </a:p>
          <a:p>
            <a:pPr>
              <a:lnSpc>
                <a:spcPct val="110000"/>
              </a:lnSpc>
            </a:pPr>
            <a:endParaRPr lang="en-US" sz="1900" dirty="0" smtClean="0"/>
          </a:p>
          <a:p>
            <a:pPr>
              <a:lnSpc>
                <a:spcPct val="110000"/>
              </a:lnSpc>
            </a:pPr>
            <a:endParaRPr lang="en-US" sz="1900" dirty="0"/>
          </a:p>
          <a:p>
            <a:pPr>
              <a:lnSpc>
                <a:spcPct val="110000"/>
              </a:lnSpc>
            </a:pPr>
            <a:endParaRPr lang="en-US" sz="1900" dirty="0" smtClean="0"/>
          </a:p>
          <a:p>
            <a:pPr>
              <a:lnSpc>
                <a:spcPct val="110000"/>
              </a:lnSpc>
            </a:pPr>
            <a:endParaRPr lang="en-US" sz="1900" dirty="0"/>
          </a:p>
          <a:p>
            <a:pPr>
              <a:lnSpc>
                <a:spcPct val="110000"/>
              </a:lnSpc>
            </a:pPr>
            <a:endParaRPr lang="en-US" sz="1900" dirty="0" smtClean="0"/>
          </a:p>
          <a:p>
            <a:pPr>
              <a:lnSpc>
                <a:spcPct val="110000"/>
              </a:lnSpc>
            </a:pPr>
            <a:endParaRPr lang="en-US" sz="1900" dirty="0"/>
          </a:p>
          <a:p>
            <a:pPr>
              <a:lnSpc>
                <a:spcPct val="110000"/>
              </a:lnSpc>
            </a:pPr>
            <a:endParaRPr lang="en-US" sz="1900" dirty="0" smtClean="0"/>
          </a:p>
          <a:p>
            <a:pPr>
              <a:lnSpc>
                <a:spcPct val="110000"/>
              </a:lnSpc>
            </a:pPr>
            <a:endParaRPr lang="en-US" sz="1900" dirty="0"/>
          </a:p>
          <a:p>
            <a:pPr>
              <a:lnSpc>
                <a:spcPct val="110000"/>
              </a:lnSpc>
            </a:pPr>
            <a:endParaRPr lang="en-US" sz="1900" dirty="0" smtClean="0"/>
          </a:p>
          <a:p>
            <a:pPr>
              <a:lnSpc>
                <a:spcPct val="110000"/>
              </a:lnSpc>
            </a:pPr>
            <a:endParaRPr lang="en-US" sz="1900" dirty="0"/>
          </a:p>
          <a:p>
            <a:pPr>
              <a:lnSpc>
                <a:spcPct val="110000"/>
              </a:lnSpc>
            </a:pPr>
            <a:endParaRPr lang="en-US" sz="1900" dirty="0" smtClean="0"/>
          </a:p>
          <a:p>
            <a:pPr>
              <a:lnSpc>
                <a:spcPct val="110000"/>
              </a:lnSpc>
            </a:pPr>
            <a:endParaRPr lang="en-US" sz="1900" dirty="0"/>
          </a:p>
          <a:p>
            <a:pPr>
              <a:lnSpc>
                <a:spcPct val="110000"/>
              </a:lnSpc>
            </a:pPr>
            <a:endParaRPr lang="en-US" sz="1900" dirty="0" smtClean="0"/>
          </a:p>
          <a:p>
            <a:pPr>
              <a:lnSpc>
                <a:spcPct val="110000"/>
              </a:lnSpc>
            </a:pPr>
            <a:endParaRPr lang="en-US" sz="1900" dirty="0"/>
          </a:p>
          <a:p>
            <a:pPr>
              <a:lnSpc>
                <a:spcPct val="110000"/>
              </a:lnSpc>
            </a:pPr>
            <a:endParaRPr lang="en-US" sz="1900" dirty="0" smtClean="0"/>
          </a:p>
          <a:p>
            <a:pPr>
              <a:lnSpc>
                <a:spcPct val="110000"/>
              </a:lnSpc>
            </a:pPr>
            <a:endParaRPr lang="en-US" sz="1900" dirty="0"/>
          </a:p>
          <a:p>
            <a:pPr>
              <a:lnSpc>
                <a:spcPct val="110000"/>
              </a:lnSpc>
            </a:pPr>
            <a:endParaRPr lang="en-US" sz="1900" dirty="0" smtClean="0"/>
          </a:p>
          <a:p>
            <a:pPr>
              <a:lnSpc>
                <a:spcPct val="110000"/>
              </a:lnSpc>
            </a:pPr>
            <a:endParaRPr lang="en-US" sz="1900" dirty="0"/>
          </a:p>
          <a:p>
            <a:pPr>
              <a:lnSpc>
                <a:spcPct val="110000"/>
              </a:lnSpc>
            </a:pPr>
            <a:endParaRPr lang="en-US" sz="1900" dirty="0" smtClean="0"/>
          </a:p>
          <a:p>
            <a:pPr>
              <a:lnSpc>
                <a:spcPct val="110000"/>
              </a:lnSpc>
            </a:pPr>
            <a:endParaRPr lang="en-US" sz="1900" dirty="0"/>
          </a:p>
          <a:p>
            <a:pPr>
              <a:lnSpc>
                <a:spcPct val="110000"/>
              </a:lnSpc>
            </a:pPr>
            <a:endParaRPr lang="en-US" sz="1900" dirty="0" smtClean="0"/>
          </a:p>
          <a:p>
            <a:pPr>
              <a:lnSpc>
                <a:spcPct val="110000"/>
              </a:lnSpc>
            </a:pPr>
            <a:endParaRPr lang="en-US" sz="1100" dirty="0"/>
          </a:p>
        </p:txBody>
      </p:sp>
      <p:pic>
        <p:nvPicPr>
          <p:cNvPr id="18" name="Picture 17">
            <a:extLst>
              <a:ext uri="{FF2B5EF4-FFF2-40B4-BE49-F238E27FC236}">
                <a16:creationId xmlns:a16="http://schemas.microsoft.com/office/drawing/2014/main" id="{6A26901A-BC62-4A3A-A07A-65E1F3DDDEC6}"/>
              </a:ext>
              <a:ext uri="{C183D7F6-B498-43B3-948B-1728B52AA6E4}">
                <adec:decorative xmlns=""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Tree>
    <p:extLst>
      <p:ext uri="{BB962C8B-B14F-4D97-AF65-F5344CB8AC3E}">
        <p14:creationId xmlns:p14="http://schemas.microsoft.com/office/powerpoint/2010/main" val="24542585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50000" t="50000" r="50000" b="50000"/>
          </a:path>
        </a:gra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FD6EDB49-211E-499D-9A08-6C5FF3D060F7}"/>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8F9F37E-D3CF-4F3D-96C2-25307819DF2D}"/>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sp>
        <p:nvSpPr>
          <p:cNvPr id="12" name="Rectangle 11">
            <a:extLst>
              <a:ext uri="{FF2B5EF4-FFF2-40B4-BE49-F238E27FC236}">
                <a16:creationId xmlns:a16="http://schemas.microsoft.com/office/drawing/2014/main" id="{C5FFF17D-767C-40E7-8C89-962F1F54BCD0}"/>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3331" y="638508"/>
            <a:ext cx="10905339" cy="4843439"/>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E69F39E1-619D-4D9E-8823-8BD8CC3206B6}"/>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70204" y="865667"/>
            <a:ext cx="10451592" cy="4389120"/>
          </a:xfrm>
          <a:prstGeom prst="rect">
            <a:avLst/>
          </a:prstGeom>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1003">
            <a:schemeClr val="lt1"/>
          </a:fillRef>
          <a:effectRef idx="2">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C8C53F47-DF50-454F-A5A6-6B969748D972}"/>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34796" y="1030259"/>
            <a:ext cx="10122408" cy="4059936"/>
          </a:xfrm>
          <a:prstGeom prst="rect">
            <a:avLst/>
          </a:prstGeom>
          <a:noFill/>
          <a:ln>
            <a:solidFill>
              <a:srgbClr val="45454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D6F41EB-D534-C137-00F4-1ADC15DEB778}"/>
              </a:ext>
            </a:extLst>
          </p:cNvPr>
          <p:cNvSpPr>
            <a:spLocks noGrp="1"/>
          </p:cNvSpPr>
          <p:nvPr>
            <p:ph type="title"/>
          </p:nvPr>
        </p:nvSpPr>
        <p:spPr>
          <a:xfrm>
            <a:off x="1451579" y="1151792"/>
            <a:ext cx="9405891" cy="451420"/>
          </a:xfrm>
        </p:spPr>
        <p:txBody>
          <a:bodyPr anchor="ctr">
            <a:normAutofit/>
          </a:bodyPr>
          <a:lstStyle/>
          <a:p>
            <a:r>
              <a:rPr lang="en-US" sz="1600" b="1" dirty="0">
                <a:solidFill>
                  <a:prstClr val="black"/>
                </a:solidFill>
              </a:rPr>
              <a:t>EFFETS DE LA CRISE ECONOMIQUE MONDIALE SUR LES ETATS AFRICAINS ET ARABES</a:t>
            </a:r>
            <a:endParaRPr lang="en-US" sz="1800" dirty="0"/>
          </a:p>
        </p:txBody>
      </p:sp>
      <p:sp>
        <p:nvSpPr>
          <p:cNvPr id="3" name="Content Placeholder 2">
            <a:extLst>
              <a:ext uri="{FF2B5EF4-FFF2-40B4-BE49-F238E27FC236}">
                <a16:creationId xmlns:a16="http://schemas.microsoft.com/office/drawing/2014/main" id="{838A5AF8-4484-C5C3-5C8D-1F4D2506A1A4}"/>
              </a:ext>
            </a:extLst>
          </p:cNvPr>
          <p:cNvSpPr>
            <a:spLocks noGrp="1"/>
          </p:cNvSpPr>
          <p:nvPr>
            <p:ph idx="1"/>
          </p:nvPr>
        </p:nvSpPr>
        <p:spPr>
          <a:xfrm>
            <a:off x="1451579" y="1679331"/>
            <a:ext cx="9405891" cy="3189231"/>
          </a:xfrm>
        </p:spPr>
        <p:txBody>
          <a:bodyPr>
            <a:normAutofit/>
          </a:bodyPr>
          <a:lstStyle/>
          <a:p>
            <a:pPr lvl="0">
              <a:lnSpc>
                <a:spcPct val="110000"/>
              </a:lnSpc>
              <a:buClr>
                <a:srgbClr val="B71E42"/>
              </a:buClr>
              <a:defRPr/>
            </a:pPr>
            <a:r>
              <a:rPr lang="fr-FR" dirty="0"/>
              <a:t>La crise mondiale a entraîné un ralentissement économique et exacerbé les conditions économiques déjà difficiles en Afrique et dans les pays arabes</a:t>
            </a:r>
            <a:r>
              <a:rPr lang="fr-FR" dirty="0" smtClean="0"/>
              <a:t>.</a:t>
            </a:r>
          </a:p>
          <a:p>
            <a:pPr lvl="0">
              <a:lnSpc>
                <a:spcPct val="110000"/>
              </a:lnSpc>
              <a:buClr>
                <a:srgbClr val="B71E42"/>
              </a:buClr>
              <a:defRPr/>
            </a:pPr>
            <a:r>
              <a:rPr lang="fr-FR" dirty="0"/>
              <a:t>Les prix élevés de l'énergie et l'inflation ont également eu un impact sur ces régions, entraînant une augmentation des coûts de production et de la vie</a:t>
            </a:r>
            <a:r>
              <a:rPr lang="fr-FR" dirty="0" smtClean="0"/>
              <a:t>.</a:t>
            </a:r>
          </a:p>
          <a:p>
            <a:pPr lvl="0">
              <a:lnSpc>
                <a:spcPct val="110000"/>
              </a:lnSpc>
              <a:buClr>
                <a:srgbClr val="B71E42"/>
              </a:buClr>
              <a:defRPr/>
            </a:pPr>
            <a:r>
              <a:rPr lang="fr-FR" dirty="0"/>
              <a:t>Cela a encore limité la croissance économique, entraînant des taux élevés de chômage, de déficit budgétaire et d'endettement</a:t>
            </a:r>
            <a:r>
              <a:rPr lang="fr-FR" dirty="0" smtClean="0"/>
              <a:t>.</a:t>
            </a:r>
          </a:p>
          <a:p>
            <a:pPr lvl="0">
              <a:lnSpc>
                <a:spcPct val="110000"/>
              </a:lnSpc>
              <a:buClr>
                <a:srgbClr val="B71E42"/>
              </a:buClr>
              <a:defRPr/>
            </a:pPr>
            <a:r>
              <a:rPr lang="fr-FR" dirty="0"/>
              <a:t>La hausse des taux d'intérêt a également contribué au ralentissement économique de ces régions.</a:t>
            </a:r>
            <a:endParaRPr lang="en-US" sz="1600" dirty="0"/>
          </a:p>
        </p:txBody>
      </p:sp>
      <p:pic>
        <p:nvPicPr>
          <p:cNvPr id="18" name="Picture 17">
            <a:extLst>
              <a:ext uri="{FF2B5EF4-FFF2-40B4-BE49-F238E27FC236}">
                <a16:creationId xmlns:a16="http://schemas.microsoft.com/office/drawing/2014/main" id="{6A26901A-BC62-4A3A-A07A-65E1F3DDDEC6}"/>
              </a:ext>
              <a:ext uri="{C183D7F6-B498-43B3-948B-1728B52AA6E4}">
                <adec:decorative xmlns=""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Tree>
    <p:extLst>
      <p:ext uri="{BB962C8B-B14F-4D97-AF65-F5344CB8AC3E}">
        <p14:creationId xmlns:p14="http://schemas.microsoft.com/office/powerpoint/2010/main" val="21475795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A3B569-B38C-0F80-4F16-C778F902554B}"/>
              </a:ext>
            </a:extLst>
          </p:cNvPr>
          <p:cNvSpPr>
            <a:spLocks noGrp="1"/>
          </p:cNvSpPr>
          <p:nvPr>
            <p:ph type="title"/>
          </p:nvPr>
        </p:nvSpPr>
        <p:spPr>
          <a:xfrm>
            <a:off x="1486748" y="487996"/>
            <a:ext cx="9603275" cy="1049235"/>
          </a:xfrm>
        </p:spPr>
        <p:txBody>
          <a:bodyPr>
            <a:normAutofit/>
          </a:bodyPr>
          <a:lstStyle/>
          <a:p>
            <a:pPr algn="ctr"/>
            <a:r>
              <a:rPr lang="en-US" sz="2800" b="1" dirty="0" err="1" smtClean="0"/>
              <a:t>Reponse</a:t>
            </a:r>
            <a:r>
              <a:rPr lang="en-US" sz="2800" b="1" dirty="0" smtClean="0"/>
              <a:t> A LA CRISE MONDIALE </a:t>
            </a:r>
            <a:r>
              <a:rPr lang="en-US" sz="2800" b="1" dirty="0" err="1" smtClean="0"/>
              <a:t>En</a:t>
            </a:r>
            <a:r>
              <a:rPr lang="en-US" sz="2800" b="1" dirty="0" smtClean="0"/>
              <a:t> </a:t>
            </a:r>
            <a:r>
              <a:rPr lang="en-US" sz="2800" b="1" dirty="0" err="1" smtClean="0"/>
              <a:t>AfriQUE</a:t>
            </a:r>
            <a:r>
              <a:rPr lang="en-US" sz="2800" b="1" dirty="0" smtClean="0"/>
              <a:t> ET </a:t>
            </a:r>
            <a:r>
              <a:rPr lang="en-US" sz="2800" b="1" dirty="0" err="1" smtClean="0"/>
              <a:t>dans</a:t>
            </a:r>
            <a:r>
              <a:rPr lang="en-US" sz="2800" b="1" dirty="0" smtClean="0"/>
              <a:t> LE MONDE ARABE </a:t>
            </a:r>
            <a:endParaRPr lang="en-US" sz="2800" b="1" dirty="0"/>
          </a:p>
        </p:txBody>
      </p:sp>
      <p:sp>
        <p:nvSpPr>
          <p:cNvPr id="3" name="Content Placeholder 2">
            <a:extLst>
              <a:ext uri="{FF2B5EF4-FFF2-40B4-BE49-F238E27FC236}">
                <a16:creationId xmlns:a16="http://schemas.microsoft.com/office/drawing/2014/main" id="{E6F21A4F-18D0-0AE9-A031-F09ADBF08E8D}"/>
              </a:ext>
            </a:extLst>
          </p:cNvPr>
          <p:cNvSpPr>
            <a:spLocks noGrp="1"/>
          </p:cNvSpPr>
          <p:nvPr>
            <p:ph idx="1"/>
          </p:nvPr>
        </p:nvSpPr>
        <p:spPr>
          <a:xfrm>
            <a:off x="712177" y="2015732"/>
            <a:ext cx="11342077" cy="3450613"/>
          </a:xfrm>
        </p:spPr>
        <p:txBody>
          <a:bodyPr>
            <a:noAutofit/>
          </a:bodyPr>
          <a:lstStyle/>
          <a:p>
            <a:pPr marL="0" marR="0" indent="0" algn="just">
              <a:lnSpc>
                <a:spcPct val="107000"/>
              </a:lnSpc>
              <a:spcBef>
                <a:spcPts val="0"/>
              </a:spcBef>
              <a:spcAft>
                <a:spcPts val="800"/>
              </a:spcAft>
              <a:buNone/>
            </a:pPr>
            <a:r>
              <a:rPr lang="fr-FR" sz="2200" kern="100" dirty="0">
                <a:latin typeface="Calibri" panose="020F0502020204030204" pitchFamily="34" charset="0"/>
                <a:ea typeface="Calibri" panose="020F0502020204030204" pitchFamily="34" charset="0"/>
                <a:cs typeface="Times New Roman" panose="02020603050405020304" pitchFamily="18" charset="0"/>
              </a:rPr>
              <a:t>Les pays africains et arabes ont mis en œuvre diverses mesures politiques telles que des politiques monétaires et fiscales, pour atténuer les effets de la crise.</a:t>
            </a:r>
            <a:r>
              <a:rPr lang="en-CA" sz="2200" kern="100" dirty="0" smtClean="0">
                <a:effectLst/>
                <a:latin typeface="Calibri" panose="020F0502020204030204" pitchFamily="34" charset="0"/>
                <a:ea typeface="Calibri" panose="020F0502020204030204" pitchFamily="34" charset="0"/>
                <a:cs typeface="Times New Roman" panose="02020603050405020304" pitchFamily="18" charset="0"/>
              </a:rPr>
              <a:t> </a:t>
            </a:r>
          </a:p>
          <a:p>
            <a:pPr algn="just">
              <a:lnSpc>
                <a:spcPct val="107000"/>
              </a:lnSpc>
              <a:spcBef>
                <a:spcPts val="0"/>
              </a:spcBef>
              <a:spcAft>
                <a:spcPts val="800"/>
              </a:spcAft>
            </a:pPr>
            <a:r>
              <a:rPr lang="fr-FR" sz="2200" kern="100" dirty="0">
                <a:latin typeface="Calibri" panose="020F0502020204030204" pitchFamily="34" charset="0"/>
                <a:ea typeface="Calibri" panose="020F0502020204030204" pitchFamily="34" charset="0"/>
                <a:cs typeface="Times New Roman" panose="02020603050405020304" pitchFamily="18" charset="0"/>
              </a:rPr>
              <a:t>Des plans de relance pour soutenir les entreprises et les ménages touchés par la </a:t>
            </a:r>
            <a:r>
              <a:rPr lang="fr-FR" sz="2200" kern="100" dirty="0" smtClean="0">
                <a:latin typeface="Calibri" panose="020F0502020204030204" pitchFamily="34" charset="0"/>
                <a:ea typeface="Calibri" panose="020F0502020204030204" pitchFamily="34" charset="0"/>
                <a:cs typeface="Times New Roman" panose="02020603050405020304" pitchFamily="18" charset="0"/>
              </a:rPr>
              <a:t>pandémie</a:t>
            </a:r>
          </a:p>
          <a:p>
            <a:pPr algn="just">
              <a:lnSpc>
                <a:spcPct val="107000"/>
              </a:lnSpc>
              <a:spcBef>
                <a:spcPts val="0"/>
              </a:spcBef>
              <a:spcAft>
                <a:spcPts val="800"/>
              </a:spcAft>
            </a:pPr>
            <a:r>
              <a:rPr lang="fr-FR" sz="2200" kern="100" dirty="0">
                <a:latin typeface="Calibri" panose="020F0502020204030204" pitchFamily="34" charset="0"/>
                <a:ea typeface="Calibri" panose="020F0502020204030204" pitchFamily="34" charset="0"/>
                <a:cs typeface="Times New Roman" panose="02020603050405020304" pitchFamily="18" charset="0"/>
              </a:rPr>
              <a:t>Mesures d'austérité pour réduire les déficits budgétaires et les niveaux </a:t>
            </a:r>
            <a:r>
              <a:rPr lang="fr-FR" sz="2200" kern="100" dirty="0" smtClean="0">
                <a:latin typeface="Calibri" panose="020F0502020204030204" pitchFamily="34" charset="0"/>
                <a:ea typeface="Calibri" panose="020F0502020204030204" pitchFamily="34" charset="0"/>
                <a:cs typeface="Times New Roman" panose="02020603050405020304" pitchFamily="18" charset="0"/>
              </a:rPr>
              <a:t>d'endettement</a:t>
            </a:r>
          </a:p>
          <a:p>
            <a:pPr algn="just">
              <a:lnSpc>
                <a:spcPct val="107000"/>
              </a:lnSpc>
              <a:spcBef>
                <a:spcPts val="0"/>
              </a:spcBef>
              <a:spcAft>
                <a:spcPts val="800"/>
              </a:spcAft>
            </a:pPr>
            <a:r>
              <a:rPr lang="fr-FR" sz="2200" kern="100" dirty="0" smtClean="0">
                <a:latin typeface="Calibri" panose="020F0502020204030204" pitchFamily="34" charset="0"/>
                <a:ea typeface="Calibri" panose="020F0502020204030204" pitchFamily="34" charset="0"/>
                <a:cs typeface="Times New Roman" panose="02020603050405020304" pitchFamily="18" charset="0"/>
              </a:rPr>
              <a:t>Diversification de </a:t>
            </a:r>
            <a:r>
              <a:rPr lang="fr-FR" sz="2200" kern="100" dirty="0">
                <a:latin typeface="Calibri" panose="020F0502020204030204" pitchFamily="34" charset="0"/>
                <a:ea typeface="Calibri" panose="020F0502020204030204" pitchFamily="34" charset="0"/>
                <a:cs typeface="Times New Roman" panose="02020603050405020304" pitchFamily="18" charset="0"/>
              </a:rPr>
              <a:t>leurs </a:t>
            </a:r>
            <a:r>
              <a:rPr lang="fr-FR" sz="2200" kern="100" dirty="0" smtClean="0">
                <a:latin typeface="Calibri" panose="020F0502020204030204" pitchFamily="34" charset="0"/>
                <a:ea typeface="Calibri" panose="020F0502020204030204" pitchFamily="34" charset="0"/>
                <a:cs typeface="Times New Roman" panose="02020603050405020304" pitchFamily="18" charset="0"/>
              </a:rPr>
              <a:t>économies pour limiter les </a:t>
            </a:r>
            <a:r>
              <a:rPr lang="fr-FR" sz="2200" kern="100" dirty="0">
                <a:latin typeface="Calibri" panose="020F0502020204030204" pitchFamily="34" charset="0"/>
                <a:ea typeface="Calibri" panose="020F0502020204030204" pitchFamily="34" charset="0"/>
                <a:cs typeface="Times New Roman" panose="02020603050405020304" pitchFamily="18" charset="0"/>
              </a:rPr>
              <a:t>exportations </a:t>
            </a:r>
            <a:r>
              <a:rPr lang="fr-FR" sz="2200" kern="100" dirty="0" smtClean="0">
                <a:latin typeface="Calibri" panose="020F0502020204030204" pitchFamily="34" charset="0"/>
                <a:ea typeface="Calibri" panose="020F0502020204030204" pitchFamily="34" charset="0"/>
                <a:cs typeface="Times New Roman" panose="02020603050405020304" pitchFamily="18" charset="0"/>
              </a:rPr>
              <a:t>des </a:t>
            </a:r>
            <a:r>
              <a:rPr lang="fr-FR" sz="2200" kern="100" dirty="0">
                <a:latin typeface="Calibri" panose="020F0502020204030204" pitchFamily="34" charset="0"/>
                <a:ea typeface="Calibri" panose="020F0502020204030204" pitchFamily="34" charset="0"/>
                <a:cs typeface="Times New Roman" panose="02020603050405020304" pitchFamily="18" charset="0"/>
              </a:rPr>
              <a:t>produits de </a:t>
            </a:r>
            <a:r>
              <a:rPr lang="fr-FR" sz="2200" kern="100" dirty="0" smtClean="0">
                <a:latin typeface="Calibri" panose="020F0502020204030204" pitchFamily="34" charset="0"/>
                <a:ea typeface="Calibri" panose="020F0502020204030204" pitchFamily="34" charset="0"/>
                <a:cs typeface="Times New Roman" panose="02020603050405020304" pitchFamily="18" charset="0"/>
              </a:rPr>
              <a:t>base</a:t>
            </a:r>
          </a:p>
          <a:p>
            <a:pPr algn="just">
              <a:lnSpc>
                <a:spcPct val="107000"/>
              </a:lnSpc>
              <a:spcBef>
                <a:spcPts val="0"/>
              </a:spcBef>
              <a:spcAft>
                <a:spcPts val="800"/>
              </a:spcAft>
            </a:pPr>
            <a:r>
              <a:rPr lang="fr-FR" sz="2200" kern="100" dirty="0" smtClean="0">
                <a:latin typeface="Calibri" panose="020F0502020204030204" pitchFamily="34" charset="0"/>
                <a:ea typeface="Calibri" panose="020F0502020204030204" pitchFamily="34" charset="0"/>
                <a:cs typeface="Times New Roman" panose="02020603050405020304" pitchFamily="18" charset="0"/>
              </a:rPr>
              <a:t>Investissement </a:t>
            </a:r>
            <a:r>
              <a:rPr lang="fr-FR" sz="2200" kern="100" dirty="0">
                <a:latin typeface="Calibri" panose="020F0502020204030204" pitchFamily="34" charset="0"/>
                <a:ea typeface="Calibri" panose="020F0502020204030204" pitchFamily="34" charset="0"/>
                <a:cs typeface="Times New Roman" panose="02020603050405020304" pitchFamily="18" charset="0"/>
              </a:rPr>
              <a:t>dans d'autres secteurs, tels que la technologie et les énergies renouvelables, pour promouvoir une croissance et un développement économiques durables.</a:t>
            </a:r>
            <a:endParaRPr lang="en-US" sz="2200" dirty="0"/>
          </a:p>
        </p:txBody>
      </p:sp>
    </p:spTree>
    <p:extLst>
      <p:ext uri="{BB962C8B-B14F-4D97-AF65-F5344CB8AC3E}">
        <p14:creationId xmlns:p14="http://schemas.microsoft.com/office/powerpoint/2010/main" val="24300500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50000" t="50000" r="50000" b="50000"/>
          </a:path>
        </a:gra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FD6EDB49-211E-499D-9A08-6C5FF3D060F7}"/>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8F9F37E-D3CF-4F3D-96C2-25307819DF2D}"/>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sp>
        <p:nvSpPr>
          <p:cNvPr id="12" name="Rectangle 11">
            <a:extLst>
              <a:ext uri="{FF2B5EF4-FFF2-40B4-BE49-F238E27FC236}">
                <a16:creationId xmlns:a16="http://schemas.microsoft.com/office/drawing/2014/main" id="{C5FFF17D-767C-40E7-8C89-962F1F54BCD0}"/>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3331" y="638508"/>
            <a:ext cx="10905339" cy="4843439"/>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E69F39E1-619D-4D9E-8823-8BD8CC3206B6}"/>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70204" y="865667"/>
            <a:ext cx="10451592" cy="4389120"/>
          </a:xfrm>
          <a:prstGeom prst="rect">
            <a:avLst/>
          </a:prstGeom>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1003">
            <a:schemeClr val="lt1"/>
          </a:fillRef>
          <a:effectRef idx="2">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C8C53F47-DF50-454F-A5A6-6B969748D972}"/>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34796" y="1030259"/>
            <a:ext cx="10122408" cy="4059936"/>
          </a:xfrm>
          <a:prstGeom prst="rect">
            <a:avLst/>
          </a:prstGeom>
          <a:noFill/>
          <a:ln>
            <a:solidFill>
              <a:srgbClr val="45454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204F852-7A7E-87CA-ED60-67C7B76CF60F}"/>
              </a:ext>
            </a:extLst>
          </p:cNvPr>
          <p:cNvSpPr>
            <a:spLocks noGrp="1"/>
          </p:cNvSpPr>
          <p:nvPr>
            <p:ph type="title"/>
          </p:nvPr>
        </p:nvSpPr>
        <p:spPr>
          <a:xfrm>
            <a:off x="1451579" y="1029196"/>
            <a:ext cx="9405891" cy="1002990"/>
          </a:xfrm>
        </p:spPr>
        <p:txBody>
          <a:bodyPr anchor="ctr">
            <a:normAutofit/>
          </a:bodyPr>
          <a:lstStyle/>
          <a:p>
            <a:pPr algn="ctr"/>
            <a:r>
              <a:rPr lang="fr-FR" sz="2000" b="1" dirty="0"/>
              <a:t>Mesures </a:t>
            </a:r>
            <a:r>
              <a:rPr lang="fr-FR" sz="2000" b="1" dirty="0" smtClean="0"/>
              <a:t>A mettre </a:t>
            </a:r>
            <a:r>
              <a:rPr lang="fr-FR" sz="2000" b="1" dirty="0"/>
              <a:t>en œuvre </a:t>
            </a:r>
            <a:r>
              <a:rPr lang="fr-FR" sz="2000" b="1" dirty="0" smtClean="0"/>
              <a:t>PAR </a:t>
            </a:r>
            <a:r>
              <a:rPr lang="fr-FR" sz="2000" b="1" dirty="0"/>
              <a:t>les pays </a:t>
            </a:r>
            <a:r>
              <a:rPr lang="fr-FR" sz="2000" b="1" dirty="0" smtClean="0"/>
              <a:t>Africains </a:t>
            </a:r>
            <a:r>
              <a:rPr lang="fr-FR" sz="2000" b="1" dirty="0"/>
              <a:t>et </a:t>
            </a:r>
            <a:r>
              <a:rPr lang="fr-FR" sz="2000" b="1" dirty="0" smtClean="0"/>
              <a:t>arabes </a:t>
            </a:r>
            <a:r>
              <a:rPr lang="fr-FR" sz="2000" b="1" dirty="0"/>
              <a:t>pour faire face aux </a:t>
            </a:r>
            <a:r>
              <a:rPr lang="fr-FR" sz="2000" b="1" dirty="0" smtClean="0"/>
              <a:t>EFFETS </a:t>
            </a:r>
            <a:r>
              <a:rPr lang="fr-FR" sz="2000" b="1" dirty="0"/>
              <a:t>de la crise mondiale</a:t>
            </a:r>
            <a:endParaRPr lang="en-US" sz="2000" b="1" dirty="0"/>
          </a:p>
        </p:txBody>
      </p:sp>
      <p:sp>
        <p:nvSpPr>
          <p:cNvPr id="3" name="Content Placeholder 2">
            <a:extLst>
              <a:ext uri="{FF2B5EF4-FFF2-40B4-BE49-F238E27FC236}">
                <a16:creationId xmlns:a16="http://schemas.microsoft.com/office/drawing/2014/main" id="{6FD2DD98-B5BB-5C08-D877-675905072087}"/>
              </a:ext>
            </a:extLst>
          </p:cNvPr>
          <p:cNvSpPr>
            <a:spLocks noGrp="1"/>
          </p:cNvSpPr>
          <p:nvPr>
            <p:ph idx="1"/>
          </p:nvPr>
        </p:nvSpPr>
        <p:spPr>
          <a:xfrm>
            <a:off x="1513125" y="2058894"/>
            <a:ext cx="9405891" cy="3004593"/>
          </a:xfrm>
        </p:spPr>
        <p:txBody>
          <a:bodyPr>
            <a:normAutofit lnSpcReduction="10000"/>
          </a:bodyPr>
          <a:lstStyle/>
          <a:p>
            <a:pPr>
              <a:lnSpc>
                <a:spcPct val="110000"/>
              </a:lnSpc>
            </a:pPr>
            <a:r>
              <a:rPr lang="fr-FR" sz="1800" b="1" dirty="0"/>
              <a:t>Diversification économique : </a:t>
            </a:r>
            <a:r>
              <a:rPr lang="fr-FR" sz="1800" dirty="0"/>
              <a:t>diversifier leurs économies en </a:t>
            </a:r>
            <a:r>
              <a:rPr lang="fr-FR" sz="1800" dirty="0" smtClean="0"/>
              <a:t>limitant les </a:t>
            </a:r>
            <a:r>
              <a:rPr lang="fr-FR" sz="1800" dirty="0"/>
              <a:t>exportations traditionnelles de produits de base et investir dans d'autres secteurs tels que la technologie, les énergies renouvelables et le </a:t>
            </a:r>
            <a:r>
              <a:rPr lang="fr-FR" sz="1800" dirty="0" smtClean="0"/>
              <a:t>tourisme</a:t>
            </a:r>
          </a:p>
          <a:p>
            <a:pPr>
              <a:lnSpc>
                <a:spcPct val="110000"/>
              </a:lnSpc>
            </a:pPr>
            <a:r>
              <a:rPr lang="fr-FR" sz="1800" b="1" dirty="0"/>
              <a:t>Développement des infrastructures : </a:t>
            </a:r>
            <a:r>
              <a:rPr lang="fr-FR" sz="1800" dirty="0" smtClean="0"/>
              <a:t>investir </a:t>
            </a:r>
            <a:r>
              <a:rPr lang="fr-FR" sz="1800" dirty="0"/>
              <a:t>dans le développement des infrastructures telles que les transports, l'énergie et les télécommunications </a:t>
            </a:r>
            <a:r>
              <a:rPr lang="fr-FR" sz="1800" dirty="0" smtClean="0"/>
              <a:t>pour </a:t>
            </a:r>
            <a:r>
              <a:rPr lang="fr-FR" sz="1800" dirty="0"/>
              <a:t>aider à réduire le coût des affaires, à attirer les investissements étrangers et à promouvoir l'intégration </a:t>
            </a:r>
            <a:r>
              <a:rPr lang="fr-FR" sz="1800" dirty="0" smtClean="0"/>
              <a:t>régionale</a:t>
            </a:r>
          </a:p>
          <a:p>
            <a:pPr>
              <a:lnSpc>
                <a:spcPct val="110000"/>
              </a:lnSpc>
            </a:pPr>
            <a:r>
              <a:rPr lang="fr-FR" sz="1800" b="1" dirty="0"/>
              <a:t>Développement du capital humain </a:t>
            </a:r>
            <a:r>
              <a:rPr lang="fr-FR" sz="1800" dirty="0"/>
              <a:t>: L'investissement dans l'éducation, la santé et le développement des compétences peut aider à créer une main-d'œuvre qualifiée qui peut stimuler la croissance économique et le développement</a:t>
            </a:r>
            <a:endParaRPr lang="en-US" sz="1800" dirty="0"/>
          </a:p>
        </p:txBody>
      </p:sp>
      <p:pic>
        <p:nvPicPr>
          <p:cNvPr id="18" name="Picture 17">
            <a:extLst>
              <a:ext uri="{FF2B5EF4-FFF2-40B4-BE49-F238E27FC236}">
                <a16:creationId xmlns:a16="http://schemas.microsoft.com/office/drawing/2014/main" id="{6A26901A-BC62-4A3A-A07A-65E1F3DDDEC6}"/>
              </a:ext>
              <a:ext uri="{C183D7F6-B498-43B3-948B-1728B52AA6E4}">
                <adec:decorative xmlns=""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Tree>
    <p:extLst>
      <p:ext uri="{BB962C8B-B14F-4D97-AF65-F5344CB8AC3E}">
        <p14:creationId xmlns:p14="http://schemas.microsoft.com/office/powerpoint/2010/main" val="23611962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50000" t="50000" r="50000" b="50000"/>
          </a:path>
        </a:gra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FD6EDB49-211E-499D-9A08-6C5FF3D060F7}"/>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8F9F37E-D3CF-4F3D-96C2-25307819DF2D}"/>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sp>
        <p:nvSpPr>
          <p:cNvPr id="12" name="Rectangle 11">
            <a:extLst>
              <a:ext uri="{FF2B5EF4-FFF2-40B4-BE49-F238E27FC236}">
                <a16:creationId xmlns:a16="http://schemas.microsoft.com/office/drawing/2014/main" id="{C5FFF17D-767C-40E7-8C89-962F1F54BCD0}"/>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3331" y="638508"/>
            <a:ext cx="10905339" cy="4843439"/>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E69F39E1-619D-4D9E-8823-8BD8CC3206B6}"/>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70204" y="865667"/>
            <a:ext cx="10451592" cy="4389120"/>
          </a:xfrm>
          <a:prstGeom prst="rect">
            <a:avLst/>
          </a:prstGeom>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1003">
            <a:schemeClr val="lt1"/>
          </a:fillRef>
          <a:effectRef idx="2">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C8C53F47-DF50-454F-A5A6-6B969748D972}"/>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34796" y="1030259"/>
            <a:ext cx="10122408" cy="4059936"/>
          </a:xfrm>
          <a:prstGeom prst="rect">
            <a:avLst/>
          </a:prstGeom>
          <a:noFill/>
          <a:ln>
            <a:solidFill>
              <a:srgbClr val="45454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204F852-7A7E-87CA-ED60-67C7B76CF60F}"/>
              </a:ext>
            </a:extLst>
          </p:cNvPr>
          <p:cNvSpPr>
            <a:spLocks noGrp="1"/>
          </p:cNvSpPr>
          <p:nvPr>
            <p:ph type="title"/>
          </p:nvPr>
        </p:nvSpPr>
        <p:spPr>
          <a:xfrm>
            <a:off x="1451579" y="1181562"/>
            <a:ext cx="9405891" cy="558255"/>
          </a:xfrm>
        </p:spPr>
        <p:txBody>
          <a:bodyPr anchor="ctr">
            <a:normAutofit fontScale="90000"/>
          </a:bodyPr>
          <a:lstStyle/>
          <a:p>
            <a:pPr algn="ctr"/>
            <a:r>
              <a:rPr lang="fr-FR" sz="1800" b="1" dirty="0"/>
              <a:t>Mesures A mettre en œuvre PAR les pays Africains et arabes pour faire face aux EFFETS de la crise mondiale</a:t>
            </a:r>
            <a:endParaRPr lang="en-US" sz="1800" b="1" dirty="0"/>
          </a:p>
        </p:txBody>
      </p:sp>
      <p:sp>
        <p:nvSpPr>
          <p:cNvPr id="3" name="Content Placeholder 2">
            <a:extLst>
              <a:ext uri="{FF2B5EF4-FFF2-40B4-BE49-F238E27FC236}">
                <a16:creationId xmlns:a16="http://schemas.microsoft.com/office/drawing/2014/main" id="{6FD2DD98-B5BB-5C08-D877-675905072087}"/>
              </a:ext>
            </a:extLst>
          </p:cNvPr>
          <p:cNvSpPr>
            <a:spLocks noGrp="1"/>
          </p:cNvSpPr>
          <p:nvPr>
            <p:ph idx="1"/>
          </p:nvPr>
        </p:nvSpPr>
        <p:spPr>
          <a:xfrm>
            <a:off x="1451579" y="1855177"/>
            <a:ext cx="9405891" cy="3013385"/>
          </a:xfrm>
        </p:spPr>
        <p:txBody>
          <a:bodyPr>
            <a:normAutofit fontScale="92500" lnSpcReduction="20000"/>
          </a:bodyPr>
          <a:lstStyle/>
          <a:p>
            <a:pPr>
              <a:lnSpc>
                <a:spcPct val="110000"/>
              </a:lnSpc>
            </a:pPr>
            <a:endParaRPr lang="en-US" sz="1700" b="1" dirty="0"/>
          </a:p>
          <a:p>
            <a:pPr>
              <a:lnSpc>
                <a:spcPct val="110000"/>
              </a:lnSpc>
            </a:pPr>
            <a:r>
              <a:rPr lang="fr-FR" b="1" dirty="0"/>
              <a:t>Intégration régionale : </a:t>
            </a:r>
            <a:r>
              <a:rPr lang="fr-FR" dirty="0" smtClean="0"/>
              <a:t>promouvoir </a:t>
            </a:r>
            <a:r>
              <a:rPr lang="fr-FR" dirty="0"/>
              <a:t>l'intégration régionale par des accords commerciaux, l'harmonisation des réglementations et la création de blocs économiques </a:t>
            </a:r>
            <a:r>
              <a:rPr lang="fr-FR" dirty="0" smtClean="0"/>
              <a:t>régionaux</a:t>
            </a:r>
          </a:p>
          <a:p>
            <a:pPr>
              <a:lnSpc>
                <a:spcPct val="110000"/>
              </a:lnSpc>
            </a:pPr>
            <a:r>
              <a:rPr lang="fr-FR" b="1" dirty="0" smtClean="0"/>
              <a:t>Entrepreneuriat </a:t>
            </a:r>
            <a:r>
              <a:rPr lang="fr-FR" b="1" dirty="0"/>
              <a:t>et innovation : </a:t>
            </a:r>
            <a:r>
              <a:rPr lang="fr-FR" dirty="0"/>
              <a:t>encourager l'entrepreneuriat et l'innovation </a:t>
            </a:r>
            <a:r>
              <a:rPr lang="fr-FR" dirty="0" smtClean="0"/>
              <a:t>pour </a:t>
            </a:r>
            <a:r>
              <a:rPr lang="fr-FR" dirty="0"/>
              <a:t>aider à créer de nouvelles entreprises et industries, menant à la croissance économique et au </a:t>
            </a:r>
            <a:r>
              <a:rPr lang="fr-FR" dirty="0" smtClean="0"/>
              <a:t>développement</a:t>
            </a:r>
          </a:p>
          <a:p>
            <a:pPr>
              <a:lnSpc>
                <a:spcPct val="110000"/>
              </a:lnSpc>
            </a:pPr>
            <a:r>
              <a:rPr lang="fr-FR" b="1" dirty="0" smtClean="0"/>
              <a:t>Développement </a:t>
            </a:r>
            <a:r>
              <a:rPr lang="fr-FR" b="1" dirty="0"/>
              <a:t>durable : </a:t>
            </a:r>
            <a:r>
              <a:rPr lang="fr-FR" dirty="0"/>
              <a:t>investir dans le développement durable peut aider à relever les défis du changement climatique, à réduire la dégradation de l'environnement et à promouvoir le développement social et économique</a:t>
            </a:r>
            <a:endParaRPr lang="en-US" dirty="0"/>
          </a:p>
        </p:txBody>
      </p:sp>
      <p:pic>
        <p:nvPicPr>
          <p:cNvPr id="18" name="Picture 17">
            <a:extLst>
              <a:ext uri="{FF2B5EF4-FFF2-40B4-BE49-F238E27FC236}">
                <a16:creationId xmlns:a16="http://schemas.microsoft.com/office/drawing/2014/main" id="{6A26901A-BC62-4A3A-A07A-65E1F3DDDEC6}"/>
              </a:ext>
              <a:ext uri="{C183D7F6-B498-43B3-948B-1728B52AA6E4}">
                <adec:decorative xmlns=""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Tree>
    <p:extLst>
      <p:ext uri="{BB962C8B-B14F-4D97-AF65-F5344CB8AC3E}">
        <p14:creationId xmlns:p14="http://schemas.microsoft.com/office/powerpoint/2010/main" val="2877724923"/>
      </p:ext>
    </p:extLst>
  </p:cSld>
  <p:clrMapOvr>
    <a:masterClrMapping/>
  </p:clrMapOvr>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43000" r="43000" b="10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ppt/theme/themeOverride1.xml><?xml version="1.0" encoding="utf-8"?>
<a:themeOverride xmlns:a="http://schemas.openxmlformats.org/drawingml/2006/main">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themeOverride>
</file>

<file path=docProps/app.xml><?xml version="1.0" encoding="utf-8"?>
<Properties xmlns="http://schemas.openxmlformats.org/officeDocument/2006/extended-properties" xmlns:vt="http://schemas.openxmlformats.org/officeDocument/2006/docPropsVTypes">
  <Template/>
  <TotalTime>1461</TotalTime>
  <Words>2574</Words>
  <Application>Microsoft Office PowerPoint</Application>
  <PresentationFormat>Grand écran</PresentationFormat>
  <Paragraphs>294</Paragraphs>
  <Slides>30</Slides>
  <Notes>0</Notes>
  <HiddenSlides>0</HiddenSlides>
  <MMClips>0</MMClips>
  <ScaleCrop>false</ScaleCrop>
  <HeadingPairs>
    <vt:vector size="6" baseType="variant">
      <vt:variant>
        <vt:lpstr>Polices utilisées</vt:lpstr>
      </vt:variant>
      <vt:variant>
        <vt:i4>6</vt:i4>
      </vt:variant>
      <vt:variant>
        <vt:lpstr>Thème</vt:lpstr>
      </vt:variant>
      <vt:variant>
        <vt:i4>1</vt:i4>
      </vt:variant>
      <vt:variant>
        <vt:lpstr>Titres des diapositives</vt:lpstr>
      </vt:variant>
      <vt:variant>
        <vt:i4>30</vt:i4>
      </vt:variant>
    </vt:vector>
  </HeadingPairs>
  <TitlesOfParts>
    <vt:vector size="37" baseType="lpstr">
      <vt:lpstr>Arial</vt:lpstr>
      <vt:lpstr>Calibri</vt:lpstr>
      <vt:lpstr>Gill Sans MT</vt:lpstr>
      <vt:lpstr>Segoe UI</vt:lpstr>
      <vt:lpstr>Symbol</vt:lpstr>
      <vt:lpstr>Times New Roman</vt:lpstr>
      <vt:lpstr>Gallery</vt:lpstr>
      <vt:lpstr>     l’IMPORTANCE de l’economie verte dans la realization du DEVELOPpeMENT en AFRIque et dans le monde arabe, </vt:lpstr>
      <vt:lpstr>Aperçu de la presentation</vt:lpstr>
      <vt:lpstr>Bref aperçu de la crise economique mondiale </vt:lpstr>
      <vt:lpstr>EFFETS DU CHANGEMENT ClimatIQUE </vt:lpstr>
      <vt:lpstr>EFFETS DE LA CRISE ECONOMIQUE MONDIALE SUR LES ETATS AFRICAINS ET ARABES</vt:lpstr>
      <vt:lpstr>EFFETS DE LA CRISE ECONOMIQUE MONDIALE SUR LES ETATS AFRICAINS ET ARABES</vt:lpstr>
      <vt:lpstr>Reponse A LA CRISE MONDIALE En AfriQUE ET dans LE MONDE ARABE </vt:lpstr>
      <vt:lpstr>Mesures A mettre en œuvre PAR les pays Africains et arabes pour faire face aux EFFETS de la crise mondiale</vt:lpstr>
      <vt:lpstr>Mesures A mettre en œuvre PAR les pays Africains et arabes pour faire face aux EFFETS de la crise mondiale</vt:lpstr>
      <vt:lpstr> economie verte</vt:lpstr>
      <vt:lpstr>Principes de la croissance verte </vt:lpstr>
      <vt:lpstr>Présentation PowerPoint</vt:lpstr>
      <vt:lpstr>Economie verte</vt:lpstr>
      <vt:lpstr>Developpement durable</vt:lpstr>
      <vt:lpstr>importance de PROMOuvoir la croissance verte dans les pays AFRIcains et ARABes</vt:lpstr>
      <vt:lpstr>Elements et Aspects d’une Economie verte </vt:lpstr>
      <vt:lpstr>Elements et Aspects d’une Economie verte </vt:lpstr>
      <vt:lpstr>Exemples d’economie verte</vt:lpstr>
      <vt:lpstr>Exemples d’economie verte</vt:lpstr>
      <vt:lpstr>Mechanismes de financement vert </vt:lpstr>
      <vt:lpstr>Exemples de mechanismesde financement vert </vt:lpstr>
      <vt:lpstr>L'importance de l'action collective POUR UNE ECONOMIE VERTE </vt:lpstr>
      <vt:lpstr>Role de l’assecAa dans la promotion de l’Adoption et la mise en oeuvre d’une economie verte </vt:lpstr>
      <vt:lpstr>Role de l’assecAa dans la promotion de l’Adoption et la mise en oeuvre d’une economie verte</vt:lpstr>
      <vt:lpstr>Recommandations a l’ ASSECAA</vt:lpstr>
      <vt:lpstr>conclusion</vt:lpstr>
      <vt:lpstr>Actions a entreprendre:  actions A COURT TERME(1-2 ANS) </vt:lpstr>
      <vt:lpstr>Actions à moyen terme (3-5 ans) </vt:lpstr>
      <vt:lpstr>Actions à long terme(6-10 ans) </vt:lpstr>
      <vt:lpstr>MERCI</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IMPORTANCE OF GREEN ECONOMY IN SUPPORTING DEVELOPMENT IN AFRICA AND THE ARAB WORLD</dc:title>
  <dc:creator>Excellent Hachileka</dc:creator>
  <cp:lastModifiedBy>HP</cp:lastModifiedBy>
  <cp:revision>113</cp:revision>
  <dcterms:created xsi:type="dcterms:W3CDTF">2023-04-30T13:47:31Z</dcterms:created>
  <dcterms:modified xsi:type="dcterms:W3CDTF">2023-05-07T06:36:52Z</dcterms:modified>
</cp:coreProperties>
</file>