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1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87" r:id="rId5"/>
    <p:sldId id="259" r:id="rId6"/>
    <p:sldId id="285" r:id="rId7"/>
    <p:sldId id="260" r:id="rId8"/>
    <p:sldId id="261" r:id="rId9"/>
    <p:sldId id="286" r:id="rId10"/>
    <p:sldId id="262" r:id="rId11"/>
    <p:sldId id="263" r:id="rId12"/>
    <p:sldId id="288" r:id="rId13"/>
    <p:sldId id="264" r:id="rId14"/>
    <p:sldId id="265" r:id="rId15"/>
    <p:sldId id="266" r:id="rId16"/>
    <p:sldId id="269" r:id="rId17"/>
    <p:sldId id="270" r:id="rId18"/>
    <p:sldId id="268" r:id="rId19"/>
    <p:sldId id="271" r:id="rId20"/>
    <p:sldId id="272" r:id="rId21"/>
    <p:sldId id="273" r:id="rId22"/>
    <p:sldId id="280" r:id="rId23"/>
    <p:sldId id="274" r:id="rId24"/>
    <p:sldId id="275" r:id="rId25"/>
    <p:sldId id="282" r:id="rId26"/>
    <p:sldId id="277" r:id="rId27"/>
    <p:sldId id="278" r:id="rId28"/>
    <p:sldId id="283" r:id="rId29"/>
    <p:sldId id="284" r:id="rId30"/>
    <p:sldId id="281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4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7A788F-DB1C-4367-95D5-3430026614A7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5F9BBC9-B1F4-4A26-B759-D4DA0FB2BCE7}">
      <dgm:prSet/>
      <dgm:spPr/>
      <dgm:t>
        <a:bodyPr/>
        <a:lstStyle/>
        <a:p>
          <a:pPr>
            <a:lnSpc>
              <a:spcPct val="100000"/>
            </a:lnSpc>
          </a:pPr>
          <a:r>
            <a:rPr lang="en-CA"/>
            <a:t>The three concepts of green growth, green economy and sustainable development are interrelated. </a:t>
          </a:r>
          <a:endParaRPr lang="en-US"/>
        </a:p>
      </dgm:t>
    </dgm:pt>
    <dgm:pt modelId="{20994AAB-37F1-46AF-81BC-4F33A83916D5}" type="parTrans" cxnId="{06292D04-B739-4EE7-958B-451486C6A549}">
      <dgm:prSet/>
      <dgm:spPr/>
      <dgm:t>
        <a:bodyPr/>
        <a:lstStyle/>
        <a:p>
          <a:endParaRPr lang="en-US"/>
        </a:p>
      </dgm:t>
    </dgm:pt>
    <dgm:pt modelId="{560174EA-2513-49C7-A400-AB001BC68279}" type="sibTrans" cxnId="{06292D04-B739-4EE7-958B-451486C6A549}">
      <dgm:prSet/>
      <dgm:spPr/>
      <dgm:t>
        <a:bodyPr/>
        <a:lstStyle/>
        <a:p>
          <a:endParaRPr lang="en-US"/>
        </a:p>
      </dgm:t>
    </dgm:pt>
    <dgm:pt modelId="{DEADB816-F6D3-46AF-9A60-DADC8B614489}">
      <dgm:prSet/>
      <dgm:spPr/>
      <dgm:t>
        <a:bodyPr/>
        <a:lstStyle/>
        <a:p>
          <a:pPr>
            <a:lnSpc>
              <a:spcPct val="100000"/>
            </a:lnSpc>
          </a:pPr>
          <a:r>
            <a:rPr lang="en-CA"/>
            <a:t>According to the OECD, </a:t>
          </a:r>
          <a:r>
            <a:rPr lang="en-CA" b="1"/>
            <a:t>Green growth </a:t>
          </a:r>
          <a:r>
            <a:rPr lang="en-CA"/>
            <a:t>means – “fostering economic growth and development, whilst ensuring that natural assets continue to provide the resources and environmental services on which our wellbeing relies”. </a:t>
          </a:r>
          <a:endParaRPr lang="en-US"/>
        </a:p>
      </dgm:t>
    </dgm:pt>
    <dgm:pt modelId="{EDB7DB5D-82FD-485F-8F5A-FEC7B4C9DACE}" type="parTrans" cxnId="{F7195B37-D747-4D4E-9F19-36C76ED3AB1A}">
      <dgm:prSet/>
      <dgm:spPr/>
      <dgm:t>
        <a:bodyPr/>
        <a:lstStyle/>
        <a:p>
          <a:endParaRPr lang="en-US"/>
        </a:p>
      </dgm:t>
    </dgm:pt>
    <dgm:pt modelId="{72B30FA7-A022-44BA-925A-1B6D2676E8E9}" type="sibTrans" cxnId="{F7195B37-D747-4D4E-9F19-36C76ED3AB1A}">
      <dgm:prSet/>
      <dgm:spPr/>
      <dgm:t>
        <a:bodyPr/>
        <a:lstStyle/>
        <a:p>
          <a:endParaRPr lang="en-US"/>
        </a:p>
      </dgm:t>
    </dgm:pt>
    <dgm:pt modelId="{78C2AA4B-739B-4741-A772-552BFB56AD3B}">
      <dgm:prSet/>
      <dgm:spPr/>
      <dgm:t>
        <a:bodyPr/>
        <a:lstStyle/>
        <a:p>
          <a:pPr>
            <a:lnSpc>
              <a:spcPct val="100000"/>
            </a:lnSpc>
          </a:pPr>
          <a:r>
            <a:rPr lang="en-CA"/>
            <a:t>It provides a practical and flexible approach for achieving concrete, measurable progress across the economic and environmental aspects of development, while taking full account of the social consequences of greening the growth. </a:t>
          </a:r>
          <a:endParaRPr lang="en-US"/>
        </a:p>
      </dgm:t>
    </dgm:pt>
    <dgm:pt modelId="{D0DD6E37-4AE0-421E-A305-ED13301A5701}" type="parTrans" cxnId="{2A0972C2-F466-4FA8-BD48-514A157C7BBC}">
      <dgm:prSet/>
      <dgm:spPr/>
      <dgm:t>
        <a:bodyPr/>
        <a:lstStyle/>
        <a:p>
          <a:endParaRPr lang="en-US"/>
        </a:p>
      </dgm:t>
    </dgm:pt>
    <dgm:pt modelId="{8E9526EC-D2E6-4A9A-A71C-6D3A609EA417}" type="sibTrans" cxnId="{2A0972C2-F466-4FA8-BD48-514A157C7BBC}">
      <dgm:prSet/>
      <dgm:spPr/>
      <dgm:t>
        <a:bodyPr/>
        <a:lstStyle/>
        <a:p>
          <a:endParaRPr lang="en-US"/>
        </a:p>
      </dgm:t>
    </dgm:pt>
    <dgm:pt modelId="{2434DE48-92E7-450A-B1AF-1013308C0FC6}" type="pres">
      <dgm:prSet presAssocID="{977A788F-DB1C-4367-95D5-3430026614A7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D361830-7270-4C6B-9B70-BF428861DD49}" type="pres">
      <dgm:prSet presAssocID="{35F9BBC9-B1F4-4A26-B759-D4DA0FB2BCE7}" presName="compNode" presStyleCnt="0"/>
      <dgm:spPr/>
    </dgm:pt>
    <dgm:pt modelId="{2AD1BC65-4323-4EA9-B1C9-685B45BFFB39}" type="pres">
      <dgm:prSet presAssocID="{35F9BBC9-B1F4-4A26-B759-D4DA0FB2BCE7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Open Hand with Plant"/>
        </a:ext>
      </dgm:extLst>
    </dgm:pt>
    <dgm:pt modelId="{D8489F3C-DAEE-4E60-B083-3A753E95C4A2}" type="pres">
      <dgm:prSet presAssocID="{35F9BBC9-B1F4-4A26-B759-D4DA0FB2BCE7}" presName="spaceRect" presStyleCnt="0"/>
      <dgm:spPr/>
    </dgm:pt>
    <dgm:pt modelId="{723030AE-0B9E-462F-B340-D756DF05105D}" type="pres">
      <dgm:prSet presAssocID="{35F9BBC9-B1F4-4A26-B759-D4DA0FB2BCE7}" presName="textRect" presStyleLbl="revTx" presStyleIdx="0" presStyleCnt="3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324AF45D-57B0-4B93-85F4-F5B52AC5C8C5}" type="pres">
      <dgm:prSet presAssocID="{560174EA-2513-49C7-A400-AB001BC68279}" presName="sibTrans" presStyleCnt="0"/>
      <dgm:spPr/>
    </dgm:pt>
    <dgm:pt modelId="{D58ABAFB-D4BF-4C49-BCFE-E213DDC4FA92}" type="pres">
      <dgm:prSet presAssocID="{DEADB816-F6D3-46AF-9A60-DADC8B614489}" presName="compNode" presStyleCnt="0"/>
      <dgm:spPr/>
    </dgm:pt>
    <dgm:pt modelId="{2C7B0081-DF50-4663-A6B6-1577E84AE998}" type="pres">
      <dgm:prSet presAssocID="{DEADB816-F6D3-46AF-9A60-DADC8B614489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usiness Growth"/>
        </a:ext>
      </dgm:extLst>
    </dgm:pt>
    <dgm:pt modelId="{E92879D0-8AD8-4AA3-95A3-B2629B4B9E7D}" type="pres">
      <dgm:prSet presAssocID="{DEADB816-F6D3-46AF-9A60-DADC8B614489}" presName="spaceRect" presStyleCnt="0"/>
      <dgm:spPr/>
    </dgm:pt>
    <dgm:pt modelId="{ACF598D1-0792-4E00-B7D9-38442AA831E3}" type="pres">
      <dgm:prSet presAssocID="{DEADB816-F6D3-46AF-9A60-DADC8B614489}" presName="textRect" presStyleLbl="revTx" presStyleIdx="1" presStyleCnt="3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F49EC433-070D-4340-9635-792F3E68CFE7}" type="pres">
      <dgm:prSet presAssocID="{72B30FA7-A022-44BA-925A-1B6D2676E8E9}" presName="sibTrans" presStyleCnt="0"/>
      <dgm:spPr/>
    </dgm:pt>
    <dgm:pt modelId="{373DA11A-58FF-4D45-A5B1-01D76FDD819C}" type="pres">
      <dgm:prSet presAssocID="{78C2AA4B-739B-4741-A772-552BFB56AD3B}" presName="compNode" presStyleCnt="0"/>
      <dgm:spPr/>
    </dgm:pt>
    <dgm:pt modelId="{0633D456-8013-4000-9FE3-8190B7FF0171}" type="pres">
      <dgm:prSet presAssocID="{78C2AA4B-739B-4741-A772-552BFB56AD3B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ement truck"/>
        </a:ext>
      </dgm:extLst>
    </dgm:pt>
    <dgm:pt modelId="{BC0853B8-19C2-4AEE-A4F9-BF9C73E607DB}" type="pres">
      <dgm:prSet presAssocID="{78C2AA4B-739B-4741-A772-552BFB56AD3B}" presName="spaceRect" presStyleCnt="0"/>
      <dgm:spPr/>
    </dgm:pt>
    <dgm:pt modelId="{B873E9AE-6C6B-44AC-8994-9E32237407E8}" type="pres">
      <dgm:prSet presAssocID="{78C2AA4B-739B-4741-A772-552BFB56AD3B}" presName="textRect" presStyleLbl="revTx" presStyleIdx="2" presStyleCnt="3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7195B37-D747-4D4E-9F19-36C76ED3AB1A}" srcId="{977A788F-DB1C-4367-95D5-3430026614A7}" destId="{DEADB816-F6D3-46AF-9A60-DADC8B614489}" srcOrd="1" destOrd="0" parTransId="{EDB7DB5D-82FD-485F-8F5A-FEC7B4C9DACE}" sibTransId="{72B30FA7-A022-44BA-925A-1B6D2676E8E9}"/>
    <dgm:cxn modelId="{01083A85-C37D-4D2B-8D31-2A5D637388F8}" type="presOf" srcId="{DEADB816-F6D3-46AF-9A60-DADC8B614489}" destId="{ACF598D1-0792-4E00-B7D9-38442AA831E3}" srcOrd="0" destOrd="0" presId="urn:microsoft.com/office/officeart/2018/2/layout/IconLabelList"/>
    <dgm:cxn modelId="{4D82BA7F-2C31-4632-8879-9A226BB4FAE2}" type="presOf" srcId="{35F9BBC9-B1F4-4A26-B759-D4DA0FB2BCE7}" destId="{723030AE-0B9E-462F-B340-D756DF05105D}" srcOrd="0" destOrd="0" presId="urn:microsoft.com/office/officeart/2018/2/layout/IconLabelList"/>
    <dgm:cxn modelId="{2A0972C2-F466-4FA8-BD48-514A157C7BBC}" srcId="{977A788F-DB1C-4367-95D5-3430026614A7}" destId="{78C2AA4B-739B-4741-A772-552BFB56AD3B}" srcOrd="2" destOrd="0" parTransId="{D0DD6E37-4AE0-421E-A305-ED13301A5701}" sibTransId="{8E9526EC-D2E6-4A9A-A71C-6D3A609EA417}"/>
    <dgm:cxn modelId="{83A13FF7-FD04-41CC-8310-C5C23BCAA9EC}" type="presOf" srcId="{977A788F-DB1C-4367-95D5-3430026614A7}" destId="{2434DE48-92E7-450A-B1AF-1013308C0FC6}" srcOrd="0" destOrd="0" presId="urn:microsoft.com/office/officeart/2018/2/layout/IconLabelList"/>
    <dgm:cxn modelId="{CABAB837-B0DE-40C4-BBCF-D5EB35B5D474}" type="presOf" srcId="{78C2AA4B-739B-4741-A772-552BFB56AD3B}" destId="{B873E9AE-6C6B-44AC-8994-9E32237407E8}" srcOrd="0" destOrd="0" presId="urn:microsoft.com/office/officeart/2018/2/layout/IconLabelList"/>
    <dgm:cxn modelId="{06292D04-B739-4EE7-958B-451486C6A549}" srcId="{977A788F-DB1C-4367-95D5-3430026614A7}" destId="{35F9BBC9-B1F4-4A26-B759-D4DA0FB2BCE7}" srcOrd="0" destOrd="0" parTransId="{20994AAB-37F1-46AF-81BC-4F33A83916D5}" sibTransId="{560174EA-2513-49C7-A400-AB001BC68279}"/>
    <dgm:cxn modelId="{59D1FCD3-69E5-4507-BA8F-82DFD7A6C83B}" type="presParOf" srcId="{2434DE48-92E7-450A-B1AF-1013308C0FC6}" destId="{FD361830-7270-4C6B-9B70-BF428861DD49}" srcOrd="0" destOrd="0" presId="urn:microsoft.com/office/officeart/2018/2/layout/IconLabelList"/>
    <dgm:cxn modelId="{4690C834-A1A2-43F3-8D4F-61C9E5B552A1}" type="presParOf" srcId="{FD361830-7270-4C6B-9B70-BF428861DD49}" destId="{2AD1BC65-4323-4EA9-B1C9-685B45BFFB39}" srcOrd="0" destOrd="0" presId="urn:microsoft.com/office/officeart/2018/2/layout/IconLabelList"/>
    <dgm:cxn modelId="{18A27DE5-0B2A-4348-B0D1-86330D609474}" type="presParOf" srcId="{FD361830-7270-4C6B-9B70-BF428861DD49}" destId="{D8489F3C-DAEE-4E60-B083-3A753E95C4A2}" srcOrd="1" destOrd="0" presId="urn:microsoft.com/office/officeart/2018/2/layout/IconLabelList"/>
    <dgm:cxn modelId="{B8164F16-3CE8-4A36-B94D-54F12EB7FC5C}" type="presParOf" srcId="{FD361830-7270-4C6B-9B70-BF428861DD49}" destId="{723030AE-0B9E-462F-B340-D756DF05105D}" srcOrd="2" destOrd="0" presId="urn:microsoft.com/office/officeart/2018/2/layout/IconLabelList"/>
    <dgm:cxn modelId="{30A417CF-B44F-4831-9021-0D26C4A83044}" type="presParOf" srcId="{2434DE48-92E7-450A-B1AF-1013308C0FC6}" destId="{324AF45D-57B0-4B93-85F4-F5B52AC5C8C5}" srcOrd="1" destOrd="0" presId="urn:microsoft.com/office/officeart/2018/2/layout/IconLabelList"/>
    <dgm:cxn modelId="{A9F7AB4E-8670-44BA-A62B-D9C3FB48AD25}" type="presParOf" srcId="{2434DE48-92E7-450A-B1AF-1013308C0FC6}" destId="{D58ABAFB-D4BF-4C49-BCFE-E213DDC4FA92}" srcOrd="2" destOrd="0" presId="urn:microsoft.com/office/officeart/2018/2/layout/IconLabelList"/>
    <dgm:cxn modelId="{30EDEBD7-878F-4F25-9668-CBFBE30FAF6E}" type="presParOf" srcId="{D58ABAFB-D4BF-4C49-BCFE-E213DDC4FA92}" destId="{2C7B0081-DF50-4663-A6B6-1577E84AE998}" srcOrd="0" destOrd="0" presId="urn:microsoft.com/office/officeart/2018/2/layout/IconLabelList"/>
    <dgm:cxn modelId="{9D6899E7-43C6-4ECD-BA08-16D32F2447FE}" type="presParOf" srcId="{D58ABAFB-D4BF-4C49-BCFE-E213DDC4FA92}" destId="{E92879D0-8AD8-4AA3-95A3-B2629B4B9E7D}" srcOrd="1" destOrd="0" presId="urn:microsoft.com/office/officeart/2018/2/layout/IconLabelList"/>
    <dgm:cxn modelId="{7D8CC995-EC36-469D-855D-4764129A762C}" type="presParOf" srcId="{D58ABAFB-D4BF-4C49-BCFE-E213DDC4FA92}" destId="{ACF598D1-0792-4E00-B7D9-38442AA831E3}" srcOrd="2" destOrd="0" presId="urn:microsoft.com/office/officeart/2018/2/layout/IconLabelList"/>
    <dgm:cxn modelId="{F90DBB99-EDBE-4870-B9C8-1350E05ED52A}" type="presParOf" srcId="{2434DE48-92E7-450A-B1AF-1013308C0FC6}" destId="{F49EC433-070D-4340-9635-792F3E68CFE7}" srcOrd="3" destOrd="0" presId="urn:microsoft.com/office/officeart/2018/2/layout/IconLabelList"/>
    <dgm:cxn modelId="{69A5E1F8-2D03-44F4-B113-FB95E869C33C}" type="presParOf" srcId="{2434DE48-92E7-450A-B1AF-1013308C0FC6}" destId="{373DA11A-58FF-4D45-A5B1-01D76FDD819C}" srcOrd="4" destOrd="0" presId="urn:microsoft.com/office/officeart/2018/2/layout/IconLabelList"/>
    <dgm:cxn modelId="{F89869F1-C64D-4D92-82EC-A40E76BE3C0D}" type="presParOf" srcId="{373DA11A-58FF-4D45-A5B1-01D76FDD819C}" destId="{0633D456-8013-4000-9FE3-8190B7FF0171}" srcOrd="0" destOrd="0" presId="urn:microsoft.com/office/officeart/2018/2/layout/IconLabelList"/>
    <dgm:cxn modelId="{3713B9F0-8D32-49A5-9D44-3E6208CB3C2A}" type="presParOf" srcId="{373DA11A-58FF-4D45-A5B1-01D76FDD819C}" destId="{BC0853B8-19C2-4AEE-A4F9-BF9C73E607DB}" srcOrd="1" destOrd="0" presId="urn:microsoft.com/office/officeart/2018/2/layout/IconLabelList"/>
    <dgm:cxn modelId="{1FE5F182-FB9B-47A2-8D87-F9D86B804180}" type="presParOf" srcId="{373DA11A-58FF-4D45-A5B1-01D76FDD819C}" destId="{B873E9AE-6C6B-44AC-8994-9E32237407E8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63D2C19-66BD-402E-863E-D3AE8E5085A0}" type="doc">
      <dgm:prSet loTypeId="urn:microsoft.com/office/officeart/2016/7/layout/LinearArrowProcessNumbered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0EF6E87-45CF-4933-BA69-8B0AC6A7426F}">
      <dgm:prSet/>
      <dgm:spPr/>
      <dgm:t>
        <a:bodyPr/>
        <a:lstStyle/>
        <a:p>
          <a:r>
            <a:rPr lang="en-US"/>
            <a:t>Support development and implementation of national green economy strategies aligned with the United Nations Sustainable Development Goals (SDGs)</a:t>
          </a:r>
        </a:p>
      </dgm:t>
    </dgm:pt>
    <dgm:pt modelId="{51C0B960-A3A7-404F-BE48-CD59082D0E60}" type="parTrans" cxnId="{9A911404-EED0-42AA-ABAF-E7AA0891B4BA}">
      <dgm:prSet/>
      <dgm:spPr/>
      <dgm:t>
        <a:bodyPr/>
        <a:lstStyle/>
        <a:p>
          <a:endParaRPr lang="en-US"/>
        </a:p>
      </dgm:t>
    </dgm:pt>
    <dgm:pt modelId="{D2F9A250-540A-4AF6-8470-002A418206C5}" type="sibTrans" cxnId="{9A911404-EED0-42AA-ABAF-E7AA0891B4BA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0CDE7218-1118-4C18-B709-AA74016FD548}">
      <dgm:prSet/>
      <dgm:spPr/>
      <dgm:t>
        <a:bodyPr/>
        <a:lstStyle/>
        <a:p>
          <a:r>
            <a:rPr lang="en-US"/>
            <a:t>Promote establishment regional partnerships for knowledge and resource sharing in green initiatives</a:t>
          </a:r>
        </a:p>
      </dgm:t>
    </dgm:pt>
    <dgm:pt modelId="{A5D3AA5B-484D-4453-A82A-F8C7B1DD5DF7}" type="parTrans" cxnId="{FBBB9141-AFB5-460F-BC1C-3BB76551A094}">
      <dgm:prSet/>
      <dgm:spPr/>
      <dgm:t>
        <a:bodyPr/>
        <a:lstStyle/>
        <a:p>
          <a:endParaRPr lang="en-US"/>
        </a:p>
      </dgm:t>
    </dgm:pt>
    <dgm:pt modelId="{20312A02-8FA2-4827-94EF-77BCA476C7BF}" type="sibTrans" cxnId="{FBBB9141-AFB5-460F-BC1C-3BB76551A094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C95C6809-3FB4-4CD1-B1C9-2D6CB88A03DB}">
      <dgm:prSet/>
      <dgm:spPr/>
      <dgm:t>
        <a:bodyPr/>
        <a:lstStyle/>
        <a:p>
          <a:r>
            <a:rPr lang="en-US"/>
            <a:t>Support research and innovation in clean technologies and sustainable practices</a:t>
          </a:r>
        </a:p>
      </dgm:t>
    </dgm:pt>
    <dgm:pt modelId="{A352A2A9-F9D5-4A48-B3A7-6E95E85E8B31}" type="parTrans" cxnId="{038C8F38-9D2C-4B2B-A74A-3CFF881A871C}">
      <dgm:prSet/>
      <dgm:spPr/>
      <dgm:t>
        <a:bodyPr/>
        <a:lstStyle/>
        <a:p>
          <a:endParaRPr lang="en-US"/>
        </a:p>
      </dgm:t>
    </dgm:pt>
    <dgm:pt modelId="{FE368802-647B-4182-8754-E9DB15A9B089}" type="sibTrans" cxnId="{038C8F38-9D2C-4B2B-A74A-3CFF881A871C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30848BE8-516C-46CB-BB47-AB5AC05B0F82}">
      <dgm:prSet/>
      <dgm:spPr/>
      <dgm:t>
        <a:bodyPr/>
        <a:lstStyle/>
        <a:p>
          <a:r>
            <a:rPr lang="en-US"/>
            <a:t>Encourage private sector involvement in green economy initiatives through incentives and regulatory frameworks</a:t>
          </a:r>
        </a:p>
      </dgm:t>
    </dgm:pt>
    <dgm:pt modelId="{5D98110A-66D2-4790-BFB0-FCE8171A0145}" type="parTrans" cxnId="{003EB1BD-DAA9-42D9-83BF-EA118ACA37BF}">
      <dgm:prSet/>
      <dgm:spPr/>
      <dgm:t>
        <a:bodyPr/>
        <a:lstStyle/>
        <a:p>
          <a:endParaRPr lang="en-US"/>
        </a:p>
      </dgm:t>
    </dgm:pt>
    <dgm:pt modelId="{7C4C3A23-D3BB-4B7B-A2CA-448315169DE2}" type="sibTrans" cxnId="{003EB1BD-DAA9-42D9-83BF-EA118ACA37BF}">
      <dgm:prSet phldrT="4" phldr="0"/>
      <dgm:spPr/>
      <dgm:t>
        <a:bodyPr/>
        <a:lstStyle/>
        <a:p>
          <a:r>
            <a:rPr lang="en-US"/>
            <a:t>4</a:t>
          </a:r>
        </a:p>
      </dgm:t>
    </dgm:pt>
    <dgm:pt modelId="{54ABF280-1CFF-460F-97C9-A46974CD02AE}">
      <dgm:prSet/>
      <dgm:spPr/>
      <dgm:t>
        <a:bodyPr/>
        <a:lstStyle/>
        <a:p>
          <a:r>
            <a:rPr lang="en-US"/>
            <a:t>Support development and utilization of green finance instruments, including carbon trading, green bonds, and debt-for-nature swaps to mobilize investments for sustainable projects</a:t>
          </a:r>
        </a:p>
      </dgm:t>
    </dgm:pt>
    <dgm:pt modelId="{8D6126EB-3205-48E1-A213-E1BA2F7C8ED3}" type="parTrans" cxnId="{DC63764A-0320-4990-BCDD-E67F44AE3C96}">
      <dgm:prSet/>
      <dgm:spPr/>
      <dgm:t>
        <a:bodyPr/>
        <a:lstStyle/>
        <a:p>
          <a:endParaRPr lang="en-US"/>
        </a:p>
      </dgm:t>
    </dgm:pt>
    <dgm:pt modelId="{277D5859-9C89-41C6-BACA-F82B0C5F16D9}" type="sibTrans" cxnId="{DC63764A-0320-4990-BCDD-E67F44AE3C96}">
      <dgm:prSet phldrT="5" phldr="0"/>
      <dgm:spPr/>
      <dgm:t>
        <a:bodyPr/>
        <a:lstStyle/>
        <a:p>
          <a:r>
            <a:rPr lang="en-US"/>
            <a:t>5</a:t>
          </a:r>
        </a:p>
      </dgm:t>
    </dgm:pt>
    <dgm:pt modelId="{7358C695-7D10-4B4B-91B6-34649F809613}">
      <dgm:prSet/>
      <dgm:spPr/>
      <dgm:t>
        <a:bodyPr/>
        <a:lstStyle/>
        <a:p>
          <a:r>
            <a:rPr lang="en-US"/>
            <a:t>Strengthen capacity building and technical assistance programs for the development of green skills and entrepreneurship</a:t>
          </a:r>
        </a:p>
      </dgm:t>
    </dgm:pt>
    <dgm:pt modelId="{FF379DF3-03FF-469D-9416-6CE1025E4507}" type="parTrans" cxnId="{6D8AA914-34C8-4477-BFFD-F3069EC82461}">
      <dgm:prSet/>
      <dgm:spPr/>
      <dgm:t>
        <a:bodyPr/>
        <a:lstStyle/>
        <a:p>
          <a:endParaRPr lang="en-US"/>
        </a:p>
      </dgm:t>
    </dgm:pt>
    <dgm:pt modelId="{468A5BD0-3AE8-4FB2-9B11-F65E8FA97276}" type="sibTrans" cxnId="{6D8AA914-34C8-4477-BFFD-F3069EC82461}">
      <dgm:prSet phldrT="6" phldr="0"/>
      <dgm:spPr/>
      <dgm:t>
        <a:bodyPr/>
        <a:lstStyle/>
        <a:p>
          <a:r>
            <a:rPr lang="en-US"/>
            <a:t>6</a:t>
          </a:r>
        </a:p>
      </dgm:t>
    </dgm:pt>
    <dgm:pt modelId="{80A76D33-2BD8-40E0-B10C-F6BEA97B3C50}">
      <dgm:prSet/>
      <dgm:spPr/>
      <dgm:t>
        <a:bodyPr/>
        <a:lstStyle/>
        <a:p>
          <a:r>
            <a:rPr lang="en-US"/>
            <a:t>Promote collaboration with international organizations, development partners, and civil society to support green economy initiatives and projects</a:t>
          </a:r>
        </a:p>
      </dgm:t>
    </dgm:pt>
    <dgm:pt modelId="{572EB31B-C878-4C9A-8D29-AC0D14CC2BE8}" type="parTrans" cxnId="{8B12E51D-00D9-46EC-BFF9-8CEBD7C38A1A}">
      <dgm:prSet/>
      <dgm:spPr/>
      <dgm:t>
        <a:bodyPr/>
        <a:lstStyle/>
        <a:p>
          <a:endParaRPr lang="en-US"/>
        </a:p>
      </dgm:t>
    </dgm:pt>
    <dgm:pt modelId="{25A5E075-B32A-43E6-A0DF-B83C7E59DB0E}" type="sibTrans" cxnId="{8B12E51D-00D9-46EC-BFF9-8CEBD7C38A1A}">
      <dgm:prSet phldrT="7" phldr="0"/>
      <dgm:spPr/>
      <dgm:t>
        <a:bodyPr/>
        <a:lstStyle/>
        <a:p>
          <a:r>
            <a:rPr lang="en-US"/>
            <a:t>7</a:t>
          </a:r>
        </a:p>
      </dgm:t>
    </dgm:pt>
    <dgm:pt modelId="{47E42F1D-ED86-4812-9F33-2FEDAEAD4193}" type="pres">
      <dgm:prSet presAssocID="{663D2C19-66BD-402E-863E-D3AE8E5085A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EE803A6-EA3B-4ADB-812C-3F8CF43244DB}" type="pres">
      <dgm:prSet presAssocID="{70EF6E87-45CF-4933-BA69-8B0AC6A7426F}" presName="compositeNode" presStyleCnt="0"/>
      <dgm:spPr/>
    </dgm:pt>
    <dgm:pt modelId="{F30B661E-CF70-4633-82AB-26D540FDBCA2}" type="pres">
      <dgm:prSet presAssocID="{70EF6E87-45CF-4933-BA69-8B0AC6A7426F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FEAACFA6-AB7A-4D4B-999A-D6524A793502}" type="pres">
      <dgm:prSet presAssocID="{70EF6E87-45CF-4933-BA69-8B0AC6A7426F}" presName="parSh" presStyleCnt="0"/>
      <dgm:spPr/>
    </dgm:pt>
    <dgm:pt modelId="{4992BB24-E39A-4001-9129-70E025E6CC86}" type="pres">
      <dgm:prSet presAssocID="{70EF6E87-45CF-4933-BA69-8B0AC6A7426F}" presName="lineNode" presStyleLbl="alignAccFollowNode1" presStyleIdx="0" presStyleCnt="21"/>
      <dgm:spPr/>
    </dgm:pt>
    <dgm:pt modelId="{6E09F3E9-7BB0-4118-9DA9-E795477DC67B}" type="pres">
      <dgm:prSet presAssocID="{70EF6E87-45CF-4933-BA69-8B0AC6A7426F}" presName="lineArrowNode" presStyleLbl="alignAccFollowNode1" presStyleIdx="1" presStyleCnt="21"/>
      <dgm:spPr/>
    </dgm:pt>
    <dgm:pt modelId="{2096C275-0E07-46DB-8F17-C956A138781A}" type="pres">
      <dgm:prSet presAssocID="{D2F9A250-540A-4AF6-8470-002A418206C5}" presName="sibTransNodeCircle" presStyleLbl="alignNode1" presStyleIdx="0" presStyleCnt="7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61B3F1D6-99ED-495B-A9FA-07AF9FA889A5}" type="pres">
      <dgm:prSet presAssocID="{D2F9A250-540A-4AF6-8470-002A418206C5}" presName="spacerBetweenCircleAndCallout" presStyleCnt="0">
        <dgm:presLayoutVars/>
      </dgm:prSet>
      <dgm:spPr/>
    </dgm:pt>
    <dgm:pt modelId="{912120F2-144D-428F-8703-A328303C64D7}" type="pres">
      <dgm:prSet presAssocID="{70EF6E87-45CF-4933-BA69-8B0AC6A7426F}" presName="nodeText" presStyleLbl="alignAccFollowNode1" presStyleIdx="2" presStyleCnt="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51D300-8DA0-4ED9-B5AE-5DB881A1A0E1}" type="pres">
      <dgm:prSet presAssocID="{D2F9A250-540A-4AF6-8470-002A418206C5}" presName="sibTransComposite" presStyleCnt="0"/>
      <dgm:spPr/>
    </dgm:pt>
    <dgm:pt modelId="{7BDDE797-C27A-4619-A165-4D3D98BF2564}" type="pres">
      <dgm:prSet presAssocID="{0CDE7218-1118-4C18-B709-AA74016FD548}" presName="compositeNode" presStyleCnt="0"/>
      <dgm:spPr/>
    </dgm:pt>
    <dgm:pt modelId="{36A70F7C-70F4-4A4F-AC60-A545F181C0C9}" type="pres">
      <dgm:prSet presAssocID="{0CDE7218-1118-4C18-B709-AA74016FD548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6C2BC64D-9D36-420B-A69E-6F0FE34164AF}" type="pres">
      <dgm:prSet presAssocID="{0CDE7218-1118-4C18-B709-AA74016FD548}" presName="parSh" presStyleCnt="0"/>
      <dgm:spPr/>
    </dgm:pt>
    <dgm:pt modelId="{DCC7F558-3BD6-48F1-9EBD-C20CBC13F809}" type="pres">
      <dgm:prSet presAssocID="{0CDE7218-1118-4C18-B709-AA74016FD548}" presName="lineNode" presStyleLbl="alignAccFollowNode1" presStyleIdx="3" presStyleCnt="21"/>
      <dgm:spPr/>
    </dgm:pt>
    <dgm:pt modelId="{5A797ADF-BE29-428E-A2A2-7BFA071198D0}" type="pres">
      <dgm:prSet presAssocID="{0CDE7218-1118-4C18-B709-AA74016FD548}" presName="lineArrowNode" presStyleLbl="alignAccFollowNode1" presStyleIdx="4" presStyleCnt="21"/>
      <dgm:spPr/>
    </dgm:pt>
    <dgm:pt modelId="{DC8AE9CD-E13A-4723-87E5-8D24C7B1E288}" type="pres">
      <dgm:prSet presAssocID="{20312A02-8FA2-4827-94EF-77BCA476C7BF}" presName="sibTransNodeCircle" presStyleLbl="alignNode1" presStyleIdx="1" presStyleCnt="7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33D2ABBF-1AEA-42E9-B34E-557DD3BCA85B}" type="pres">
      <dgm:prSet presAssocID="{20312A02-8FA2-4827-94EF-77BCA476C7BF}" presName="spacerBetweenCircleAndCallout" presStyleCnt="0">
        <dgm:presLayoutVars/>
      </dgm:prSet>
      <dgm:spPr/>
    </dgm:pt>
    <dgm:pt modelId="{FFB10CB9-5346-467A-94AD-C8F3A3B78CE4}" type="pres">
      <dgm:prSet presAssocID="{0CDE7218-1118-4C18-B709-AA74016FD548}" presName="nodeText" presStyleLbl="alignAccFollowNode1" presStyleIdx="5" presStyleCnt="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150348-5A9A-4D2D-B651-1B011C77CAF8}" type="pres">
      <dgm:prSet presAssocID="{20312A02-8FA2-4827-94EF-77BCA476C7BF}" presName="sibTransComposite" presStyleCnt="0"/>
      <dgm:spPr/>
    </dgm:pt>
    <dgm:pt modelId="{144C89EB-474B-416C-9083-5560931A1658}" type="pres">
      <dgm:prSet presAssocID="{C95C6809-3FB4-4CD1-B1C9-2D6CB88A03DB}" presName="compositeNode" presStyleCnt="0"/>
      <dgm:spPr/>
    </dgm:pt>
    <dgm:pt modelId="{803070EE-ECAB-499D-B2F7-FD86570393EB}" type="pres">
      <dgm:prSet presAssocID="{C95C6809-3FB4-4CD1-B1C9-2D6CB88A03DB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D2A97047-8D34-4C53-A2FC-278545E596C0}" type="pres">
      <dgm:prSet presAssocID="{C95C6809-3FB4-4CD1-B1C9-2D6CB88A03DB}" presName="parSh" presStyleCnt="0"/>
      <dgm:spPr/>
    </dgm:pt>
    <dgm:pt modelId="{AF7CB3C4-C688-4E69-A6E8-6A910769A686}" type="pres">
      <dgm:prSet presAssocID="{C95C6809-3FB4-4CD1-B1C9-2D6CB88A03DB}" presName="lineNode" presStyleLbl="alignAccFollowNode1" presStyleIdx="6" presStyleCnt="21"/>
      <dgm:spPr/>
    </dgm:pt>
    <dgm:pt modelId="{4D0CD915-999F-488A-A1CD-74F0CA94C90B}" type="pres">
      <dgm:prSet presAssocID="{C95C6809-3FB4-4CD1-B1C9-2D6CB88A03DB}" presName="lineArrowNode" presStyleLbl="alignAccFollowNode1" presStyleIdx="7" presStyleCnt="21"/>
      <dgm:spPr/>
    </dgm:pt>
    <dgm:pt modelId="{0E90D064-D57C-4111-AF45-E953D0CFF93C}" type="pres">
      <dgm:prSet presAssocID="{FE368802-647B-4182-8754-E9DB15A9B089}" presName="sibTransNodeCircle" presStyleLbl="alignNode1" presStyleIdx="2" presStyleCnt="7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DBCB4D43-B63F-47EC-BC1D-4F5A8B771B0F}" type="pres">
      <dgm:prSet presAssocID="{FE368802-647B-4182-8754-E9DB15A9B089}" presName="spacerBetweenCircleAndCallout" presStyleCnt="0">
        <dgm:presLayoutVars/>
      </dgm:prSet>
      <dgm:spPr/>
    </dgm:pt>
    <dgm:pt modelId="{A5257E9C-94CC-4FF7-8B59-967DA3832B0E}" type="pres">
      <dgm:prSet presAssocID="{C95C6809-3FB4-4CD1-B1C9-2D6CB88A03DB}" presName="nodeText" presStyleLbl="alignAccFollowNode1" presStyleIdx="8" presStyleCnt="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A4C507-5827-459E-A9C9-35E5908B3187}" type="pres">
      <dgm:prSet presAssocID="{FE368802-647B-4182-8754-E9DB15A9B089}" presName="sibTransComposite" presStyleCnt="0"/>
      <dgm:spPr/>
    </dgm:pt>
    <dgm:pt modelId="{10077742-384B-4241-B9D7-5523E1BACCB1}" type="pres">
      <dgm:prSet presAssocID="{30848BE8-516C-46CB-BB47-AB5AC05B0F82}" presName="compositeNode" presStyleCnt="0"/>
      <dgm:spPr/>
    </dgm:pt>
    <dgm:pt modelId="{D75A4C6B-2C2A-40BF-A993-48ABBB98F000}" type="pres">
      <dgm:prSet presAssocID="{30848BE8-516C-46CB-BB47-AB5AC05B0F82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4458D934-8A86-498A-A3CF-CEF829EA3AD9}" type="pres">
      <dgm:prSet presAssocID="{30848BE8-516C-46CB-BB47-AB5AC05B0F82}" presName="parSh" presStyleCnt="0"/>
      <dgm:spPr/>
    </dgm:pt>
    <dgm:pt modelId="{B2052A27-D167-4D52-8A7B-B2590B47DED5}" type="pres">
      <dgm:prSet presAssocID="{30848BE8-516C-46CB-BB47-AB5AC05B0F82}" presName="lineNode" presStyleLbl="alignAccFollowNode1" presStyleIdx="9" presStyleCnt="21"/>
      <dgm:spPr/>
    </dgm:pt>
    <dgm:pt modelId="{D1D4AB1E-3DBD-4C4D-89B5-F9A88FCCA236}" type="pres">
      <dgm:prSet presAssocID="{30848BE8-516C-46CB-BB47-AB5AC05B0F82}" presName="lineArrowNode" presStyleLbl="alignAccFollowNode1" presStyleIdx="10" presStyleCnt="21"/>
      <dgm:spPr/>
    </dgm:pt>
    <dgm:pt modelId="{2C533A3B-9CF0-4889-AC84-90A704BAC535}" type="pres">
      <dgm:prSet presAssocID="{7C4C3A23-D3BB-4B7B-A2CA-448315169DE2}" presName="sibTransNodeCircle" presStyleLbl="alignNode1" presStyleIdx="3" presStyleCnt="7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7D40225A-CB67-413C-AB65-B78290415BA1}" type="pres">
      <dgm:prSet presAssocID="{7C4C3A23-D3BB-4B7B-A2CA-448315169DE2}" presName="spacerBetweenCircleAndCallout" presStyleCnt="0">
        <dgm:presLayoutVars/>
      </dgm:prSet>
      <dgm:spPr/>
    </dgm:pt>
    <dgm:pt modelId="{4A614577-BFDC-4889-84DF-6211A8972CB6}" type="pres">
      <dgm:prSet presAssocID="{30848BE8-516C-46CB-BB47-AB5AC05B0F82}" presName="nodeText" presStyleLbl="alignAccFollowNode1" presStyleIdx="11" presStyleCnt="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5A02EF-8E54-45E6-81D7-E05FF17FA8A4}" type="pres">
      <dgm:prSet presAssocID="{7C4C3A23-D3BB-4B7B-A2CA-448315169DE2}" presName="sibTransComposite" presStyleCnt="0"/>
      <dgm:spPr/>
    </dgm:pt>
    <dgm:pt modelId="{3C05E90D-69E5-4E18-A13B-13C23D545C7E}" type="pres">
      <dgm:prSet presAssocID="{54ABF280-1CFF-460F-97C9-A46974CD02AE}" presName="compositeNode" presStyleCnt="0"/>
      <dgm:spPr/>
    </dgm:pt>
    <dgm:pt modelId="{D2D2607D-B339-4673-BC21-01E34D6EB5F5}" type="pres">
      <dgm:prSet presAssocID="{54ABF280-1CFF-460F-97C9-A46974CD02AE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6C91235F-6D6F-4788-B941-7E2B4A2EF9A5}" type="pres">
      <dgm:prSet presAssocID="{54ABF280-1CFF-460F-97C9-A46974CD02AE}" presName="parSh" presStyleCnt="0"/>
      <dgm:spPr/>
    </dgm:pt>
    <dgm:pt modelId="{B57B2C71-7718-424B-9354-0EFE6C555B6E}" type="pres">
      <dgm:prSet presAssocID="{54ABF280-1CFF-460F-97C9-A46974CD02AE}" presName="lineNode" presStyleLbl="alignAccFollowNode1" presStyleIdx="12" presStyleCnt="21"/>
      <dgm:spPr/>
    </dgm:pt>
    <dgm:pt modelId="{4D2897E7-A77B-4091-BCAC-444091899E10}" type="pres">
      <dgm:prSet presAssocID="{54ABF280-1CFF-460F-97C9-A46974CD02AE}" presName="lineArrowNode" presStyleLbl="alignAccFollowNode1" presStyleIdx="13" presStyleCnt="21"/>
      <dgm:spPr/>
    </dgm:pt>
    <dgm:pt modelId="{F29C55F7-720D-4DD4-AADD-53F080097CD7}" type="pres">
      <dgm:prSet presAssocID="{277D5859-9C89-41C6-BACA-F82B0C5F16D9}" presName="sibTransNodeCircle" presStyleLbl="alignNode1" presStyleIdx="4" presStyleCnt="7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0B146091-9A8A-4736-B77E-B0A0A8ED7AD4}" type="pres">
      <dgm:prSet presAssocID="{277D5859-9C89-41C6-BACA-F82B0C5F16D9}" presName="spacerBetweenCircleAndCallout" presStyleCnt="0">
        <dgm:presLayoutVars/>
      </dgm:prSet>
      <dgm:spPr/>
    </dgm:pt>
    <dgm:pt modelId="{1BD01ED8-0BF9-46F8-897B-05D11B6B41DB}" type="pres">
      <dgm:prSet presAssocID="{54ABF280-1CFF-460F-97C9-A46974CD02AE}" presName="nodeText" presStyleLbl="alignAccFollowNode1" presStyleIdx="14" presStyleCnt="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19EAE2-8EB2-4E0C-B50D-B3D023B2ECC0}" type="pres">
      <dgm:prSet presAssocID="{277D5859-9C89-41C6-BACA-F82B0C5F16D9}" presName="sibTransComposite" presStyleCnt="0"/>
      <dgm:spPr/>
    </dgm:pt>
    <dgm:pt modelId="{CE63782F-EA5B-4682-BA00-75FA763ED71A}" type="pres">
      <dgm:prSet presAssocID="{7358C695-7D10-4B4B-91B6-34649F809613}" presName="compositeNode" presStyleCnt="0"/>
      <dgm:spPr/>
    </dgm:pt>
    <dgm:pt modelId="{A334EF7D-837E-4B4A-934F-FD7164AE8D8E}" type="pres">
      <dgm:prSet presAssocID="{7358C695-7D10-4B4B-91B6-34649F809613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65903010-FD2B-4761-BB17-ADCDE50E0BDD}" type="pres">
      <dgm:prSet presAssocID="{7358C695-7D10-4B4B-91B6-34649F809613}" presName="parSh" presStyleCnt="0"/>
      <dgm:spPr/>
    </dgm:pt>
    <dgm:pt modelId="{3B495714-7178-4B35-AC12-50640F8AC781}" type="pres">
      <dgm:prSet presAssocID="{7358C695-7D10-4B4B-91B6-34649F809613}" presName="lineNode" presStyleLbl="alignAccFollowNode1" presStyleIdx="15" presStyleCnt="21"/>
      <dgm:spPr/>
    </dgm:pt>
    <dgm:pt modelId="{029E162A-1F51-430C-80C7-F683471DD25A}" type="pres">
      <dgm:prSet presAssocID="{7358C695-7D10-4B4B-91B6-34649F809613}" presName="lineArrowNode" presStyleLbl="alignAccFollowNode1" presStyleIdx="16" presStyleCnt="21"/>
      <dgm:spPr/>
    </dgm:pt>
    <dgm:pt modelId="{60C988AB-D401-4D35-B414-382CC9B3EEB3}" type="pres">
      <dgm:prSet presAssocID="{468A5BD0-3AE8-4FB2-9B11-F65E8FA97276}" presName="sibTransNodeCircle" presStyleLbl="alignNode1" presStyleIdx="5" presStyleCnt="7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6B91B4A9-0F6C-499B-9753-38D10A40EAFB}" type="pres">
      <dgm:prSet presAssocID="{468A5BD0-3AE8-4FB2-9B11-F65E8FA97276}" presName="spacerBetweenCircleAndCallout" presStyleCnt="0">
        <dgm:presLayoutVars/>
      </dgm:prSet>
      <dgm:spPr/>
    </dgm:pt>
    <dgm:pt modelId="{40D8EF86-DFE7-4E91-B89E-E1550B2F9A0D}" type="pres">
      <dgm:prSet presAssocID="{7358C695-7D10-4B4B-91B6-34649F809613}" presName="nodeText" presStyleLbl="alignAccFollowNode1" presStyleIdx="17" presStyleCnt="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A59B1F-B91D-4999-B738-27B6728F27A7}" type="pres">
      <dgm:prSet presAssocID="{468A5BD0-3AE8-4FB2-9B11-F65E8FA97276}" presName="sibTransComposite" presStyleCnt="0"/>
      <dgm:spPr/>
    </dgm:pt>
    <dgm:pt modelId="{642E17AD-76F9-4CE4-BBE0-178CFB3B8BC1}" type="pres">
      <dgm:prSet presAssocID="{80A76D33-2BD8-40E0-B10C-F6BEA97B3C50}" presName="compositeNode" presStyleCnt="0"/>
      <dgm:spPr/>
    </dgm:pt>
    <dgm:pt modelId="{0610688E-8195-4680-AA7A-8B7740FBDB99}" type="pres">
      <dgm:prSet presAssocID="{80A76D33-2BD8-40E0-B10C-F6BEA97B3C50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5E7D2F66-DD5E-4D6A-B1E0-03D58A91E543}" type="pres">
      <dgm:prSet presAssocID="{80A76D33-2BD8-40E0-B10C-F6BEA97B3C50}" presName="parSh" presStyleCnt="0"/>
      <dgm:spPr/>
    </dgm:pt>
    <dgm:pt modelId="{1F057727-7BEE-459E-B9CD-8BC5BC398E00}" type="pres">
      <dgm:prSet presAssocID="{80A76D33-2BD8-40E0-B10C-F6BEA97B3C50}" presName="lineNode" presStyleLbl="alignAccFollowNode1" presStyleIdx="18" presStyleCnt="21"/>
      <dgm:spPr/>
    </dgm:pt>
    <dgm:pt modelId="{3282C0F5-5E44-45CA-B306-B000E5C51615}" type="pres">
      <dgm:prSet presAssocID="{80A76D33-2BD8-40E0-B10C-F6BEA97B3C50}" presName="lineArrowNode" presStyleLbl="alignAccFollowNode1" presStyleIdx="19" presStyleCnt="21"/>
      <dgm:spPr/>
    </dgm:pt>
    <dgm:pt modelId="{7F6FDFBF-8E66-4D0E-9B91-5CD25C97AD58}" type="pres">
      <dgm:prSet presAssocID="{25A5E075-B32A-43E6-A0DF-B83C7E59DB0E}" presName="sibTransNodeCircle" presStyleLbl="alignNode1" presStyleIdx="6" presStyleCnt="7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9DE03373-8F53-447E-9813-A87F794EE0B3}" type="pres">
      <dgm:prSet presAssocID="{25A5E075-B32A-43E6-A0DF-B83C7E59DB0E}" presName="spacerBetweenCircleAndCallout" presStyleCnt="0">
        <dgm:presLayoutVars/>
      </dgm:prSet>
      <dgm:spPr/>
    </dgm:pt>
    <dgm:pt modelId="{94C2348C-8232-4867-B08D-C76B6A3A3E22}" type="pres">
      <dgm:prSet presAssocID="{80A76D33-2BD8-40E0-B10C-F6BEA97B3C50}" presName="nodeText" presStyleLbl="alignAccFollowNode1" presStyleIdx="20" presStyleCnt="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8222881-27DB-434A-B732-E13844561FDC}" type="presOf" srcId="{30848BE8-516C-46CB-BB47-AB5AC05B0F82}" destId="{4A614577-BFDC-4889-84DF-6211A8972CB6}" srcOrd="0" destOrd="0" presId="urn:microsoft.com/office/officeart/2016/7/layout/LinearArrowProcessNumbered"/>
    <dgm:cxn modelId="{C4B9E9DA-80CF-471C-9FA1-8E0B6B3029AC}" type="presOf" srcId="{20312A02-8FA2-4827-94EF-77BCA476C7BF}" destId="{DC8AE9CD-E13A-4723-87E5-8D24C7B1E288}" srcOrd="0" destOrd="0" presId="urn:microsoft.com/office/officeart/2016/7/layout/LinearArrowProcessNumbered"/>
    <dgm:cxn modelId="{C76CEF5B-9D3E-4D74-99F2-7DB69AAAF148}" type="presOf" srcId="{80A76D33-2BD8-40E0-B10C-F6BEA97B3C50}" destId="{94C2348C-8232-4867-B08D-C76B6A3A3E22}" srcOrd="0" destOrd="0" presId="urn:microsoft.com/office/officeart/2016/7/layout/LinearArrowProcessNumbered"/>
    <dgm:cxn modelId="{67715EC5-A714-4705-B694-F37A4712B7BD}" type="presOf" srcId="{70EF6E87-45CF-4933-BA69-8B0AC6A7426F}" destId="{912120F2-144D-428F-8703-A328303C64D7}" srcOrd="0" destOrd="0" presId="urn:microsoft.com/office/officeart/2016/7/layout/LinearArrowProcessNumbered"/>
    <dgm:cxn modelId="{038C8F38-9D2C-4B2B-A74A-3CFF881A871C}" srcId="{663D2C19-66BD-402E-863E-D3AE8E5085A0}" destId="{C95C6809-3FB4-4CD1-B1C9-2D6CB88A03DB}" srcOrd="2" destOrd="0" parTransId="{A352A2A9-F9D5-4A48-B3A7-6E95E85E8B31}" sibTransId="{FE368802-647B-4182-8754-E9DB15A9B089}"/>
    <dgm:cxn modelId="{6558E6BD-B8C2-42B3-BB24-71C282F2BD14}" type="presOf" srcId="{D2F9A250-540A-4AF6-8470-002A418206C5}" destId="{2096C275-0E07-46DB-8F17-C956A138781A}" srcOrd="0" destOrd="0" presId="urn:microsoft.com/office/officeart/2016/7/layout/LinearArrowProcessNumbered"/>
    <dgm:cxn modelId="{4E30FF8A-EF64-4F09-8D59-F20B8DEA5B13}" type="presOf" srcId="{54ABF280-1CFF-460F-97C9-A46974CD02AE}" destId="{1BD01ED8-0BF9-46F8-897B-05D11B6B41DB}" srcOrd="0" destOrd="0" presId="urn:microsoft.com/office/officeart/2016/7/layout/LinearArrowProcessNumbered"/>
    <dgm:cxn modelId="{6D8AA914-34C8-4477-BFFD-F3069EC82461}" srcId="{663D2C19-66BD-402E-863E-D3AE8E5085A0}" destId="{7358C695-7D10-4B4B-91B6-34649F809613}" srcOrd="5" destOrd="0" parTransId="{FF379DF3-03FF-469D-9416-6CE1025E4507}" sibTransId="{468A5BD0-3AE8-4FB2-9B11-F65E8FA97276}"/>
    <dgm:cxn modelId="{003EB1BD-DAA9-42D9-83BF-EA118ACA37BF}" srcId="{663D2C19-66BD-402E-863E-D3AE8E5085A0}" destId="{30848BE8-516C-46CB-BB47-AB5AC05B0F82}" srcOrd="3" destOrd="0" parTransId="{5D98110A-66D2-4790-BFB0-FCE8171A0145}" sibTransId="{7C4C3A23-D3BB-4B7B-A2CA-448315169DE2}"/>
    <dgm:cxn modelId="{3582E3FA-3DB7-4FD1-9B47-589EFCC09522}" type="presOf" srcId="{277D5859-9C89-41C6-BACA-F82B0C5F16D9}" destId="{F29C55F7-720D-4DD4-AADD-53F080097CD7}" srcOrd="0" destOrd="0" presId="urn:microsoft.com/office/officeart/2016/7/layout/LinearArrowProcessNumbered"/>
    <dgm:cxn modelId="{64688C27-9846-470B-8BFF-AB33AEDD4480}" type="presOf" srcId="{7358C695-7D10-4B4B-91B6-34649F809613}" destId="{40D8EF86-DFE7-4E91-B89E-E1550B2F9A0D}" srcOrd="0" destOrd="0" presId="urn:microsoft.com/office/officeart/2016/7/layout/LinearArrowProcessNumbered"/>
    <dgm:cxn modelId="{02FDA16F-EF31-435E-9482-E1B9286B05F5}" type="presOf" srcId="{663D2C19-66BD-402E-863E-D3AE8E5085A0}" destId="{47E42F1D-ED86-4812-9F33-2FEDAEAD4193}" srcOrd="0" destOrd="0" presId="urn:microsoft.com/office/officeart/2016/7/layout/LinearArrowProcessNumbered"/>
    <dgm:cxn modelId="{9A911404-EED0-42AA-ABAF-E7AA0891B4BA}" srcId="{663D2C19-66BD-402E-863E-D3AE8E5085A0}" destId="{70EF6E87-45CF-4933-BA69-8B0AC6A7426F}" srcOrd="0" destOrd="0" parTransId="{51C0B960-A3A7-404F-BE48-CD59082D0E60}" sibTransId="{D2F9A250-540A-4AF6-8470-002A418206C5}"/>
    <dgm:cxn modelId="{52CE9C4B-7D11-4249-9330-B031D437726B}" type="presOf" srcId="{C95C6809-3FB4-4CD1-B1C9-2D6CB88A03DB}" destId="{A5257E9C-94CC-4FF7-8B59-967DA3832B0E}" srcOrd="0" destOrd="0" presId="urn:microsoft.com/office/officeart/2016/7/layout/LinearArrowProcessNumbered"/>
    <dgm:cxn modelId="{F1850821-77CB-40F6-A3A6-7E762DB475EA}" type="presOf" srcId="{7C4C3A23-D3BB-4B7B-A2CA-448315169DE2}" destId="{2C533A3B-9CF0-4889-AC84-90A704BAC535}" srcOrd="0" destOrd="0" presId="urn:microsoft.com/office/officeart/2016/7/layout/LinearArrowProcessNumbered"/>
    <dgm:cxn modelId="{F16C29BB-FB78-443A-86C3-45F94B538066}" type="presOf" srcId="{0CDE7218-1118-4C18-B709-AA74016FD548}" destId="{FFB10CB9-5346-467A-94AD-C8F3A3B78CE4}" srcOrd="0" destOrd="0" presId="urn:microsoft.com/office/officeart/2016/7/layout/LinearArrowProcessNumbered"/>
    <dgm:cxn modelId="{8B12E51D-00D9-46EC-BFF9-8CEBD7C38A1A}" srcId="{663D2C19-66BD-402E-863E-D3AE8E5085A0}" destId="{80A76D33-2BD8-40E0-B10C-F6BEA97B3C50}" srcOrd="6" destOrd="0" parTransId="{572EB31B-C878-4C9A-8D29-AC0D14CC2BE8}" sibTransId="{25A5E075-B32A-43E6-A0DF-B83C7E59DB0E}"/>
    <dgm:cxn modelId="{9ED6FBAD-1B49-4275-AE19-3A2176F9D8CB}" type="presOf" srcId="{25A5E075-B32A-43E6-A0DF-B83C7E59DB0E}" destId="{7F6FDFBF-8E66-4D0E-9B91-5CD25C97AD58}" srcOrd="0" destOrd="0" presId="urn:microsoft.com/office/officeart/2016/7/layout/LinearArrowProcessNumbered"/>
    <dgm:cxn modelId="{F5317F01-ECAA-4C92-8892-A6D794A85755}" type="presOf" srcId="{FE368802-647B-4182-8754-E9DB15A9B089}" destId="{0E90D064-D57C-4111-AF45-E953D0CFF93C}" srcOrd="0" destOrd="0" presId="urn:microsoft.com/office/officeart/2016/7/layout/LinearArrowProcessNumbered"/>
    <dgm:cxn modelId="{DC63764A-0320-4990-BCDD-E67F44AE3C96}" srcId="{663D2C19-66BD-402E-863E-D3AE8E5085A0}" destId="{54ABF280-1CFF-460F-97C9-A46974CD02AE}" srcOrd="4" destOrd="0" parTransId="{8D6126EB-3205-48E1-A213-E1BA2F7C8ED3}" sibTransId="{277D5859-9C89-41C6-BACA-F82B0C5F16D9}"/>
    <dgm:cxn modelId="{FBBB9141-AFB5-460F-BC1C-3BB76551A094}" srcId="{663D2C19-66BD-402E-863E-D3AE8E5085A0}" destId="{0CDE7218-1118-4C18-B709-AA74016FD548}" srcOrd="1" destOrd="0" parTransId="{A5D3AA5B-484D-4453-A82A-F8C7B1DD5DF7}" sibTransId="{20312A02-8FA2-4827-94EF-77BCA476C7BF}"/>
    <dgm:cxn modelId="{60271F78-6C22-4368-8B72-F7622E03A070}" type="presOf" srcId="{468A5BD0-3AE8-4FB2-9B11-F65E8FA97276}" destId="{60C988AB-D401-4D35-B414-382CC9B3EEB3}" srcOrd="0" destOrd="0" presId="urn:microsoft.com/office/officeart/2016/7/layout/LinearArrowProcessNumbered"/>
    <dgm:cxn modelId="{24CAFA08-F4F4-439B-A838-BF4C1A5ACDCF}" type="presParOf" srcId="{47E42F1D-ED86-4812-9F33-2FEDAEAD4193}" destId="{2EE803A6-EA3B-4ADB-812C-3F8CF43244DB}" srcOrd="0" destOrd="0" presId="urn:microsoft.com/office/officeart/2016/7/layout/LinearArrowProcessNumbered"/>
    <dgm:cxn modelId="{C493A3B6-00F1-4D4A-808B-4E3044B73C02}" type="presParOf" srcId="{2EE803A6-EA3B-4ADB-812C-3F8CF43244DB}" destId="{F30B661E-CF70-4633-82AB-26D540FDBCA2}" srcOrd="0" destOrd="0" presId="urn:microsoft.com/office/officeart/2016/7/layout/LinearArrowProcessNumbered"/>
    <dgm:cxn modelId="{6FD8CF81-C350-498D-9153-1F855AA91628}" type="presParOf" srcId="{2EE803A6-EA3B-4ADB-812C-3F8CF43244DB}" destId="{FEAACFA6-AB7A-4D4B-999A-D6524A793502}" srcOrd="1" destOrd="0" presId="urn:microsoft.com/office/officeart/2016/7/layout/LinearArrowProcessNumbered"/>
    <dgm:cxn modelId="{3998D461-65CA-42F8-A25A-337D3AD2EE00}" type="presParOf" srcId="{FEAACFA6-AB7A-4D4B-999A-D6524A793502}" destId="{4992BB24-E39A-4001-9129-70E025E6CC86}" srcOrd="0" destOrd="0" presId="urn:microsoft.com/office/officeart/2016/7/layout/LinearArrowProcessNumbered"/>
    <dgm:cxn modelId="{1FF4AF41-E488-44C9-AC96-9D0210D8CC23}" type="presParOf" srcId="{FEAACFA6-AB7A-4D4B-999A-D6524A793502}" destId="{6E09F3E9-7BB0-4118-9DA9-E795477DC67B}" srcOrd="1" destOrd="0" presId="urn:microsoft.com/office/officeart/2016/7/layout/LinearArrowProcessNumbered"/>
    <dgm:cxn modelId="{60F8B1D2-2ED4-4818-9E38-D277DEDD8E31}" type="presParOf" srcId="{FEAACFA6-AB7A-4D4B-999A-D6524A793502}" destId="{2096C275-0E07-46DB-8F17-C956A138781A}" srcOrd="2" destOrd="0" presId="urn:microsoft.com/office/officeart/2016/7/layout/LinearArrowProcessNumbered"/>
    <dgm:cxn modelId="{9F81D89C-662E-494E-8AC2-36604BD1EEAC}" type="presParOf" srcId="{FEAACFA6-AB7A-4D4B-999A-D6524A793502}" destId="{61B3F1D6-99ED-495B-A9FA-07AF9FA889A5}" srcOrd="3" destOrd="0" presId="urn:microsoft.com/office/officeart/2016/7/layout/LinearArrowProcessNumbered"/>
    <dgm:cxn modelId="{3C70274C-CE9A-44BB-AE91-5B741F76A6D7}" type="presParOf" srcId="{2EE803A6-EA3B-4ADB-812C-3F8CF43244DB}" destId="{912120F2-144D-428F-8703-A328303C64D7}" srcOrd="2" destOrd="0" presId="urn:microsoft.com/office/officeart/2016/7/layout/LinearArrowProcessNumbered"/>
    <dgm:cxn modelId="{C24DE157-E21A-4280-97FA-366A5504D927}" type="presParOf" srcId="{47E42F1D-ED86-4812-9F33-2FEDAEAD4193}" destId="{FD51D300-8DA0-4ED9-B5AE-5DB881A1A0E1}" srcOrd="1" destOrd="0" presId="urn:microsoft.com/office/officeart/2016/7/layout/LinearArrowProcessNumbered"/>
    <dgm:cxn modelId="{8192BF20-F82A-4A31-BAD9-8076C4FF670D}" type="presParOf" srcId="{47E42F1D-ED86-4812-9F33-2FEDAEAD4193}" destId="{7BDDE797-C27A-4619-A165-4D3D98BF2564}" srcOrd="2" destOrd="0" presId="urn:microsoft.com/office/officeart/2016/7/layout/LinearArrowProcessNumbered"/>
    <dgm:cxn modelId="{63395E3F-564D-4397-8CC6-6E5B42FBEC96}" type="presParOf" srcId="{7BDDE797-C27A-4619-A165-4D3D98BF2564}" destId="{36A70F7C-70F4-4A4F-AC60-A545F181C0C9}" srcOrd="0" destOrd="0" presId="urn:microsoft.com/office/officeart/2016/7/layout/LinearArrowProcessNumbered"/>
    <dgm:cxn modelId="{DC94BB3B-FAAA-45EE-9057-2FA1C87CC2CB}" type="presParOf" srcId="{7BDDE797-C27A-4619-A165-4D3D98BF2564}" destId="{6C2BC64D-9D36-420B-A69E-6F0FE34164AF}" srcOrd="1" destOrd="0" presId="urn:microsoft.com/office/officeart/2016/7/layout/LinearArrowProcessNumbered"/>
    <dgm:cxn modelId="{37DA657C-4745-4DF1-A20A-A6F91E8C459A}" type="presParOf" srcId="{6C2BC64D-9D36-420B-A69E-6F0FE34164AF}" destId="{DCC7F558-3BD6-48F1-9EBD-C20CBC13F809}" srcOrd="0" destOrd="0" presId="urn:microsoft.com/office/officeart/2016/7/layout/LinearArrowProcessNumbered"/>
    <dgm:cxn modelId="{C66B5D3A-F877-48CE-8B4C-14A33C21020B}" type="presParOf" srcId="{6C2BC64D-9D36-420B-A69E-6F0FE34164AF}" destId="{5A797ADF-BE29-428E-A2A2-7BFA071198D0}" srcOrd="1" destOrd="0" presId="urn:microsoft.com/office/officeart/2016/7/layout/LinearArrowProcessNumbered"/>
    <dgm:cxn modelId="{C7FA6846-ED69-41B2-9B8F-F8E590D8AE62}" type="presParOf" srcId="{6C2BC64D-9D36-420B-A69E-6F0FE34164AF}" destId="{DC8AE9CD-E13A-4723-87E5-8D24C7B1E288}" srcOrd="2" destOrd="0" presId="urn:microsoft.com/office/officeart/2016/7/layout/LinearArrowProcessNumbered"/>
    <dgm:cxn modelId="{91D2E56F-6996-4096-A3B6-4495E4F89F6A}" type="presParOf" srcId="{6C2BC64D-9D36-420B-A69E-6F0FE34164AF}" destId="{33D2ABBF-1AEA-42E9-B34E-557DD3BCA85B}" srcOrd="3" destOrd="0" presId="urn:microsoft.com/office/officeart/2016/7/layout/LinearArrowProcessNumbered"/>
    <dgm:cxn modelId="{E94CABCA-2AD2-48AD-B969-1ED92C9C45E5}" type="presParOf" srcId="{7BDDE797-C27A-4619-A165-4D3D98BF2564}" destId="{FFB10CB9-5346-467A-94AD-C8F3A3B78CE4}" srcOrd="2" destOrd="0" presId="urn:microsoft.com/office/officeart/2016/7/layout/LinearArrowProcessNumbered"/>
    <dgm:cxn modelId="{CCF10726-2140-464F-AD2A-73E5DB517980}" type="presParOf" srcId="{47E42F1D-ED86-4812-9F33-2FEDAEAD4193}" destId="{07150348-5A9A-4D2D-B651-1B011C77CAF8}" srcOrd="3" destOrd="0" presId="urn:microsoft.com/office/officeart/2016/7/layout/LinearArrowProcessNumbered"/>
    <dgm:cxn modelId="{F8930350-E2A7-4542-BA3E-1CF1F194114E}" type="presParOf" srcId="{47E42F1D-ED86-4812-9F33-2FEDAEAD4193}" destId="{144C89EB-474B-416C-9083-5560931A1658}" srcOrd="4" destOrd="0" presId="urn:microsoft.com/office/officeart/2016/7/layout/LinearArrowProcessNumbered"/>
    <dgm:cxn modelId="{DD8EBB33-F18D-41AB-ABB2-E8D18BC01DC3}" type="presParOf" srcId="{144C89EB-474B-416C-9083-5560931A1658}" destId="{803070EE-ECAB-499D-B2F7-FD86570393EB}" srcOrd="0" destOrd="0" presId="urn:microsoft.com/office/officeart/2016/7/layout/LinearArrowProcessNumbered"/>
    <dgm:cxn modelId="{774C7652-BD65-4EC2-BF17-64BC8B84D4E1}" type="presParOf" srcId="{144C89EB-474B-416C-9083-5560931A1658}" destId="{D2A97047-8D34-4C53-A2FC-278545E596C0}" srcOrd="1" destOrd="0" presId="urn:microsoft.com/office/officeart/2016/7/layout/LinearArrowProcessNumbered"/>
    <dgm:cxn modelId="{90F71B20-56B9-4F40-9FEC-B280E3A2E3CE}" type="presParOf" srcId="{D2A97047-8D34-4C53-A2FC-278545E596C0}" destId="{AF7CB3C4-C688-4E69-A6E8-6A910769A686}" srcOrd="0" destOrd="0" presId="urn:microsoft.com/office/officeart/2016/7/layout/LinearArrowProcessNumbered"/>
    <dgm:cxn modelId="{3B84B45E-DEFC-4D93-8B3F-4CB3AC043E4B}" type="presParOf" srcId="{D2A97047-8D34-4C53-A2FC-278545E596C0}" destId="{4D0CD915-999F-488A-A1CD-74F0CA94C90B}" srcOrd="1" destOrd="0" presId="urn:microsoft.com/office/officeart/2016/7/layout/LinearArrowProcessNumbered"/>
    <dgm:cxn modelId="{C5634F18-62E4-4DAE-8941-27C7AE0788D1}" type="presParOf" srcId="{D2A97047-8D34-4C53-A2FC-278545E596C0}" destId="{0E90D064-D57C-4111-AF45-E953D0CFF93C}" srcOrd="2" destOrd="0" presId="urn:microsoft.com/office/officeart/2016/7/layout/LinearArrowProcessNumbered"/>
    <dgm:cxn modelId="{D0BECC94-F6BA-4920-AFE0-B8B844118AAF}" type="presParOf" srcId="{D2A97047-8D34-4C53-A2FC-278545E596C0}" destId="{DBCB4D43-B63F-47EC-BC1D-4F5A8B771B0F}" srcOrd="3" destOrd="0" presId="urn:microsoft.com/office/officeart/2016/7/layout/LinearArrowProcessNumbered"/>
    <dgm:cxn modelId="{809322E1-8427-4774-B3F0-E58714453FDE}" type="presParOf" srcId="{144C89EB-474B-416C-9083-5560931A1658}" destId="{A5257E9C-94CC-4FF7-8B59-967DA3832B0E}" srcOrd="2" destOrd="0" presId="urn:microsoft.com/office/officeart/2016/7/layout/LinearArrowProcessNumbered"/>
    <dgm:cxn modelId="{1ABB7E70-DF46-47BA-B8FE-8758C95EDE2E}" type="presParOf" srcId="{47E42F1D-ED86-4812-9F33-2FEDAEAD4193}" destId="{64A4C507-5827-459E-A9C9-35E5908B3187}" srcOrd="5" destOrd="0" presId="urn:microsoft.com/office/officeart/2016/7/layout/LinearArrowProcessNumbered"/>
    <dgm:cxn modelId="{94DF8B66-9BDA-4B31-8508-232A8C080853}" type="presParOf" srcId="{47E42F1D-ED86-4812-9F33-2FEDAEAD4193}" destId="{10077742-384B-4241-B9D7-5523E1BACCB1}" srcOrd="6" destOrd="0" presId="urn:microsoft.com/office/officeart/2016/7/layout/LinearArrowProcessNumbered"/>
    <dgm:cxn modelId="{AD7161D5-B926-46D3-BE3C-FB9A8C84D7C3}" type="presParOf" srcId="{10077742-384B-4241-B9D7-5523E1BACCB1}" destId="{D75A4C6B-2C2A-40BF-A993-48ABBB98F000}" srcOrd="0" destOrd="0" presId="urn:microsoft.com/office/officeart/2016/7/layout/LinearArrowProcessNumbered"/>
    <dgm:cxn modelId="{4C5846FD-AA2D-4C15-ADCE-27FDE73B4747}" type="presParOf" srcId="{10077742-384B-4241-B9D7-5523E1BACCB1}" destId="{4458D934-8A86-498A-A3CF-CEF829EA3AD9}" srcOrd="1" destOrd="0" presId="urn:microsoft.com/office/officeart/2016/7/layout/LinearArrowProcessNumbered"/>
    <dgm:cxn modelId="{1F4D7974-8CB4-4841-8D57-67002A83E745}" type="presParOf" srcId="{4458D934-8A86-498A-A3CF-CEF829EA3AD9}" destId="{B2052A27-D167-4D52-8A7B-B2590B47DED5}" srcOrd="0" destOrd="0" presId="urn:microsoft.com/office/officeart/2016/7/layout/LinearArrowProcessNumbered"/>
    <dgm:cxn modelId="{EE227B64-B517-44E0-AEDC-84334C2B6C0E}" type="presParOf" srcId="{4458D934-8A86-498A-A3CF-CEF829EA3AD9}" destId="{D1D4AB1E-3DBD-4C4D-89B5-F9A88FCCA236}" srcOrd="1" destOrd="0" presId="urn:microsoft.com/office/officeart/2016/7/layout/LinearArrowProcessNumbered"/>
    <dgm:cxn modelId="{751D26D3-80EC-4877-8938-9F3981A4EC30}" type="presParOf" srcId="{4458D934-8A86-498A-A3CF-CEF829EA3AD9}" destId="{2C533A3B-9CF0-4889-AC84-90A704BAC535}" srcOrd="2" destOrd="0" presId="urn:microsoft.com/office/officeart/2016/7/layout/LinearArrowProcessNumbered"/>
    <dgm:cxn modelId="{7CDA49F0-34B6-4E10-B57E-3FC4369DE5D7}" type="presParOf" srcId="{4458D934-8A86-498A-A3CF-CEF829EA3AD9}" destId="{7D40225A-CB67-413C-AB65-B78290415BA1}" srcOrd="3" destOrd="0" presId="urn:microsoft.com/office/officeart/2016/7/layout/LinearArrowProcessNumbered"/>
    <dgm:cxn modelId="{9783280C-33FD-4683-A5C6-9D876159A9C0}" type="presParOf" srcId="{10077742-384B-4241-B9D7-5523E1BACCB1}" destId="{4A614577-BFDC-4889-84DF-6211A8972CB6}" srcOrd="2" destOrd="0" presId="urn:microsoft.com/office/officeart/2016/7/layout/LinearArrowProcessNumbered"/>
    <dgm:cxn modelId="{9195343C-15FA-4D9F-A244-D0E55CBD83F4}" type="presParOf" srcId="{47E42F1D-ED86-4812-9F33-2FEDAEAD4193}" destId="{945A02EF-8E54-45E6-81D7-E05FF17FA8A4}" srcOrd="7" destOrd="0" presId="urn:microsoft.com/office/officeart/2016/7/layout/LinearArrowProcessNumbered"/>
    <dgm:cxn modelId="{314F794C-372E-401E-9409-F860B4A61BB2}" type="presParOf" srcId="{47E42F1D-ED86-4812-9F33-2FEDAEAD4193}" destId="{3C05E90D-69E5-4E18-A13B-13C23D545C7E}" srcOrd="8" destOrd="0" presId="urn:microsoft.com/office/officeart/2016/7/layout/LinearArrowProcessNumbered"/>
    <dgm:cxn modelId="{95952397-15C3-4A4C-86B4-56D8A611387A}" type="presParOf" srcId="{3C05E90D-69E5-4E18-A13B-13C23D545C7E}" destId="{D2D2607D-B339-4673-BC21-01E34D6EB5F5}" srcOrd="0" destOrd="0" presId="urn:microsoft.com/office/officeart/2016/7/layout/LinearArrowProcessNumbered"/>
    <dgm:cxn modelId="{7049C685-D71D-4441-A82C-3B5F5E089FCF}" type="presParOf" srcId="{3C05E90D-69E5-4E18-A13B-13C23D545C7E}" destId="{6C91235F-6D6F-4788-B941-7E2B4A2EF9A5}" srcOrd="1" destOrd="0" presId="urn:microsoft.com/office/officeart/2016/7/layout/LinearArrowProcessNumbered"/>
    <dgm:cxn modelId="{30055310-6C2B-45B6-94B1-C44349D15F26}" type="presParOf" srcId="{6C91235F-6D6F-4788-B941-7E2B4A2EF9A5}" destId="{B57B2C71-7718-424B-9354-0EFE6C555B6E}" srcOrd="0" destOrd="0" presId="urn:microsoft.com/office/officeart/2016/7/layout/LinearArrowProcessNumbered"/>
    <dgm:cxn modelId="{09C24760-283C-4C7D-A718-F324102A1EAB}" type="presParOf" srcId="{6C91235F-6D6F-4788-B941-7E2B4A2EF9A5}" destId="{4D2897E7-A77B-4091-BCAC-444091899E10}" srcOrd="1" destOrd="0" presId="urn:microsoft.com/office/officeart/2016/7/layout/LinearArrowProcessNumbered"/>
    <dgm:cxn modelId="{16567632-D54D-4ED2-A4A5-C416E5A73E3D}" type="presParOf" srcId="{6C91235F-6D6F-4788-B941-7E2B4A2EF9A5}" destId="{F29C55F7-720D-4DD4-AADD-53F080097CD7}" srcOrd="2" destOrd="0" presId="urn:microsoft.com/office/officeart/2016/7/layout/LinearArrowProcessNumbered"/>
    <dgm:cxn modelId="{55041A75-3F88-4DB6-AE70-6D2C9179F4F3}" type="presParOf" srcId="{6C91235F-6D6F-4788-B941-7E2B4A2EF9A5}" destId="{0B146091-9A8A-4736-B77E-B0A0A8ED7AD4}" srcOrd="3" destOrd="0" presId="urn:microsoft.com/office/officeart/2016/7/layout/LinearArrowProcessNumbered"/>
    <dgm:cxn modelId="{56BC8147-BCDF-4177-97DB-A245746F40E9}" type="presParOf" srcId="{3C05E90D-69E5-4E18-A13B-13C23D545C7E}" destId="{1BD01ED8-0BF9-46F8-897B-05D11B6B41DB}" srcOrd="2" destOrd="0" presId="urn:microsoft.com/office/officeart/2016/7/layout/LinearArrowProcessNumbered"/>
    <dgm:cxn modelId="{F690365A-78C2-4632-AE9D-E90C4F2E1536}" type="presParOf" srcId="{47E42F1D-ED86-4812-9F33-2FEDAEAD4193}" destId="{3219EAE2-8EB2-4E0C-B50D-B3D023B2ECC0}" srcOrd="9" destOrd="0" presId="urn:microsoft.com/office/officeart/2016/7/layout/LinearArrowProcessNumbered"/>
    <dgm:cxn modelId="{F759B857-79F2-4E1F-B3A6-3E9CB8957C8E}" type="presParOf" srcId="{47E42F1D-ED86-4812-9F33-2FEDAEAD4193}" destId="{CE63782F-EA5B-4682-BA00-75FA763ED71A}" srcOrd="10" destOrd="0" presId="urn:microsoft.com/office/officeart/2016/7/layout/LinearArrowProcessNumbered"/>
    <dgm:cxn modelId="{1E12C688-E465-4566-8CCF-A97C7FC85800}" type="presParOf" srcId="{CE63782F-EA5B-4682-BA00-75FA763ED71A}" destId="{A334EF7D-837E-4B4A-934F-FD7164AE8D8E}" srcOrd="0" destOrd="0" presId="urn:microsoft.com/office/officeart/2016/7/layout/LinearArrowProcessNumbered"/>
    <dgm:cxn modelId="{FF1AB75A-F177-4983-AD3B-057640A6ED05}" type="presParOf" srcId="{CE63782F-EA5B-4682-BA00-75FA763ED71A}" destId="{65903010-FD2B-4761-BB17-ADCDE50E0BDD}" srcOrd="1" destOrd="0" presId="urn:microsoft.com/office/officeart/2016/7/layout/LinearArrowProcessNumbered"/>
    <dgm:cxn modelId="{FFA8D653-4E3D-4A2F-BAB6-00005B0E588C}" type="presParOf" srcId="{65903010-FD2B-4761-BB17-ADCDE50E0BDD}" destId="{3B495714-7178-4B35-AC12-50640F8AC781}" srcOrd="0" destOrd="0" presId="urn:microsoft.com/office/officeart/2016/7/layout/LinearArrowProcessNumbered"/>
    <dgm:cxn modelId="{9177B87C-BA02-4C01-903B-8E1BFA056D14}" type="presParOf" srcId="{65903010-FD2B-4761-BB17-ADCDE50E0BDD}" destId="{029E162A-1F51-430C-80C7-F683471DD25A}" srcOrd="1" destOrd="0" presId="urn:microsoft.com/office/officeart/2016/7/layout/LinearArrowProcessNumbered"/>
    <dgm:cxn modelId="{322669B1-8DAB-4B3B-8EE1-6F11B60D780B}" type="presParOf" srcId="{65903010-FD2B-4761-BB17-ADCDE50E0BDD}" destId="{60C988AB-D401-4D35-B414-382CC9B3EEB3}" srcOrd="2" destOrd="0" presId="urn:microsoft.com/office/officeart/2016/7/layout/LinearArrowProcessNumbered"/>
    <dgm:cxn modelId="{8DF6935E-2EAD-4282-AEE5-E3E81A299F22}" type="presParOf" srcId="{65903010-FD2B-4761-BB17-ADCDE50E0BDD}" destId="{6B91B4A9-0F6C-499B-9753-38D10A40EAFB}" srcOrd="3" destOrd="0" presId="urn:microsoft.com/office/officeart/2016/7/layout/LinearArrowProcessNumbered"/>
    <dgm:cxn modelId="{23E532B1-C080-444D-B3EF-7C851E4B8455}" type="presParOf" srcId="{CE63782F-EA5B-4682-BA00-75FA763ED71A}" destId="{40D8EF86-DFE7-4E91-B89E-E1550B2F9A0D}" srcOrd="2" destOrd="0" presId="urn:microsoft.com/office/officeart/2016/7/layout/LinearArrowProcessNumbered"/>
    <dgm:cxn modelId="{1B9AA8E4-2ED7-49C4-A4A9-0F000407F6E0}" type="presParOf" srcId="{47E42F1D-ED86-4812-9F33-2FEDAEAD4193}" destId="{E1A59B1F-B91D-4999-B738-27B6728F27A7}" srcOrd="11" destOrd="0" presId="urn:microsoft.com/office/officeart/2016/7/layout/LinearArrowProcessNumbered"/>
    <dgm:cxn modelId="{D4B82CBD-4A75-42E5-8F7E-5F680BD68EAE}" type="presParOf" srcId="{47E42F1D-ED86-4812-9F33-2FEDAEAD4193}" destId="{642E17AD-76F9-4CE4-BBE0-178CFB3B8BC1}" srcOrd="12" destOrd="0" presId="urn:microsoft.com/office/officeart/2016/7/layout/LinearArrowProcessNumbered"/>
    <dgm:cxn modelId="{650E8691-F097-48F6-AF6F-83BC264FF6DE}" type="presParOf" srcId="{642E17AD-76F9-4CE4-BBE0-178CFB3B8BC1}" destId="{0610688E-8195-4680-AA7A-8B7740FBDB99}" srcOrd="0" destOrd="0" presId="urn:microsoft.com/office/officeart/2016/7/layout/LinearArrowProcessNumbered"/>
    <dgm:cxn modelId="{A07395F9-27A7-4323-A659-2C48132DBD1A}" type="presParOf" srcId="{642E17AD-76F9-4CE4-BBE0-178CFB3B8BC1}" destId="{5E7D2F66-DD5E-4D6A-B1E0-03D58A91E543}" srcOrd="1" destOrd="0" presId="urn:microsoft.com/office/officeart/2016/7/layout/LinearArrowProcessNumbered"/>
    <dgm:cxn modelId="{AFA6B27D-E596-4FE5-875A-158D904E3DD5}" type="presParOf" srcId="{5E7D2F66-DD5E-4D6A-B1E0-03D58A91E543}" destId="{1F057727-7BEE-459E-B9CD-8BC5BC398E00}" srcOrd="0" destOrd="0" presId="urn:microsoft.com/office/officeart/2016/7/layout/LinearArrowProcessNumbered"/>
    <dgm:cxn modelId="{67489A32-9509-400A-BD61-E80368D84495}" type="presParOf" srcId="{5E7D2F66-DD5E-4D6A-B1E0-03D58A91E543}" destId="{3282C0F5-5E44-45CA-B306-B000E5C51615}" srcOrd="1" destOrd="0" presId="urn:microsoft.com/office/officeart/2016/7/layout/LinearArrowProcessNumbered"/>
    <dgm:cxn modelId="{294DAA7D-0D06-4EE6-A492-7C86E32DEC8C}" type="presParOf" srcId="{5E7D2F66-DD5E-4D6A-B1E0-03D58A91E543}" destId="{7F6FDFBF-8E66-4D0E-9B91-5CD25C97AD58}" srcOrd="2" destOrd="0" presId="urn:microsoft.com/office/officeart/2016/7/layout/LinearArrowProcessNumbered"/>
    <dgm:cxn modelId="{677828CF-E0C9-4027-A4AC-3AFCF4CF235F}" type="presParOf" srcId="{5E7D2F66-DD5E-4D6A-B1E0-03D58A91E543}" destId="{9DE03373-8F53-447E-9813-A87F794EE0B3}" srcOrd="3" destOrd="0" presId="urn:microsoft.com/office/officeart/2016/7/layout/LinearArrowProcessNumbered"/>
    <dgm:cxn modelId="{156BEBB7-31BE-46D5-AA2D-726159E7C257}" type="presParOf" srcId="{642E17AD-76F9-4CE4-BBE0-178CFB3B8BC1}" destId="{94C2348C-8232-4867-B08D-C76B6A3A3E22}" srcOrd="2" destOrd="0" presId="urn:microsoft.com/office/officeart/2016/7/layout/LinearArrow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54E999E-678F-4C3B-B945-4711DB6D59FF}" type="doc">
      <dgm:prSet loTypeId="urn:microsoft.com/office/officeart/2016/7/layout/VerticalDownArrowProcess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6A7DE04-5C76-4DDD-A90D-9E55674FB905}">
      <dgm:prSet/>
      <dgm:spPr/>
      <dgm:t>
        <a:bodyPr/>
        <a:lstStyle/>
        <a:p>
          <a:r>
            <a:rPr lang="en-US"/>
            <a:t>Establish</a:t>
          </a:r>
        </a:p>
      </dgm:t>
    </dgm:pt>
    <dgm:pt modelId="{1C98545A-942F-46C6-9701-41C5902773E8}" type="parTrans" cxnId="{32165073-3F49-4CE4-9560-72D36F8B3D0B}">
      <dgm:prSet/>
      <dgm:spPr/>
      <dgm:t>
        <a:bodyPr/>
        <a:lstStyle/>
        <a:p>
          <a:endParaRPr lang="en-US"/>
        </a:p>
      </dgm:t>
    </dgm:pt>
    <dgm:pt modelId="{7AE3F317-DEE7-4B90-BE91-A7462B9B934E}" type="sibTrans" cxnId="{32165073-3F49-4CE4-9560-72D36F8B3D0B}">
      <dgm:prSet/>
      <dgm:spPr/>
      <dgm:t>
        <a:bodyPr/>
        <a:lstStyle/>
        <a:p>
          <a:endParaRPr lang="en-US"/>
        </a:p>
      </dgm:t>
    </dgm:pt>
    <dgm:pt modelId="{46D8DC3E-62F4-4D09-A7BF-B0B37B49F929}">
      <dgm:prSet/>
      <dgm:spPr/>
      <dgm:t>
        <a:bodyPr/>
        <a:lstStyle/>
        <a:p>
          <a:r>
            <a:rPr lang="en-US"/>
            <a:t>Establish a parliamentary committee focused on green economy and sustainable development.</a:t>
          </a:r>
        </a:p>
      </dgm:t>
    </dgm:pt>
    <dgm:pt modelId="{00C97FFF-62C3-488D-86A4-24ECA0CD8EB2}" type="parTrans" cxnId="{0205A24E-63D2-4E98-8D31-1EB6E066972D}">
      <dgm:prSet/>
      <dgm:spPr/>
      <dgm:t>
        <a:bodyPr/>
        <a:lstStyle/>
        <a:p>
          <a:endParaRPr lang="en-US"/>
        </a:p>
      </dgm:t>
    </dgm:pt>
    <dgm:pt modelId="{7F12428F-F7C1-4971-9F28-03F7A89574C6}" type="sibTrans" cxnId="{0205A24E-63D2-4E98-8D31-1EB6E066972D}">
      <dgm:prSet/>
      <dgm:spPr/>
      <dgm:t>
        <a:bodyPr/>
        <a:lstStyle/>
        <a:p>
          <a:endParaRPr lang="en-US"/>
        </a:p>
      </dgm:t>
    </dgm:pt>
    <dgm:pt modelId="{76E58F90-A905-4BA2-8A8D-3FCB6402660A}">
      <dgm:prSet/>
      <dgm:spPr/>
      <dgm:t>
        <a:bodyPr/>
        <a:lstStyle/>
        <a:p>
          <a:r>
            <a:rPr lang="en-US"/>
            <a:t>Initiate</a:t>
          </a:r>
        </a:p>
      </dgm:t>
    </dgm:pt>
    <dgm:pt modelId="{1B0C3C70-7498-4618-A388-A594AA52B304}" type="parTrans" cxnId="{F81C418A-07F7-460C-8735-240E3276EC5C}">
      <dgm:prSet/>
      <dgm:spPr/>
      <dgm:t>
        <a:bodyPr/>
        <a:lstStyle/>
        <a:p>
          <a:endParaRPr lang="en-US"/>
        </a:p>
      </dgm:t>
    </dgm:pt>
    <dgm:pt modelId="{E23C9F46-E8CB-478D-B524-0CCB3D2145AB}" type="sibTrans" cxnId="{F81C418A-07F7-460C-8735-240E3276EC5C}">
      <dgm:prSet/>
      <dgm:spPr/>
      <dgm:t>
        <a:bodyPr/>
        <a:lstStyle/>
        <a:p>
          <a:endParaRPr lang="en-US"/>
        </a:p>
      </dgm:t>
    </dgm:pt>
    <dgm:pt modelId="{A37A03CA-C319-454E-9E79-AAB8B37C893D}">
      <dgm:prSet/>
      <dgm:spPr/>
      <dgm:t>
        <a:bodyPr/>
        <a:lstStyle/>
        <a:p>
          <a:r>
            <a:rPr lang="en-US"/>
            <a:t>Initiate stakeholder consultations to develop national green economy strategies.</a:t>
          </a:r>
        </a:p>
      </dgm:t>
    </dgm:pt>
    <dgm:pt modelId="{27483E9A-D667-4651-8017-A33A4CF48695}" type="parTrans" cxnId="{C698BE45-9885-42E3-BA31-C49E516124A7}">
      <dgm:prSet/>
      <dgm:spPr/>
      <dgm:t>
        <a:bodyPr/>
        <a:lstStyle/>
        <a:p>
          <a:endParaRPr lang="en-US"/>
        </a:p>
      </dgm:t>
    </dgm:pt>
    <dgm:pt modelId="{FB5DEA91-5D0C-4F06-9D07-A36946FDC9A6}" type="sibTrans" cxnId="{C698BE45-9885-42E3-BA31-C49E516124A7}">
      <dgm:prSet/>
      <dgm:spPr/>
      <dgm:t>
        <a:bodyPr/>
        <a:lstStyle/>
        <a:p>
          <a:endParaRPr lang="en-US"/>
        </a:p>
      </dgm:t>
    </dgm:pt>
    <dgm:pt modelId="{7D910569-29A9-435B-87DF-20312C2058E5}">
      <dgm:prSet/>
      <dgm:spPr/>
      <dgm:t>
        <a:bodyPr/>
        <a:lstStyle/>
        <a:p>
          <a:r>
            <a:rPr lang="en-US"/>
            <a:t>Identify</a:t>
          </a:r>
        </a:p>
      </dgm:t>
    </dgm:pt>
    <dgm:pt modelId="{FD043348-1399-4212-8F4F-6EDF77A21A0A}" type="parTrans" cxnId="{7303B847-8AAB-4E44-B6E5-B1A65E60E2A1}">
      <dgm:prSet/>
      <dgm:spPr/>
      <dgm:t>
        <a:bodyPr/>
        <a:lstStyle/>
        <a:p>
          <a:endParaRPr lang="en-US"/>
        </a:p>
      </dgm:t>
    </dgm:pt>
    <dgm:pt modelId="{7591EF05-2794-448D-BE4E-691A7A676190}" type="sibTrans" cxnId="{7303B847-8AAB-4E44-B6E5-B1A65E60E2A1}">
      <dgm:prSet/>
      <dgm:spPr/>
      <dgm:t>
        <a:bodyPr/>
        <a:lstStyle/>
        <a:p>
          <a:endParaRPr lang="en-US"/>
        </a:p>
      </dgm:t>
    </dgm:pt>
    <dgm:pt modelId="{74E19FBA-3176-49D6-BB19-4EB9DBDCEC5E}">
      <dgm:prSet/>
      <dgm:spPr/>
      <dgm:t>
        <a:bodyPr/>
        <a:lstStyle/>
        <a:p>
          <a:r>
            <a:rPr lang="en-US"/>
            <a:t>Identify key sectors for immediate green interventions, such as renewable energy and sustainable agriculture.</a:t>
          </a:r>
        </a:p>
      </dgm:t>
    </dgm:pt>
    <dgm:pt modelId="{D8C84F8F-36B2-4D59-9887-8BA8C2268CFA}" type="parTrans" cxnId="{943D26E7-7FAC-407D-BFE2-D20BF2AF3DE3}">
      <dgm:prSet/>
      <dgm:spPr/>
      <dgm:t>
        <a:bodyPr/>
        <a:lstStyle/>
        <a:p>
          <a:endParaRPr lang="en-US"/>
        </a:p>
      </dgm:t>
    </dgm:pt>
    <dgm:pt modelId="{AF127CFB-C18C-47AF-9573-3C1061151687}" type="sibTrans" cxnId="{943D26E7-7FAC-407D-BFE2-D20BF2AF3DE3}">
      <dgm:prSet/>
      <dgm:spPr/>
      <dgm:t>
        <a:bodyPr/>
        <a:lstStyle/>
        <a:p>
          <a:endParaRPr lang="en-US"/>
        </a:p>
      </dgm:t>
    </dgm:pt>
    <dgm:pt modelId="{17A6759D-24A0-43C7-9BDC-9D8103FE45D6}">
      <dgm:prSet/>
      <dgm:spPr/>
      <dgm:t>
        <a:bodyPr/>
        <a:lstStyle/>
        <a:p>
          <a:r>
            <a:rPr lang="en-US"/>
            <a:t>Mobilize</a:t>
          </a:r>
        </a:p>
      </dgm:t>
    </dgm:pt>
    <dgm:pt modelId="{9A32F5E4-6382-4B17-8E9A-7633EAFB6319}" type="parTrans" cxnId="{1252B571-58D0-4503-9E21-8699EA6BA0F5}">
      <dgm:prSet/>
      <dgm:spPr/>
      <dgm:t>
        <a:bodyPr/>
        <a:lstStyle/>
        <a:p>
          <a:endParaRPr lang="en-US"/>
        </a:p>
      </dgm:t>
    </dgm:pt>
    <dgm:pt modelId="{EEC449CE-A06F-4A59-83A9-B7E5A765BE3C}" type="sibTrans" cxnId="{1252B571-58D0-4503-9E21-8699EA6BA0F5}">
      <dgm:prSet/>
      <dgm:spPr/>
      <dgm:t>
        <a:bodyPr/>
        <a:lstStyle/>
        <a:p>
          <a:endParaRPr lang="en-US"/>
        </a:p>
      </dgm:t>
    </dgm:pt>
    <dgm:pt modelId="{E071917B-8D16-4D8B-AD4C-F56E98D1C7BA}">
      <dgm:prSet/>
      <dgm:spPr/>
      <dgm:t>
        <a:bodyPr/>
        <a:lstStyle/>
        <a:p>
          <a:r>
            <a:rPr lang="en-US"/>
            <a:t>Mobilize resources and support for pilot projects in these key sectors.</a:t>
          </a:r>
        </a:p>
      </dgm:t>
    </dgm:pt>
    <dgm:pt modelId="{CB3B3B0D-0187-43E3-9B0A-949B10FA6AE6}" type="parTrans" cxnId="{E29EA0D3-B49B-4D44-B77D-33A7909BE389}">
      <dgm:prSet/>
      <dgm:spPr/>
      <dgm:t>
        <a:bodyPr/>
        <a:lstStyle/>
        <a:p>
          <a:endParaRPr lang="en-US"/>
        </a:p>
      </dgm:t>
    </dgm:pt>
    <dgm:pt modelId="{8AE14132-FE4A-4642-B946-A9D1DFD31FDE}" type="sibTrans" cxnId="{E29EA0D3-B49B-4D44-B77D-33A7909BE389}">
      <dgm:prSet/>
      <dgm:spPr/>
      <dgm:t>
        <a:bodyPr/>
        <a:lstStyle/>
        <a:p>
          <a:endParaRPr lang="en-US"/>
        </a:p>
      </dgm:t>
    </dgm:pt>
    <dgm:pt modelId="{4FB84444-473D-433A-8EA0-8A729C3367AC}" type="pres">
      <dgm:prSet presAssocID="{554E999E-678F-4C3B-B945-4711DB6D59F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C701D5A-7052-4000-9B19-66F16B86B876}" type="pres">
      <dgm:prSet presAssocID="{17A6759D-24A0-43C7-9BDC-9D8103FE45D6}" presName="boxAndChildren" presStyleCnt="0"/>
      <dgm:spPr/>
    </dgm:pt>
    <dgm:pt modelId="{08EA24B5-79E7-4981-9A0E-95620CC0265D}" type="pres">
      <dgm:prSet presAssocID="{17A6759D-24A0-43C7-9BDC-9D8103FE45D6}" presName="parentTextBox" presStyleLbl="alignNode1" presStyleIdx="0" presStyleCnt="4"/>
      <dgm:spPr/>
      <dgm:t>
        <a:bodyPr/>
        <a:lstStyle/>
        <a:p>
          <a:endParaRPr lang="en-US"/>
        </a:p>
      </dgm:t>
    </dgm:pt>
    <dgm:pt modelId="{D85C292D-F198-4A30-9BF2-C020434E1641}" type="pres">
      <dgm:prSet presAssocID="{17A6759D-24A0-43C7-9BDC-9D8103FE45D6}" presName="descendantBox" presStyleLbl="bgAccFollowNode1" presStyleIdx="0" presStyleCnt="4"/>
      <dgm:spPr/>
      <dgm:t>
        <a:bodyPr/>
        <a:lstStyle/>
        <a:p>
          <a:endParaRPr lang="en-US"/>
        </a:p>
      </dgm:t>
    </dgm:pt>
    <dgm:pt modelId="{3F1FEF9A-7624-4DB0-8E58-B47A2DAA4044}" type="pres">
      <dgm:prSet presAssocID="{7591EF05-2794-448D-BE4E-691A7A676190}" presName="sp" presStyleCnt="0"/>
      <dgm:spPr/>
    </dgm:pt>
    <dgm:pt modelId="{4757F162-14F9-4E0C-B8B5-7EF2A073FC45}" type="pres">
      <dgm:prSet presAssocID="{7D910569-29A9-435B-87DF-20312C2058E5}" presName="arrowAndChildren" presStyleCnt="0"/>
      <dgm:spPr/>
    </dgm:pt>
    <dgm:pt modelId="{18E2B417-79F4-40A4-A4B9-891BCB522D15}" type="pres">
      <dgm:prSet presAssocID="{7D910569-29A9-435B-87DF-20312C2058E5}" presName="parentTextArrow" presStyleLbl="node1" presStyleIdx="0" presStyleCnt="0"/>
      <dgm:spPr/>
      <dgm:t>
        <a:bodyPr/>
        <a:lstStyle/>
        <a:p>
          <a:endParaRPr lang="en-US"/>
        </a:p>
      </dgm:t>
    </dgm:pt>
    <dgm:pt modelId="{135D4CFE-0F7D-4C17-A5B0-E87E1D58CFEA}" type="pres">
      <dgm:prSet presAssocID="{7D910569-29A9-435B-87DF-20312C2058E5}" presName="arrow" presStyleLbl="alignNode1" presStyleIdx="1" presStyleCnt="4"/>
      <dgm:spPr/>
      <dgm:t>
        <a:bodyPr/>
        <a:lstStyle/>
        <a:p>
          <a:endParaRPr lang="en-US"/>
        </a:p>
      </dgm:t>
    </dgm:pt>
    <dgm:pt modelId="{8E80903C-A6AC-4C16-AC74-1F4099AB5E64}" type="pres">
      <dgm:prSet presAssocID="{7D910569-29A9-435B-87DF-20312C2058E5}" presName="descendantArrow" presStyleLbl="bgAccFollowNode1" presStyleIdx="1" presStyleCnt="4"/>
      <dgm:spPr/>
      <dgm:t>
        <a:bodyPr/>
        <a:lstStyle/>
        <a:p>
          <a:endParaRPr lang="en-US"/>
        </a:p>
      </dgm:t>
    </dgm:pt>
    <dgm:pt modelId="{F5686358-36F1-4025-AD8A-8A93B0716327}" type="pres">
      <dgm:prSet presAssocID="{E23C9F46-E8CB-478D-B524-0CCB3D2145AB}" presName="sp" presStyleCnt="0"/>
      <dgm:spPr/>
    </dgm:pt>
    <dgm:pt modelId="{C15D17B6-8771-4F16-A9CA-9E18308F555C}" type="pres">
      <dgm:prSet presAssocID="{76E58F90-A905-4BA2-8A8D-3FCB6402660A}" presName="arrowAndChildren" presStyleCnt="0"/>
      <dgm:spPr/>
    </dgm:pt>
    <dgm:pt modelId="{BA1B6A7C-EDE4-4EFF-B74E-A3752F740AD9}" type="pres">
      <dgm:prSet presAssocID="{76E58F90-A905-4BA2-8A8D-3FCB6402660A}" presName="parentTextArrow" presStyleLbl="node1" presStyleIdx="0" presStyleCnt="0"/>
      <dgm:spPr/>
      <dgm:t>
        <a:bodyPr/>
        <a:lstStyle/>
        <a:p>
          <a:endParaRPr lang="en-US"/>
        </a:p>
      </dgm:t>
    </dgm:pt>
    <dgm:pt modelId="{4B30E6D9-D88A-4F0C-B010-BC4CC335A1BD}" type="pres">
      <dgm:prSet presAssocID="{76E58F90-A905-4BA2-8A8D-3FCB6402660A}" presName="arrow" presStyleLbl="alignNode1" presStyleIdx="2" presStyleCnt="4"/>
      <dgm:spPr/>
      <dgm:t>
        <a:bodyPr/>
        <a:lstStyle/>
        <a:p>
          <a:endParaRPr lang="en-US"/>
        </a:p>
      </dgm:t>
    </dgm:pt>
    <dgm:pt modelId="{7BEE1439-1949-4459-8D40-3E8E8A1FA6A5}" type="pres">
      <dgm:prSet presAssocID="{76E58F90-A905-4BA2-8A8D-3FCB6402660A}" presName="descendantArrow" presStyleLbl="bgAccFollowNode1" presStyleIdx="2" presStyleCnt="4"/>
      <dgm:spPr/>
      <dgm:t>
        <a:bodyPr/>
        <a:lstStyle/>
        <a:p>
          <a:endParaRPr lang="en-US"/>
        </a:p>
      </dgm:t>
    </dgm:pt>
    <dgm:pt modelId="{93F371F6-81C2-440D-A7E4-20E7210FB740}" type="pres">
      <dgm:prSet presAssocID="{7AE3F317-DEE7-4B90-BE91-A7462B9B934E}" presName="sp" presStyleCnt="0"/>
      <dgm:spPr/>
    </dgm:pt>
    <dgm:pt modelId="{12899647-3F90-4D41-8B91-8BA47AB260AA}" type="pres">
      <dgm:prSet presAssocID="{56A7DE04-5C76-4DDD-A90D-9E55674FB905}" presName="arrowAndChildren" presStyleCnt="0"/>
      <dgm:spPr/>
    </dgm:pt>
    <dgm:pt modelId="{8F91D33B-A1CA-4BD7-8620-D657B7BF0A5A}" type="pres">
      <dgm:prSet presAssocID="{56A7DE04-5C76-4DDD-A90D-9E55674FB905}" presName="parentTextArrow" presStyleLbl="node1" presStyleIdx="0" presStyleCnt="0"/>
      <dgm:spPr/>
      <dgm:t>
        <a:bodyPr/>
        <a:lstStyle/>
        <a:p>
          <a:endParaRPr lang="en-US"/>
        </a:p>
      </dgm:t>
    </dgm:pt>
    <dgm:pt modelId="{7DC636A6-C4FF-401C-9DBD-44CEE2444793}" type="pres">
      <dgm:prSet presAssocID="{56A7DE04-5C76-4DDD-A90D-9E55674FB905}" presName="arrow" presStyleLbl="alignNode1" presStyleIdx="3" presStyleCnt="4"/>
      <dgm:spPr/>
      <dgm:t>
        <a:bodyPr/>
        <a:lstStyle/>
        <a:p>
          <a:endParaRPr lang="en-US"/>
        </a:p>
      </dgm:t>
    </dgm:pt>
    <dgm:pt modelId="{B838697D-BE09-4D27-A72E-FF7BEBDD2E29}" type="pres">
      <dgm:prSet presAssocID="{56A7DE04-5C76-4DDD-A90D-9E55674FB905}" presName="descendantArrow" presStyleLbl="bgAccFollowNode1" presStyleIdx="3" presStyleCnt="4"/>
      <dgm:spPr/>
      <dgm:t>
        <a:bodyPr/>
        <a:lstStyle/>
        <a:p>
          <a:endParaRPr lang="en-US"/>
        </a:p>
      </dgm:t>
    </dgm:pt>
  </dgm:ptLst>
  <dgm:cxnLst>
    <dgm:cxn modelId="{88C3A1F3-E05F-4E7D-BD7D-0FF579CB3335}" type="presOf" srcId="{554E999E-678F-4C3B-B945-4711DB6D59FF}" destId="{4FB84444-473D-433A-8EA0-8A729C3367AC}" srcOrd="0" destOrd="0" presId="urn:microsoft.com/office/officeart/2016/7/layout/VerticalDownArrowProcess"/>
    <dgm:cxn modelId="{69116BD5-E888-40F8-B41A-CDD394B6ACDB}" type="presOf" srcId="{7D910569-29A9-435B-87DF-20312C2058E5}" destId="{135D4CFE-0F7D-4C17-A5B0-E87E1D58CFEA}" srcOrd="1" destOrd="0" presId="urn:microsoft.com/office/officeart/2016/7/layout/VerticalDownArrowProcess"/>
    <dgm:cxn modelId="{C698BE45-9885-42E3-BA31-C49E516124A7}" srcId="{76E58F90-A905-4BA2-8A8D-3FCB6402660A}" destId="{A37A03CA-C319-454E-9E79-AAB8B37C893D}" srcOrd="0" destOrd="0" parTransId="{27483E9A-D667-4651-8017-A33A4CF48695}" sibTransId="{FB5DEA91-5D0C-4F06-9D07-A36946FDC9A6}"/>
    <dgm:cxn modelId="{E29EA0D3-B49B-4D44-B77D-33A7909BE389}" srcId="{17A6759D-24A0-43C7-9BDC-9D8103FE45D6}" destId="{E071917B-8D16-4D8B-AD4C-F56E98D1C7BA}" srcOrd="0" destOrd="0" parTransId="{CB3B3B0D-0187-43E3-9B0A-949B10FA6AE6}" sibTransId="{8AE14132-FE4A-4642-B946-A9D1DFD31FDE}"/>
    <dgm:cxn modelId="{7B8C7E7E-2A6E-4F32-904D-1802DB44427A}" type="presOf" srcId="{76E58F90-A905-4BA2-8A8D-3FCB6402660A}" destId="{BA1B6A7C-EDE4-4EFF-B74E-A3752F740AD9}" srcOrd="0" destOrd="0" presId="urn:microsoft.com/office/officeart/2016/7/layout/VerticalDownArrowProcess"/>
    <dgm:cxn modelId="{A44D3B38-63C6-450E-8B56-512D16212A25}" type="presOf" srcId="{76E58F90-A905-4BA2-8A8D-3FCB6402660A}" destId="{4B30E6D9-D88A-4F0C-B010-BC4CC335A1BD}" srcOrd="1" destOrd="0" presId="urn:microsoft.com/office/officeart/2016/7/layout/VerticalDownArrowProcess"/>
    <dgm:cxn modelId="{46424DCB-ABC6-4DF1-99F9-C5D5FC4330F2}" type="presOf" srcId="{46D8DC3E-62F4-4D09-A7BF-B0B37B49F929}" destId="{B838697D-BE09-4D27-A72E-FF7BEBDD2E29}" srcOrd="0" destOrd="0" presId="urn:microsoft.com/office/officeart/2016/7/layout/VerticalDownArrowProcess"/>
    <dgm:cxn modelId="{2065865D-82C5-40A4-A153-C69C533DBF69}" type="presOf" srcId="{A37A03CA-C319-454E-9E79-AAB8B37C893D}" destId="{7BEE1439-1949-4459-8D40-3E8E8A1FA6A5}" srcOrd="0" destOrd="0" presId="urn:microsoft.com/office/officeart/2016/7/layout/VerticalDownArrowProcess"/>
    <dgm:cxn modelId="{0205A24E-63D2-4E98-8D31-1EB6E066972D}" srcId="{56A7DE04-5C76-4DDD-A90D-9E55674FB905}" destId="{46D8DC3E-62F4-4D09-A7BF-B0B37B49F929}" srcOrd="0" destOrd="0" parTransId="{00C97FFF-62C3-488D-86A4-24ECA0CD8EB2}" sibTransId="{7F12428F-F7C1-4971-9F28-03F7A89574C6}"/>
    <dgm:cxn modelId="{C98179E9-0C6E-416C-9AEC-5301B91285E2}" type="presOf" srcId="{56A7DE04-5C76-4DDD-A90D-9E55674FB905}" destId="{8F91D33B-A1CA-4BD7-8620-D657B7BF0A5A}" srcOrd="0" destOrd="0" presId="urn:microsoft.com/office/officeart/2016/7/layout/VerticalDownArrowProcess"/>
    <dgm:cxn modelId="{1252B571-58D0-4503-9E21-8699EA6BA0F5}" srcId="{554E999E-678F-4C3B-B945-4711DB6D59FF}" destId="{17A6759D-24A0-43C7-9BDC-9D8103FE45D6}" srcOrd="3" destOrd="0" parTransId="{9A32F5E4-6382-4B17-8E9A-7633EAFB6319}" sibTransId="{EEC449CE-A06F-4A59-83A9-B7E5A765BE3C}"/>
    <dgm:cxn modelId="{F81C418A-07F7-460C-8735-240E3276EC5C}" srcId="{554E999E-678F-4C3B-B945-4711DB6D59FF}" destId="{76E58F90-A905-4BA2-8A8D-3FCB6402660A}" srcOrd="1" destOrd="0" parTransId="{1B0C3C70-7498-4618-A388-A594AA52B304}" sibTransId="{E23C9F46-E8CB-478D-B524-0CCB3D2145AB}"/>
    <dgm:cxn modelId="{32165073-3F49-4CE4-9560-72D36F8B3D0B}" srcId="{554E999E-678F-4C3B-B945-4711DB6D59FF}" destId="{56A7DE04-5C76-4DDD-A90D-9E55674FB905}" srcOrd="0" destOrd="0" parTransId="{1C98545A-942F-46C6-9701-41C5902773E8}" sibTransId="{7AE3F317-DEE7-4B90-BE91-A7462B9B934E}"/>
    <dgm:cxn modelId="{943D26E7-7FAC-407D-BFE2-D20BF2AF3DE3}" srcId="{7D910569-29A9-435B-87DF-20312C2058E5}" destId="{74E19FBA-3176-49D6-BB19-4EB9DBDCEC5E}" srcOrd="0" destOrd="0" parTransId="{D8C84F8F-36B2-4D59-9887-8BA8C2268CFA}" sibTransId="{AF127CFB-C18C-47AF-9573-3C1061151687}"/>
    <dgm:cxn modelId="{6AAEA0F9-2CF5-47F3-8FDF-270C693CC21A}" type="presOf" srcId="{74E19FBA-3176-49D6-BB19-4EB9DBDCEC5E}" destId="{8E80903C-A6AC-4C16-AC74-1F4099AB5E64}" srcOrd="0" destOrd="0" presId="urn:microsoft.com/office/officeart/2016/7/layout/VerticalDownArrowProcess"/>
    <dgm:cxn modelId="{0287F07A-6E8A-4457-A812-2B4389592E2E}" type="presOf" srcId="{E071917B-8D16-4D8B-AD4C-F56E98D1C7BA}" destId="{D85C292D-F198-4A30-9BF2-C020434E1641}" srcOrd="0" destOrd="0" presId="urn:microsoft.com/office/officeart/2016/7/layout/VerticalDownArrowProcess"/>
    <dgm:cxn modelId="{3EBDBDC6-9E99-4D8A-BCDA-E1225476E475}" type="presOf" srcId="{7D910569-29A9-435B-87DF-20312C2058E5}" destId="{18E2B417-79F4-40A4-A4B9-891BCB522D15}" srcOrd="0" destOrd="0" presId="urn:microsoft.com/office/officeart/2016/7/layout/VerticalDownArrowProcess"/>
    <dgm:cxn modelId="{D29168B9-AD42-40D2-8D18-DBB4DE05C397}" type="presOf" srcId="{56A7DE04-5C76-4DDD-A90D-9E55674FB905}" destId="{7DC636A6-C4FF-401C-9DBD-44CEE2444793}" srcOrd="1" destOrd="0" presId="urn:microsoft.com/office/officeart/2016/7/layout/VerticalDownArrowProcess"/>
    <dgm:cxn modelId="{7303B847-8AAB-4E44-B6E5-B1A65E60E2A1}" srcId="{554E999E-678F-4C3B-B945-4711DB6D59FF}" destId="{7D910569-29A9-435B-87DF-20312C2058E5}" srcOrd="2" destOrd="0" parTransId="{FD043348-1399-4212-8F4F-6EDF77A21A0A}" sibTransId="{7591EF05-2794-448D-BE4E-691A7A676190}"/>
    <dgm:cxn modelId="{839B880B-231B-4CC1-A4CF-53220235C8EA}" type="presOf" srcId="{17A6759D-24A0-43C7-9BDC-9D8103FE45D6}" destId="{08EA24B5-79E7-4981-9A0E-95620CC0265D}" srcOrd="0" destOrd="0" presId="urn:microsoft.com/office/officeart/2016/7/layout/VerticalDownArrowProcess"/>
    <dgm:cxn modelId="{F901165B-F7EC-4ACE-A131-A9009721318D}" type="presParOf" srcId="{4FB84444-473D-433A-8EA0-8A729C3367AC}" destId="{5C701D5A-7052-4000-9B19-66F16B86B876}" srcOrd="0" destOrd="0" presId="urn:microsoft.com/office/officeart/2016/7/layout/VerticalDownArrowProcess"/>
    <dgm:cxn modelId="{CA594D31-E960-4FD7-A2DA-93804F603029}" type="presParOf" srcId="{5C701D5A-7052-4000-9B19-66F16B86B876}" destId="{08EA24B5-79E7-4981-9A0E-95620CC0265D}" srcOrd="0" destOrd="0" presId="urn:microsoft.com/office/officeart/2016/7/layout/VerticalDownArrowProcess"/>
    <dgm:cxn modelId="{85BF26E7-DF4A-4BEC-90E4-9794CCA09D92}" type="presParOf" srcId="{5C701D5A-7052-4000-9B19-66F16B86B876}" destId="{D85C292D-F198-4A30-9BF2-C020434E1641}" srcOrd="1" destOrd="0" presId="urn:microsoft.com/office/officeart/2016/7/layout/VerticalDownArrowProcess"/>
    <dgm:cxn modelId="{48F419DD-C10F-4B2A-828C-5BD3386AB203}" type="presParOf" srcId="{4FB84444-473D-433A-8EA0-8A729C3367AC}" destId="{3F1FEF9A-7624-4DB0-8E58-B47A2DAA4044}" srcOrd="1" destOrd="0" presId="urn:microsoft.com/office/officeart/2016/7/layout/VerticalDownArrowProcess"/>
    <dgm:cxn modelId="{FE852DE7-BA53-427A-87FC-686B367F0CB5}" type="presParOf" srcId="{4FB84444-473D-433A-8EA0-8A729C3367AC}" destId="{4757F162-14F9-4E0C-B8B5-7EF2A073FC45}" srcOrd="2" destOrd="0" presId="urn:microsoft.com/office/officeart/2016/7/layout/VerticalDownArrowProcess"/>
    <dgm:cxn modelId="{ABA53117-5200-44FE-BB45-BA649E4A135E}" type="presParOf" srcId="{4757F162-14F9-4E0C-B8B5-7EF2A073FC45}" destId="{18E2B417-79F4-40A4-A4B9-891BCB522D15}" srcOrd="0" destOrd="0" presId="urn:microsoft.com/office/officeart/2016/7/layout/VerticalDownArrowProcess"/>
    <dgm:cxn modelId="{CB57CB69-227B-4ADE-8105-FCF67433611B}" type="presParOf" srcId="{4757F162-14F9-4E0C-B8B5-7EF2A073FC45}" destId="{135D4CFE-0F7D-4C17-A5B0-E87E1D58CFEA}" srcOrd="1" destOrd="0" presId="urn:microsoft.com/office/officeart/2016/7/layout/VerticalDownArrowProcess"/>
    <dgm:cxn modelId="{6CB5F2F9-0DF9-4000-B37B-4920C0B44493}" type="presParOf" srcId="{4757F162-14F9-4E0C-B8B5-7EF2A073FC45}" destId="{8E80903C-A6AC-4C16-AC74-1F4099AB5E64}" srcOrd="2" destOrd="0" presId="urn:microsoft.com/office/officeart/2016/7/layout/VerticalDownArrowProcess"/>
    <dgm:cxn modelId="{B06FD86D-677E-4A5F-ABC7-F56C52E1E90B}" type="presParOf" srcId="{4FB84444-473D-433A-8EA0-8A729C3367AC}" destId="{F5686358-36F1-4025-AD8A-8A93B0716327}" srcOrd="3" destOrd="0" presId="urn:microsoft.com/office/officeart/2016/7/layout/VerticalDownArrowProcess"/>
    <dgm:cxn modelId="{368C56C6-C8B4-4155-81B8-FF2DAEB8C8B3}" type="presParOf" srcId="{4FB84444-473D-433A-8EA0-8A729C3367AC}" destId="{C15D17B6-8771-4F16-A9CA-9E18308F555C}" srcOrd="4" destOrd="0" presId="urn:microsoft.com/office/officeart/2016/7/layout/VerticalDownArrowProcess"/>
    <dgm:cxn modelId="{E846CD82-BA1F-476F-89A4-0102F57E27D0}" type="presParOf" srcId="{C15D17B6-8771-4F16-A9CA-9E18308F555C}" destId="{BA1B6A7C-EDE4-4EFF-B74E-A3752F740AD9}" srcOrd="0" destOrd="0" presId="urn:microsoft.com/office/officeart/2016/7/layout/VerticalDownArrowProcess"/>
    <dgm:cxn modelId="{82CF6137-B2C8-482B-B4C0-24C17131AB19}" type="presParOf" srcId="{C15D17B6-8771-4F16-A9CA-9E18308F555C}" destId="{4B30E6D9-D88A-4F0C-B010-BC4CC335A1BD}" srcOrd="1" destOrd="0" presId="urn:microsoft.com/office/officeart/2016/7/layout/VerticalDownArrowProcess"/>
    <dgm:cxn modelId="{47AEA8C0-1939-41BB-8C39-BA5303F44A31}" type="presParOf" srcId="{C15D17B6-8771-4F16-A9CA-9E18308F555C}" destId="{7BEE1439-1949-4459-8D40-3E8E8A1FA6A5}" srcOrd="2" destOrd="0" presId="urn:microsoft.com/office/officeart/2016/7/layout/VerticalDownArrowProcess"/>
    <dgm:cxn modelId="{B2F39819-100B-4FBE-84AB-34750F044C0E}" type="presParOf" srcId="{4FB84444-473D-433A-8EA0-8A729C3367AC}" destId="{93F371F6-81C2-440D-A7E4-20E7210FB740}" srcOrd="5" destOrd="0" presId="urn:microsoft.com/office/officeart/2016/7/layout/VerticalDownArrowProcess"/>
    <dgm:cxn modelId="{AAAD43F7-5DDE-4497-8C02-BFB221AA98F6}" type="presParOf" srcId="{4FB84444-473D-433A-8EA0-8A729C3367AC}" destId="{12899647-3F90-4D41-8B91-8BA47AB260AA}" srcOrd="6" destOrd="0" presId="urn:microsoft.com/office/officeart/2016/7/layout/VerticalDownArrowProcess"/>
    <dgm:cxn modelId="{03234EC8-D988-4D8F-99DD-7A8AADC8AE9F}" type="presParOf" srcId="{12899647-3F90-4D41-8B91-8BA47AB260AA}" destId="{8F91D33B-A1CA-4BD7-8620-D657B7BF0A5A}" srcOrd="0" destOrd="0" presId="urn:microsoft.com/office/officeart/2016/7/layout/VerticalDownArrowProcess"/>
    <dgm:cxn modelId="{9E6D6C98-C4DF-4863-9FBA-1C4A17A9121E}" type="presParOf" srcId="{12899647-3F90-4D41-8B91-8BA47AB260AA}" destId="{7DC636A6-C4FF-401C-9DBD-44CEE2444793}" srcOrd="1" destOrd="0" presId="urn:microsoft.com/office/officeart/2016/7/layout/VerticalDownArrowProcess"/>
    <dgm:cxn modelId="{04BBFD77-661B-4B1E-A268-F8B353B61B5B}" type="presParOf" srcId="{12899647-3F90-4D41-8B91-8BA47AB260AA}" destId="{B838697D-BE09-4D27-A72E-FF7BEBDD2E29}" srcOrd="2" destOrd="0" presId="urn:microsoft.com/office/officeart/2016/7/layout/VerticalDownArrow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3DE4F7E-AB24-47A6-8019-3BDF710684FD}" type="doc">
      <dgm:prSet loTypeId="urn:microsoft.com/office/officeart/2016/7/layout/VerticalHollowActionList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10C2073-5450-43CE-9AEA-734D8F6EB58F}">
      <dgm:prSet/>
      <dgm:spPr/>
      <dgm:t>
        <a:bodyPr/>
        <a:lstStyle/>
        <a:p>
          <a:r>
            <a:rPr lang="en-US"/>
            <a:t>Implement</a:t>
          </a:r>
        </a:p>
      </dgm:t>
    </dgm:pt>
    <dgm:pt modelId="{0E51295E-30E9-408D-97C4-3F3E11496E79}" type="parTrans" cxnId="{25AD0829-0ECE-43C9-9F1E-7A6268DF7644}">
      <dgm:prSet/>
      <dgm:spPr/>
      <dgm:t>
        <a:bodyPr/>
        <a:lstStyle/>
        <a:p>
          <a:endParaRPr lang="en-US"/>
        </a:p>
      </dgm:t>
    </dgm:pt>
    <dgm:pt modelId="{C5B61733-1FB9-4E93-8027-6D3126482C57}" type="sibTrans" cxnId="{25AD0829-0ECE-43C9-9F1E-7A6268DF7644}">
      <dgm:prSet/>
      <dgm:spPr/>
      <dgm:t>
        <a:bodyPr/>
        <a:lstStyle/>
        <a:p>
          <a:endParaRPr lang="en-US"/>
        </a:p>
      </dgm:t>
    </dgm:pt>
    <dgm:pt modelId="{1DD01300-9382-4DCB-B575-581970805B02}">
      <dgm:prSet/>
      <dgm:spPr/>
      <dgm:t>
        <a:bodyPr/>
        <a:lstStyle/>
        <a:p>
          <a:r>
            <a:rPr lang="en-US"/>
            <a:t>Implement national green economy strategies with clear targets and monitoring mechanisms</a:t>
          </a:r>
        </a:p>
      </dgm:t>
    </dgm:pt>
    <dgm:pt modelId="{704178F7-6786-41B6-92D0-CE84115FBCD1}" type="parTrans" cxnId="{942D33FE-5DAF-4EC7-9CBD-EDD615A15027}">
      <dgm:prSet/>
      <dgm:spPr/>
      <dgm:t>
        <a:bodyPr/>
        <a:lstStyle/>
        <a:p>
          <a:endParaRPr lang="en-US"/>
        </a:p>
      </dgm:t>
    </dgm:pt>
    <dgm:pt modelId="{8121B629-4D17-4D4E-81EC-8A8F3ECC8303}" type="sibTrans" cxnId="{942D33FE-5DAF-4EC7-9CBD-EDD615A15027}">
      <dgm:prSet/>
      <dgm:spPr/>
      <dgm:t>
        <a:bodyPr/>
        <a:lstStyle/>
        <a:p>
          <a:endParaRPr lang="en-US"/>
        </a:p>
      </dgm:t>
    </dgm:pt>
    <dgm:pt modelId="{A129329E-CC97-4E5D-883E-3234D0E34A36}">
      <dgm:prSet/>
      <dgm:spPr/>
      <dgm:t>
        <a:bodyPr/>
        <a:lstStyle/>
        <a:p>
          <a:r>
            <a:rPr lang="en-US"/>
            <a:t>Scale up</a:t>
          </a:r>
        </a:p>
      </dgm:t>
    </dgm:pt>
    <dgm:pt modelId="{C1D5094E-4576-4308-9934-37BEB8E76790}" type="parTrans" cxnId="{95A73FC4-D32F-4B69-B211-492AA87F7822}">
      <dgm:prSet/>
      <dgm:spPr/>
      <dgm:t>
        <a:bodyPr/>
        <a:lstStyle/>
        <a:p>
          <a:endParaRPr lang="en-US"/>
        </a:p>
      </dgm:t>
    </dgm:pt>
    <dgm:pt modelId="{5FC81E13-8E25-41C8-B0D9-B26CEE6300AC}" type="sibTrans" cxnId="{95A73FC4-D32F-4B69-B211-492AA87F7822}">
      <dgm:prSet/>
      <dgm:spPr/>
      <dgm:t>
        <a:bodyPr/>
        <a:lstStyle/>
        <a:p>
          <a:endParaRPr lang="en-US"/>
        </a:p>
      </dgm:t>
    </dgm:pt>
    <dgm:pt modelId="{C3ACAD9A-3FDF-407D-8876-C14471E08E35}">
      <dgm:prSet/>
      <dgm:spPr/>
      <dgm:t>
        <a:bodyPr/>
        <a:lstStyle/>
        <a:p>
          <a:r>
            <a:rPr lang="en-US"/>
            <a:t>Scale up successful pilot projects and expand green initiatives to other sectors.</a:t>
          </a:r>
        </a:p>
      </dgm:t>
    </dgm:pt>
    <dgm:pt modelId="{5256BBB2-BDEE-4BAF-B25D-F3958607BC07}" type="parTrans" cxnId="{4F0F0DE2-28AA-4B44-9C2E-E8B709DD8EF8}">
      <dgm:prSet/>
      <dgm:spPr/>
      <dgm:t>
        <a:bodyPr/>
        <a:lstStyle/>
        <a:p>
          <a:endParaRPr lang="en-US"/>
        </a:p>
      </dgm:t>
    </dgm:pt>
    <dgm:pt modelId="{709AA78C-9A11-4CE0-8A8F-813916792061}" type="sibTrans" cxnId="{4F0F0DE2-28AA-4B44-9C2E-E8B709DD8EF8}">
      <dgm:prSet/>
      <dgm:spPr/>
      <dgm:t>
        <a:bodyPr/>
        <a:lstStyle/>
        <a:p>
          <a:endParaRPr lang="en-US"/>
        </a:p>
      </dgm:t>
    </dgm:pt>
    <dgm:pt modelId="{CC73CCE4-1702-405C-AE93-98D80D22B936}">
      <dgm:prSet/>
      <dgm:spPr/>
      <dgm:t>
        <a:bodyPr/>
        <a:lstStyle/>
        <a:p>
          <a:r>
            <a:rPr lang="en-US"/>
            <a:t>Establish</a:t>
          </a:r>
        </a:p>
      </dgm:t>
    </dgm:pt>
    <dgm:pt modelId="{A4AAF8F2-2220-4F6C-92F5-9D9A97DF2F23}" type="parTrans" cxnId="{5FFDF0A4-D98F-4873-8618-8ED801796B16}">
      <dgm:prSet/>
      <dgm:spPr/>
      <dgm:t>
        <a:bodyPr/>
        <a:lstStyle/>
        <a:p>
          <a:endParaRPr lang="en-US"/>
        </a:p>
      </dgm:t>
    </dgm:pt>
    <dgm:pt modelId="{1BBFCB29-3CBD-40F4-9545-0D6062BF2541}" type="sibTrans" cxnId="{5FFDF0A4-D98F-4873-8618-8ED801796B16}">
      <dgm:prSet/>
      <dgm:spPr/>
      <dgm:t>
        <a:bodyPr/>
        <a:lstStyle/>
        <a:p>
          <a:endParaRPr lang="en-US"/>
        </a:p>
      </dgm:t>
    </dgm:pt>
    <dgm:pt modelId="{1CCB70B1-7DC6-4041-9190-BF8F01F5711C}">
      <dgm:prSet/>
      <dgm:spPr/>
      <dgm:t>
        <a:bodyPr/>
        <a:lstStyle/>
        <a:p>
          <a:r>
            <a:rPr lang="en-US"/>
            <a:t>Establish a national green financing mechanism to channel public and private investments into sustainable projects</a:t>
          </a:r>
        </a:p>
      </dgm:t>
    </dgm:pt>
    <dgm:pt modelId="{545F3A15-9F7E-47B9-A557-9FBCDD789113}" type="parTrans" cxnId="{2D585F52-111C-475F-9A53-51E852AFF3AA}">
      <dgm:prSet/>
      <dgm:spPr/>
      <dgm:t>
        <a:bodyPr/>
        <a:lstStyle/>
        <a:p>
          <a:endParaRPr lang="en-US"/>
        </a:p>
      </dgm:t>
    </dgm:pt>
    <dgm:pt modelId="{3C02FA07-3F0D-489A-A271-7938BA9C13D7}" type="sibTrans" cxnId="{2D585F52-111C-475F-9A53-51E852AFF3AA}">
      <dgm:prSet/>
      <dgm:spPr/>
      <dgm:t>
        <a:bodyPr/>
        <a:lstStyle/>
        <a:p>
          <a:endParaRPr lang="en-US"/>
        </a:p>
      </dgm:t>
    </dgm:pt>
    <dgm:pt modelId="{44909A9E-E418-4316-8DA2-771B57621594}">
      <dgm:prSet/>
      <dgm:spPr/>
      <dgm:t>
        <a:bodyPr/>
        <a:lstStyle/>
        <a:p>
          <a:r>
            <a:rPr lang="en-US"/>
            <a:t>Strengthen</a:t>
          </a:r>
        </a:p>
      </dgm:t>
    </dgm:pt>
    <dgm:pt modelId="{08F0E0E2-0909-45F1-A922-526DAA4CB954}" type="parTrans" cxnId="{755AADB9-DC61-4E0B-BA42-E183611FD495}">
      <dgm:prSet/>
      <dgm:spPr/>
      <dgm:t>
        <a:bodyPr/>
        <a:lstStyle/>
        <a:p>
          <a:endParaRPr lang="en-US"/>
        </a:p>
      </dgm:t>
    </dgm:pt>
    <dgm:pt modelId="{6B4BC10C-63AA-49E5-AB7A-0844ACF0BF28}" type="sibTrans" cxnId="{755AADB9-DC61-4E0B-BA42-E183611FD495}">
      <dgm:prSet/>
      <dgm:spPr/>
      <dgm:t>
        <a:bodyPr/>
        <a:lstStyle/>
        <a:p>
          <a:endParaRPr lang="en-US"/>
        </a:p>
      </dgm:t>
    </dgm:pt>
    <dgm:pt modelId="{16079A4C-8BD7-4790-8072-2225BE91E23F}">
      <dgm:prSet/>
      <dgm:spPr/>
      <dgm:t>
        <a:bodyPr/>
        <a:lstStyle/>
        <a:p>
          <a:r>
            <a:rPr lang="en-US"/>
            <a:t>Strengthen regional and international partnerships to share knowledge, technology, and best practices</a:t>
          </a:r>
        </a:p>
      </dgm:t>
    </dgm:pt>
    <dgm:pt modelId="{298953D6-2192-4CCD-97A8-40DDB4864713}" type="parTrans" cxnId="{0A1EE480-0319-4A43-B0D4-71E0BD8D474C}">
      <dgm:prSet/>
      <dgm:spPr/>
      <dgm:t>
        <a:bodyPr/>
        <a:lstStyle/>
        <a:p>
          <a:endParaRPr lang="en-US"/>
        </a:p>
      </dgm:t>
    </dgm:pt>
    <dgm:pt modelId="{B026AF63-B9EB-4463-828D-08D29C1DB1DF}" type="sibTrans" cxnId="{0A1EE480-0319-4A43-B0D4-71E0BD8D474C}">
      <dgm:prSet/>
      <dgm:spPr/>
      <dgm:t>
        <a:bodyPr/>
        <a:lstStyle/>
        <a:p>
          <a:endParaRPr lang="en-US"/>
        </a:p>
      </dgm:t>
    </dgm:pt>
    <dgm:pt modelId="{DBD59729-E930-4E23-B5CA-32784511E013}" type="pres">
      <dgm:prSet presAssocID="{73DE4F7E-AB24-47A6-8019-3BDF710684F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00D4033-D938-4B59-BE70-A30F054BA0BC}" type="pres">
      <dgm:prSet presAssocID="{A10C2073-5450-43CE-9AEA-734D8F6EB58F}" presName="linNode" presStyleCnt="0"/>
      <dgm:spPr/>
    </dgm:pt>
    <dgm:pt modelId="{0CE51EE2-1EF0-4E4D-8826-6DA4B3AB5379}" type="pres">
      <dgm:prSet presAssocID="{A10C2073-5450-43CE-9AEA-734D8F6EB58F}" presName="parentText" presStyleLbl="solidFgAcc1" presStyleIdx="0" presStyleCnt="4">
        <dgm:presLayoutVars>
          <dgm:chMax val="1"/>
          <dgm:bulletEnabled/>
        </dgm:presLayoutVars>
      </dgm:prSet>
      <dgm:spPr/>
      <dgm:t>
        <a:bodyPr/>
        <a:lstStyle/>
        <a:p>
          <a:endParaRPr lang="en-US"/>
        </a:p>
      </dgm:t>
    </dgm:pt>
    <dgm:pt modelId="{C2148104-0EB9-43E4-8B9D-260E2FC536F8}" type="pres">
      <dgm:prSet presAssocID="{A10C2073-5450-43CE-9AEA-734D8F6EB58F}" presName="descendantText" presStyleLbl="alignNode1" presStyleIdx="0" presStyleCnt="4">
        <dgm:presLayoutVars>
          <dgm:bulletEnabled/>
        </dgm:presLayoutVars>
      </dgm:prSet>
      <dgm:spPr/>
      <dgm:t>
        <a:bodyPr/>
        <a:lstStyle/>
        <a:p>
          <a:endParaRPr lang="en-US"/>
        </a:p>
      </dgm:t>
    </dgm:pt>
    <dgm:pt modelId="{1DABCB38-7EC3-42B1-9420-563111A988D9}" type="pres">
      <dgm:prSet presAssocID="{C5B61733-1FB9-4E93-8027-6D3126482C57}" presName="sp" presStyleCnt="0"/>
      <dgm:spPr/>
    </dgm:pt>
    <dgm:pt modelId="{20C9CD2E-3AFF-4518-AC7A-8B03F7CF885E}" type="pres">
      <dgm:prSet presAssocID="{A129329E-CC97-4E5D-883E-3234D0E34A36}" presName="linNode" presStyleCnt="0"/>
      <dgm:spPr/>
    </dgm:pt>
    <dgm:pt modelId="{40DFEC7D-6742-4D31-9A81-29AD36C4110B}" type="pres">
      <dgm:prSet presAssocID="{A129329E-CC97-4E5D-883E-3234D0E34A36}" presName="parentText" presStyleLbl="solidFgAcc1" presStyleIdx="1" presStyleCnt="4">
        <dgm:presLayoutVars>
          <dgm:chMax val="1"/>
          <dgm:bulletEnabled/>
        </dgm:presLayoutVars>
      </dgm:prSet>
      <dgm:spPr/>
      <dgm:t>
        <a:bodyPr/>
        <a:lstStyle/>
        <a:p>
          <a:endParaRPr lang="en-US"/>
        </a:p>
      </dgm:t>
    </dgm:pt>
    <dgm:pt modelId="{E218C1C1-AEF7-4BDE-A7D4-E1B02AEC13DF}" type="pres">
      <dgm:prSet presAssocID="{A129329E-CC97-4E5D-883E-3234D0E34A36}" presName="descendantText" presStyleLbl="alignNode1" presStyleIdx="1" presStyleCnt="4">
        <dgm:presLayoutVars>
          <dgm:bulletEnabled/>
        </dgm:presLayoutVars>
      </dgm:prSet>
      <dgm:spPr/>
      <dgm:t>
        <a:bodyPr/>
        <a:lstStyle/>
        <a:p>
          <a:endParaRPr lang="en-US"/>
        </a:p>
      </dgm:t>
    </dgm:pt>
    <dgm:pt modelId="{E69B6E63-6C1A-470F-9FBE-7A50F6A79A1D}" type="pres">
      <dgm:prSet presAssocID="{5FC81E13-8E25-41C8-B0D9-B26CEE6300AC}" presName="sp" presStyleCnt="0"/>
      <dgm:spPr/>
    </dgm:pt>
    <dgm:pt modelId="{A8341414-641B-4BFA-940C-D20609CC9CD8}" type="pres">
      <dgm:prSet presAssocID="{CC73CCE4-1702-405C-AE93-98D80D22B936}" presName="linNode" presStyleCnt="0"/>
      <dgm:spPr/>
    </dgm:pt>
    <dgm:pt modelId="{CA2ACC49-8E0B-4065-8B0C-D37EFEAE7462}" type="pres">
      <dgm:prSet presAssocID="{CC73CCE4-1702-405C-AE93-98D80D22B936}" presName="parentText" presStyleLbl="solidFgAcc1" presStyleIdx="2" presStyleCnt="4">
        <dgm:presLayoutVars>
          <dgm:chMax val="1"/>
          <dgm:bulletEnabled/>
        </dgm:presLayoutVars>
      </dgm:prSet>
      <dgm:spPr/>
      <dgm:t>
        <a:bodyPr/>
        <a:lstStyle/>
        <a:p>
          <a:endParaRPr lang="en-US"/>
        </a:p>
      </dgm:t>
    </dgm:pt>
    <dgm:pt modelId="{3FB13EAD-EC9E-4929-B8AB-E5BCDE25F5E7}" type="pres">
      <dgm:prSet presAssocID="{CC73CCE4-1702-405C-AE93-98D80D22B936}" presName="descendantText" presStyleLbl="alignNode1" presStyleIdx="2" presStyleCnt="4">
        <dgm:presLayoutVars>
          <dgm:bulletEnabled/>
        </dgm:presLayoutVars>
      </dgm:prSet>
      <dgm:spPr/>
      <dgm:t>
        <a:bodyPr/>
        <a:lstStyle/>
        <a:p>
          <a:endParaRPr lang="en-US"/>
        </a:p>
      </dgm:t>
    </dgm:pt>
    <dgm:pt modelId="{CBECC9B8-B992-4D7B-BBBF-0DCAFA636967}" type="pres">
      <dgm:prSet presAssocID="{1BBFCB29-3CBD-40F4-9545-0D6062BF2541}" presName="sp" presStyleCnt="0"/>
      <dgm:spPr/>
    </dgm:pt>
    <dgm:pt modelId="{477F5E41-49DF-4BFC-AA60-757D56D3A7C0}" type="pres">
      <dgm:prSet presAssocID="{44909A9E-E418-4316-8DA2-771B57621594}" presName="linNode" presStyleCnt="0"/>
      <dgm:spPr/>
    </dgm:pt>
    <dgm:pt modelId="{A86643E5-427A-4D29-8054-0893C894F228}" type="pres">
      <dgm:prSet presAssocID="{44909A9E-E418-4316-8DA2-771B57621594}" presName="parentText" presStyleLbl="solidFgAcc1" presStyleIdx="3" presStyleCnt="4">
        <dgm:presLayoutVars>
          <dgm:chMax val="1"/>
          <dgm:bulletEnabled/>
        </dgm:presLayoutVars>
      </dgm:prSet>
      <dgm:spPr/>
      <dgm:t>
        <a:bodyPr/>
        <a:lstStyle/>
        <a:p>
          <a:endParaRPr lang="en-US"/>
        </a:p>
      </dgm:t>
    </dgm:pt>
    <dgm:pt modelId="{F44A3AF8-6B27-4B94-9A0F-5ECA79F994EC}" type="pres">
      <dgm:prSet presAssocID="{44909A9E-E418-4316-8DA2-771B57621594}" presName="descendantText" presStyleLbl="alignNode1" presStyleIdx="3" presStyleCnt="4">
        <dgm:presLayoutVars>
          <dgm:bulletEnabled/>
        </dgm:presLayoutVars>
      </dgm:prSet>
      <dgm:spPr/>
      <dgm:t>
        <a:bodyPr/>
        <a:lstStyle/>
        <a:p>
          <a:endParaRPr lang="en-US"/>
        </a:p>
      </dgm:t>
    </dgm:pt>
  </dgm:ptLst>
  <dgm:cxnLst>
    <dgm:cxn modelId="{942D33FE-5DAF-4EC7-9CBD-EDD615A15027}" srcId="{A10C2073-5450-43CE-9AEA-734D8F6EB58F}" destId="{1DD01300-9382-4DCB-B575-581970805B02}" srcOrd="0" destOrd="0" parTransId="{704178F7-6786-41B6-92D0-CE84115FBCD1}" sibTransId="{8121B629-4D17-4D4E-81EC-8A8F3ECC8303}"/>
    <dgm:cxn modelId="{2D585F52-111C-475F-9A53-51E852AFF3AA}" srcId="{CC73CCE4-1702-405C-AE93-98D80D22B936}" destId="{1CCB70B1-7DC6-4041-9190-BF8F01F5711C}" srcOrd="0" destOrd="0" parTransId="{545F3A15-9F7E-47B9-A557-9FBCDD789113}" sibTransId="{3C02FA07-3F0D-489A-A271-7938BA9C13D7}"/>
    <dgm:cxn modelId="{0A1EE480-0319-4A43-B0D4-71E0BD8D474C}" srcId="{44909A9E-E418-4316-8DA2-771B57621594}" destId="{16079A4C-8BD7-4790-8072-2225BE91E23F}" srcOrd="0" destOrd="0" parTransId="{298953D6-2192-4CCD-97A8-40DDB4864713}" sibTransId="{B026AF63-B9EB-4463-828D-08D29C1DB1DF}"/>
    <dgm:cxn modelId="{8F7F65A5-F520-4A5B-89D0-B077FC468DF8}" type="presOf" srcId="{1DD01300-9382-4DCB-B575-581970805B02}" destId="{C2148104-0EB9-43E4-8B9D-260E2FC536F8}" srcOrd="0" destOrd="0" presId="urn:microsoft.com/office/officeart/2016/7/layout/VerticalHollowActionList"/>
    <dgm:cxn modelId="{4F0F0DE2-28AA-4B44-9C2E-E8B709DD8EF8}" srcId="{A129329E-CC97-4E5D-883E-3234D0E34A36}" destId="{C3ACAD9A-3FDF-407D-8876-C14471E08E35}" srcOrd="0" destOrd="0" parTransId="{5256BBB2-BDEE-4BAF-B25D-F3958607BC07}" sibTransId="{709AA78C-9A11-4CE0-8A8F-813916792061}"/>
    <dgm:cxn modelId="{FF692B2D-29BC-4EC7-AD89-4F9B46F727B9}" type="presOf" srcId="{A129329E-CC97-4E5D-883E-3234D0E34A36}" destId="{40DFEC7D-6742-4D31-9A81-29AD36C4110B}" srcOrd="0" destOrd="0" presId="urn:microsoft.com/office/officeart/2016/7/layout/VerticalHollowActionList"/>
    <dgm:cxn modelId="{0C5B9228-F6D9-49F1-A7D4-64ECAF32C191}" type="presOf" srcId="{44909A9E-E418-4316-8DA2-771B57621594}" destId="{A86643E5-427A-4D29-8054-0893C894F228}" srcOrd="0" destOrd="0" presId="urn:microsoft.com/office/officeart/2016/7/layout/VerticalHollowActionList"/>
    <dgm:cxn modelId="{233888AE-1968-41D8-AD1B-DF13DD83FB75}" type="presOf" srcId="{73DE4F7E-AB24-47A6-8019-3BDF710684FD}" destId="{DBD59729-E930-4E23-B5CA-32784511E013}" srcOrd="0" destOrd="0" presId="urn:microsoft.com/office/officeart/2016/7/layout/VerticalHollowActionList"/>
    <dgm:cxn modelId="{95A73FC4-D32F-4B69-B211-492AA87F7822}" srcId="{73DE4F7E-AB24-47A6-8019-3BDF710684FD}" destId="{A129329E-CC97-4E5D-883E-3234D0E34A36}" srcOrd="1" destOrd="0" parTransId="{C1D5094E-4576-4308-9934-37BEB8E76790}" sibTransId="{5FC81E13-8E25-41C8-B0D9-B26CEE6300AC}"/>
    <dgm:cxn modelId="{4C6A0B8B-6232-44A9-94B9-B71000A31941}" type="presOf" srcId="{C3ACAD9A-3FDF-407D-8876-C14471E08E35}" destId="{E218C1C1-AEF7-4BDE-A7D4-E1B02AEC13DF}" srcOrd="0" destOrd="0" presId="urn:microsoft.com/office/officeart/2016/7/layout/VerticalHollowActionList"/>
    <dgm:cxn modelId="{5FFDF0A4-D98F-4873-8618-8ED801796B16}" srcId="{73DE4F7E-AB24-47A6-8019-3BDF710684FD}" destId="{CC73CCE4-1702-405C-AE93-98D80D22B936}" srcOrd="2" destOrd="0" parTransId="{A4AAF8F2-2220-4F6C-92F5-9D9A97DF2F23}" sibTransId="{1BBFCB29-3CBD-40F4-9545-0D6062BF2541}"/>
    <dgm:cxn modelId="{F4B32A35-BBD4-4E2B-A6E7-D7FC14B3A0B8}" type="presOf" srcId="{A10C2073-5450-43CE-9AEA-734D8F6EB58F}" destId="{0CE51EE2-1EF0-4E4D-8826-6DA4B3AB5379}" srcOrd="0" destOrd="0" presId="urn:microsoft.com/office/officeart/2016/7/layout/VerticalHollowActionList"/>
    <dgm:cxn modelId="{08475BFB-8696-4080-A245-848F72CB2307}" type="presOf" srcId="{16079A4C-8BD7-4790-8072-2225BE91E23F}" destId="{F44A3AF8-6B27-4B94-9A0F-5ECA79F994EC}" srcOrd="0" destOrd="0" presId="urn:microsoft.com/office/officeart/2016/7/layout/VerticalHollowActionList"/>
    <dgm:cxn modelId="{25AD0829-0ECE-43C9-9F1E-7A6268DF7644}" srcId="{73DE4F7E-AB24-47A6-8019-3BDF710684FD}" destId="{A10C2073-5450-43CE-9AEA-734D8F6EB58F}" srcOrd="0" destOrd="0" parTransId="{0E51295E-30E9-408D-97C4-3F3E11496E79}" sibTransId="{C5B61733-1FB9-4E93-8027-6D3126482C57}"/>
    <dgm:cxn modelId="{755AADB9-DC61-4E0B-BA42-E183611FD495}" srcId="{73DE4F7E-AB24-47A6-8019-3BDF710684FD}" destId="{44909A9E-E418-4316-8DA2-771B57621594}" srcOrd="3" destOrd="0" parTransId="{08F0E0E2-0909-45F1-A922-526DAA4CB954}" sibTransId="{6B4BC10C-63AA-49E5-AB7A-0844ACF0BF28}"/>
    <dgm:cxn modelId="{944944F8-186B-4073-9EFF-F784ACA71656}" type="presOf" srcId="{CC73CCE4-1702-405C-AE93-98D80D22B936}" destId="{CA2ACC49-8E0B-4065-8B0C-D37EFEAE7462}" srcOrd="0" destOrd="0" presId="urn:microsoft.com/office/officeart/2016/7/layout/VerticalHollowActionList"/>
    <dgm:cxn modelId="{B198B80E-2D42-40AD-AB6F-FECAA610B111}" type="presOf" srcId="{1CCB70B1-7DC6-4041-9190-BF8F01F5711C}" destId="{3FB13EAD-EC9E-4929-B8AB-E5BCDE25F5E7}" srcOrd="0" destOrd="0" presId="urn:microsoft.com/office/officeart/2016/7/layout/VerticalHollowActionList"/>
    <dgm:cxn modelId="{6A60275D-3F84-41E6-BB1C-B03B0A00AD07}" type="presParOf" srcId="{DBD59729-E930-4E23-B5CA-32784511E013}" destId="{900D4033-D938-4B59-BE70-A30F054BA0BC}" srcOrd="0" destOrd="0" presId="urn:microsoft.com/office/officeart/2016/7/layout/VerticalHollowActionList"/>
    <dgm:cxn modelId="{3FD76030-8578-48C7-9EC4-EBC9993CD105}" type="presParOf" srcId="{900D4033-D938-4B59-BE70-A30F054BA0BC}" destId="{0CE51EE2-1EF0-4E4D-8826-6DA4B3AB5379}" srcOrd="0" destOrd="0" presId="urn:microsoft.com/office/officeart/2016/7/layout/VerticalHollowActionList"/>
    <dgm:cxn modelId="{AB0A8EA8-4C54-4A94-BEB8-BF232D24F5C7}" type="presParOf" srcId="{900D4033-D938-4B59-BE70-A30F054BA0BC}" destId="{C2148104-0EB9-43E4-8B9D-260E2FC536F8}" srcOrd="1" destOrd="0" presId="urn:microsoft.com/office/officeart/2016/7/layout/VerticalHollowActionList"/>
    <dgm:cxn modelId="{CD21BB1E-B076-471A-84B4-5D7C6FC09C17}" type="presParOf" srcId="{DBD59729-E930-4E23-B5CA-32784511E013}" destId="{1DABCB38-7EC3-42B1-9420-563111A988D9}" srcOrd="1" destOrd="0" presId="urn:microsoft.com/office/officeart/2016/7/layout/VerticalHollowActionList"/>
    <dgm:cxn modelId="{75E36098-1435-457E-8DF2-C0F678419427}" type="presParOf" srcId="{DBD59729-E930-4E23-B5CA-32784511E013}" destId="{20C9CD2E-3AFF-4518-AC7A-8B03F7CF885E}" srcOrd="2" destOrd="0" presId="urn:microsoft.com/office/officeart/2016/7/layout/VerticalHollowActionList"/>
    <dgm:cxn modelId="{D65A6F1B-2442-4394-8A74-A2D933B6D1A8}" type="presParOf" srcId="{20C9CD2E-3AFF-4518-AC7A-8B03F7CF885E}" destId="{40DFEC7D-6742-4D31-9A81-29AD36C4110B}" srcOrd="0" destOrd="0" presId="urn:microsoft.com/office/officeart/2016/7/layout/VerticalHollowActionList"/>
    <dgm:cxn modelId="{E1CB1232-561F-48BC-AF97-013F6AF41127}" type="presParOf" srcId="{20C9CD2E-3AFF-4518-AC7A-8B03F7CF885E}" destId="{E218C1C1-AEF7-4BDE-A7D4-E1B02AEC13DF}" srcOrd="1" destOrd="0" presId="urn:microsoft.com/office/officeart/2016/7/layout/VerticalHollowActionList"/>
    <dgm:cxn modelId="{C76CD3F7-8B99-40EE-96CB-F39CD9E7A4C0}" type="presParOf" srcId="{DBD59729-E930-4E23-B5CA-32784511E013}" destId="{E69B6E63-6C1A-470F-9FBE-7A50F6A79A1D}" srcOrd="3" destOrd="0" presId="urn:microsoft.com/office/officeart/2016/7/layout/VerticalHollowActionList"/>
    <dgm:cxn modelId="{C189147B-494A-424D-867D-F20E4E6B0FE8}" type="presParOf" srcId="{DBD59729-E930-4E23-B5CA-32784511E013}" destId="{A8341414-641B-4BFA-940C-D20609CC9CD8}" srcOrd="4" destOrd="0" presId="urn:microsoft.com/office/officeart/2016/7/layout/VerticalHollowActionList"/>
    <dgm:cxn modelId="{135B8D6F-95B7-4935-B171-F4D1AFF76436}" type="presParOf" srcId="{A8341414-641B-4BFA-940C-D20609CC9CD8}" destId="{CA2ACC49-8E0B-4065-8B0C-D37EFEAE7462}" srcOrd="0" destOrd="0" presId="urn:microsoft.com/office/officeart/2016/7/layout/VerticalHollowActionList"/>
    <dgm:cxn modelId="{34015229-6FC1-4AB7-9AA0-F0DC402CEE97}" type="presParOf" srcId="{A8341414-641B-4BFA-940C-D20609CC9CD8}" destId="{3FB13EAD-EC9E-4929-B8AB-E5BCDE25F5E7}" srcOrd="1" destOrd="0" presId="urn:microsoft.com/office/officeart/2016/7/layout/VerticalHollowActionList"/>
    <dgm:cxn modelId="{6DDF65FD-B476-4205-8AFB-C7F9BA85794C}" type="presParOf" srcId="{DBD59729-E930-4E23-B5CA-32784511E013}" destId="{CBECC9B8-B992-4D7B-BBBF-0DCAFA636967}" srcOrd="5" destOrd="0" presId="urn:microsoft.com/office/officeart/2016/7/layout/VerticalHollowActionList"/>
    <dgm:cxn modelId="{7EEC20D5-2A53-4E8D-AA71-212045145546}" type="presParOf" srcId="{DBD59729-E930-4E23-B5CA-32784511E013}" destId="{477F5E41-49DF-4BFC-AA60-757D56D3A7C0}" srcOrd="6" destOrd="0" presId="urn:microsoft.com/office/officeart/2016/7/layout/VerticalHollowActionList"/>
    <dgm:cxn modelId="{BE86CB89-AC09-4CE9-BC27-721DA787E9B2}" type="presParOf" srcId="{477F5E41-49DF-4BFC-AA60-757D56D3A7C0}" destId="{A86643E5-427A-4D29-8054-0893C894F228}" srcOrd="0" destOrd="0" presId="urn:microsoft.com/office/officeart/2016/7/layout/VerticalHollowActionList"/>
    <dgm:cxn modelId="{659F3B47-10E2-4B61-ADC8-F42C5A5ADFB0}" type="presParOf" srcId="{477F5E41-49DF-4BFC-AA60-757D56D3A7C0}" destId="{F44A3AF8-6B27-4B94-9A0F-5ECA79F994EC}" srcOrd="1" destOrd="0" presId="urn:microsoft.com/office/officeart/2016/7/layout/VerticalHollowAc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2C88503-8463-4D08-8432-7A4D35EB9801}" type="doc">
      <dgm:prSet loTypeId="urn:microsoft.com/office/officeart/2016/7/layout/VerticalHollowActionList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7242FCA-BD1A-44B7-B634-D9E6C475D727}">
      <dgm:prSet/>
      <dgm:spPr/>
      <dgm:t>
        <a:bodyPr/>
        <a:lstStyle/>
        <a:p>
          <a:r>
            <a:rPr lang="en-US"/>
            <a:t>Achieve</a:t>
          </a:r>
        </a:p>
      </dgm:t>
    </dgm:pt>
    <dgm:pt modelId="{813C5159-F295-48DB-B57B-05F4FAF4D1DE}" type="parTrans" cxnId="{EFA92F76-574E-42D4-988A-494EF36202A6}">
      <dgm:prSet/>
      <dgm:spPr/>
      <dgm:t>
        <a:bodyPr/>
        <a:lstStyle/>
        <a:p>
          <a:endParaRPr lang="en-US"/>
        </a:p>
      </dgm:t>
    </dgm:pt>
    <dgm:pt modelId="{CD7407F8-B0B6-4F0C-B62B-C433F44DC7A9}" type="sibTrans" cxnId="{EFA92F76-574E-42D4-988A-494EF36202A6}">
      <dgm:prSet/>
      <dgm:spPr/>
      <dgm:t>
        <a:bodyPr/>
        <a:lstStyle/>
        <a:p>
          <a:endParaRPr lang="en-US"/>
        </a:p>
      </dgm:t>
    </dgm:pt>
    <dgm:pt modelId="{7F3B29D8-E5A3-4E58-810F-6F128D02E222}">
      <dgm:prSet/>
      <dgm:spPr/>
      <dgm:t>
        <a:bodyPr/>
        <a:lstStyle/>
        <a:p>
          <a:r>
            <a:rPr lang="en-US"/>
            <a:t>Achieve significant progress towards national green economy targets and the United Nations Sustainable Development Goals (SDGs)</a:t>
          </a:r>
        </a:p>
      </dgm:t>
    </dgm:pt>
    <dgm:pt modelId="{EC9CD44E-FF42-459F-9FB7-9293CFC3F72A}" type="parTrans" cxnId="{35E20918-16F5-4FBF-A383-FE093F9953A3}">
      <dgm:prSet/>
      <dgm:spPr/>
      <dgm:t>
        <a:bodyPr/>
        <a:lstStyle/>
        <a:p>
          <a:endParaRPr lang="en-US"/>
        </a:p>
      </dgm:t>
    </dgm:pt>
    <dgm:pt modelId="{54C03830-849D-41FD-8691-6C0F6F3B0886}" type="sibTrans" cxnId="{35E20918-16F5-4FBF-A383-FE093F9953A3}">
      <dgm:prSet/>
      <dgm:spPr/>
      <dgm:t>
        <a:bodyPr/>
        <a:lstStyle/>
        <a:p>
          <a:endParaRPr lang="en-US"/>
        </a:p>
      </dgm:t>
    </dgm:pt>
    <dgm:pt modelId="{B9DC0E4B-7AC4-4D29-8107-C20ED9065DD8}">
      <dgm:prSet/>
      <dgm:spPr/>
      <dgm:t>
        <a:bodyPr/>
        <a:lstStyle/>
        <a:p>
          <a:r>
            <a:rPr lang="en-US"/>
            <a:t>Ensure</a:t>
          </a:r>
        </a:p>
      </dgm:t>
    </dgm:pt>
    <dgm:pt modelId="{0F22C4D8-A9BD-4BAF-9B79-8F1E5F3948EF}" type="parTrans" cxnId="{5D47FB8B-295E-463D-83DC-6CC97645C6B2}">
      <dgm:prSet/>
      <dgm:spPr/>
      <dgm:t>
        <a:bodyPr/>
        <a:lstStyle/>
        <a:p>
          <a:endParaRPr lang="en-US"/>
        </a:p>
      </dgm:t>
    </dgm:pt>
    <dgm:pt modelId="{B52410C3-8674-4A38-9918-ABDD9FC84131}" type="sibTrans" cxnId="{5D47FB8B-295E-463D-83DC-6CC97645C6B2}">
      <dgm:prSet/>
      <dgm:spPr/>
      <dgm:t>
        <a:bodyPr/>
        <a:lstStyle/>
        <a:p>
          <a:endParaRPr lang="en-US"/>
        </a:p>
      </dgm:t>
    </dgm:pt>
    <dgm:pt modelId="{CC070CCC-F2D3-4C4D-9927-35EB64C33651}">
      <dgm:prSet/>
      <dgm:spPr/>
      <dgm:t>
        <a:bodyPr/>
        <a:lstStyle/>
        <a:p>
          <a:r>
            <a:rPr lang="en-US"/>
            <a:t>Ensure that green economy principles are integrated across all sectors of the economy</a:t>
          </a:r>
        </a:p>
      </dgm:t>
    </dgm:pt>
    <dgm:pt modelId="{A186C97E-66C2-4874-9068-D8D5F074DCF0}" type="parTrans" cxnId="{FF07A0C9-EAB0-4D2B-A129-B7181D06EFE1}">
      <dgm:prSet/>
      <dgm:spPr/>
      <dgm:t>
        <a:bodyPr/>
        <a:lstStyle/>
        <a:p>
          <a:endParaRPr lang="en-US"/>
        </a:p>
      </dgm:t>
    </dgm:pt>
    <dgm:pt modelId="{F11CA158-F8E3-43D3-B984-8CA5BEC19EF6}" type="sibTrans" cxnId="{FF07A0C9-EAB0-4D2B-A129-B7181D06EFE1}">
      <dgm:prSet/>
      <dgm:spPr/>
      <dgm:t>
        <a:bodyPr/>
        <a:lstStyle/>
        <a:p>
          <a:endParaRPr lang="en-US"/>
        </a:p>
      </dgm:t>
    </dgm:pt>
    <dgm:pt modelId="{70F22B47-3B82-4210-B4FC-98CFE5A2BB83}">
      <dgm:prSet/>
      <dgm:spPr/>
      <dgm:t>
        <a:bodyPr/>
        <a:lstStyle/>
        <a:p>
          <a:r>
            <a:rPr lang="en-US"/>
            <a:t>Monitor</a:t>
          </a:r>
        </a:p>
      </dgm:t>
    </dgm:pt>
    <dgm:pt modelId="{B514E750-B838-4F2D-B1A8-7A643CD42C73}" type="parTrans" cxnId="{7E916478-B17D-44BA-B112-64323A12A04D}">
      <dgm:prSet/>
      <dgm:spPr/>
      <dgm:t>
        <a:bodyPr/>
        <a:lstStyle/>
        <a:p>
          <a:endParaRPr lang="en-US"/>
        </a:p>
      </dgm:t>
    </dgm:pt>
    <dgm:pt modelId="{15DACCC8-355F-4CFB-B791-73B739581865}" type="sibTrans" cxnId="{7E916478-B17D-44BA-B112-64323A12A04D}">
      <dgm:prSet/>
      <dgm:spPr/>
      <dgm:t>
        <a:bodyPr/>
        <a:lstStyle/>
        <a:p>
          <a:endParaRPr lang="en-US"/>
        </a:p>
      </dgm:t>
    </dgm:pt>
    <dgm:pt modelId="{33F8DA93-7A3A-4500-8A94-C73AD5A4D1E8}">
      <dgm:prSet/>
      <dgm:spPr/>
      <dgm:t>
        <a:bodyPr/>
        <a:lstStyle/>
        <a:p>
          <a:r>
            <a:rPr lang="en-US"/>
            <a:t>Monitor progress, evaluate impact, and continuously update and improve the national green economy strategy</a:t>
          </a:r>
        </a:p>
      </dgm:t>
    </dgm:pt>
    <dgm:pt modelId="{CEA9B9E0-82A0-4018-A961-71A937F95452}" type="parTrans" cxnId="{B0D7DA3F-C61A-45B5-A6D3-61366C7F8737}">
      <dgm:prSet/>
      <dgm:spPr/>
      <dgm:t>
        <a:bodyPr/>
        <a:lstStyle/>
        <a:p>
          <a:endParaRPr lang="en-US"/>
        </a:p>
      </dgm:t>
    </dgm:pt>
    <dgm:pt modelId="{5F79C505-7D58-4759-A932-EAAF13D9343F}" type="sibTrans" cxnId="{B0D7DA3F-C61A-45B5-A6D3-61366C7F8737}">
      <dgm:prSet/>
      <dgm:spPr/>
      <dgm:t>
        <a:bodyPr/>
        <a:lstStyle/>
        <a:p>
          <a:endParaRPr lang="en-US"/>
        </a:p>
      </dgm:t>
    </dgm:pt>
    <dgm:pt modelId="{3A8A4F87-2B41-42A5-BB48-3A02C444FA94}">
      <dgm:prSet/>
      <dgm:spPr/>
      <dgm:t>
        <a:bodyPr/>
        <a:lstStyle/>
        <a:p>
          <a:r>
            <a:rPr lang="en-US"/>
            <a:t>Foster</a:t>
          </a:r>
        </a:p>
      </dgm:t>
    </dgm:pt>
    <dgm:pt modelId="{F78DF6C4-D777-400C-BA32-904D1241EFAD}" type="parTrans" cxnId="{0225DD3F-BBF1-4F99-86F4-3E70189FDCE2}">
      <dgm:prSet/>
      <dgm:spPr/>
      <dgm:t>
        <a:bodyPr/>
        <a:lstStyle/>
        <a:p>
          <a:endParaRPr lang="en-US"/>
        </a:p>
      </dgm:t>
    </dgm:pt>
    <dgm:pt modelId="{82298515-FA6D-4EEE-8953-71C5B769A009}" type="sibTrans" cxnId="{0225DD3F-BBF1-4F99-86F4-3E70189FDCE2}">
      <dgm:prSet/>
      <dgm:spPr/>
      <dgm:t>
        <a:bodyPr/>
        <a:lstStyle/>
        <a:p>
          <a:endParaRPr lang="en-US"/>
        </a:p>
      </dgm:t>
    </dgm:pt>
    <dgm:pt modelId="{1960D842-CFB8-4EE0-BC0B-DB6AB899FFAB}">
      <dgm:prSet/>
      <dgm:spPr/>
      <dgm:t>
        <a:bodyPr/>
        <a:lstStyle/>
        <a:p>
          <a:r>
            <a:rPr lang="en-US"/>
            <a:t>Foster a culture of sustainability and environmental stewardship among citizens and stakeholders</a:t>
          </a:r>
        </a:p>
      </dgm:t>
    </dgm:pt>
    <dgm:pt modelId="{C2A581DC-2ABD-4599-A339-506EB7BAA1AA}" type="parTrans" cxnId="{B1C8837D-8C01-4F84-AC6D-27B0A1F757D9}">
      <dgm:prSet/>
      <dgm:spPr/>
      <dgm:t>
        <a:bodyPr/>
        <a:lstStyle/>
        <a:p>
          <a:endParaRPr lang="en-US"/>
        </a:p>
      </dgm:t>
    </dgm:pt>
    <dgm:pt modelId="{B6FC6502-FA88-48C5-919D-A91F02F9670E}" type="sibTrans" cxnId="{B1C8837D-8C01-4F84-AC6D-27B0A1F757D9}">
      <dgm:prSet/>
      <dgm:spPr/>
      <dgm:t>
        <a:bodyPr/>
        <a:lstStyle/>
        <a:p>
          <a:endParaRPr lang="en-US"/>
        </a:p>
      </dgm:t>
    </dgm:pt>
    <dgm:pt modelId="{8AEB2700-37EC-40E5-BCA9-582B5DCA7C1C}" type="pres">
      <dgm:prSet presAssocID="{92C88503-8463-4D08-8432-7A4D35EB980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876ED09-294B-4DB3-92AD-DFFD2E775F5B}" type="pres">
      <dgm:prSet presAssocID="{97242FCA-BD1A-44B7-B634-D9E6C475D727}" presName="linNode" presStyleCnt="0"/>
      <dgm:spPr/>
    </dgm:pt>
    <dgm:pt modelId="{41B7E5E6-C531-4A93-BA22-F81B1B8C1CD0}" type="pres">
      <dgm:prSet presAssocID="{97242FCA-BD1A-44B7-B634-D9E6C475D727}" presName="parentText" presStyleLbl="solidFgAcc1" presStyleIdx="0" presStyleCnt="4">
        <dgm:presLayoutVars>
          <dgm:chMax val="1"/>
          <dgm:bulletEnabled/>
        </dgm:presLayoutVars>
      </dgm:prSet>
      <dgm:spPr/>
      <dgm:t>
        <a:bodyPr/>
        <a:lstStyle/>
        <a:p>
          <a:endParaRPr lang="en-US"/>
        </a:p>
      </dgm:t>
    </dgm:pt>
    <dgm:pt modelId="{71B4148D-BC10-4DAE-8706-8A4EBC81132D}" type="pres">
      <dgm:prSet presAssocID="{97242FCA-BD1A-44B7-B634-D9E6C475D727}" presName="descendantText" presStyleLbl="alignNode1" presStyleIdx="0" presStyleCnt="4">
        <dgm:presLayoutVars>
          <dgm:bulletEnabled/>
        </dgm:presLayoutVars>
      </dgm:prSet>
      <dgm:spPr/>
      <dgm:t>
        <a:bodyPr/>
        <a:lstStyle/>
        <a:p>
          <a:endParaRPr lang="en-US"/>
        </a:p>
      </dgm:t>
    </dgm:pt>
    <dgm:pt modelId="{8CBDD41F-56B6-40BE-AABB-D676D0998CBD}" type="pres">
      <dgm:prSet presAssocID="{CD7407F8-B0B6-4F0C-B62B-C433F44DC7A9}" presName="sp" presStyleCnt="0"/>
      <dgm:spPr/>
    </dgm:pt>
    <dgm:pt modelId="{6F18ED8E-6A55-4AEB-A004-62F56BEA34E9}" type="pres">
      <dgm:prSet presAssocID="{B9DC0E4B-7AC4-4D29-8107-C20ED9065DD8}" presName="linNode" presStyleCnt="0"/>
      <dgm:spPr/>
    </dgm:pt>
    <dgm:pt modelId="{8F9FAEBE-1D47-4F05-A46B-2BED542604B4}" type="pres">
      <dgm:prSet presAssocID="{B9DC0E4B-7AC4-4D29-8107-C20ED9065DD8}" presName="parentText" presStyleLbl="solidFgAcc1" presStyleIdx="1" presStyleCnt="4">
        <dgm:presLayoutVars>
          <dgm:chMax val="1"/>
          <dgm:bulletEnabled/>
        </dgm:presLayoutVars>
      </dgm:prSet>
      <dgm:spPr/>
      <dgm:t>
        <a:bodyPr/>
        <a:lstStyle/>
        <a:p>
          <a:endParaRPr lang="en-US"/>
        </a:p>
      </dgm:t>
    </dgm:pt>
    <dgm:pt modelId="{5461122A-3203-4248-927A-86692AF05262}" type="pres">
      <dgm:prSet presAssocID="{B9DC0E4B-7AC4-4D29-8107-C20ED9065DD8}" presName="descendantText" presStyleLbl="alignNode1" presStyleIdx="1" presStyleCnt="4">
        <dgm:presLayoutVars>
          <dgm:bulletEnabled/>
        </dgm:presLayoutVars>
      </dgm:prSet>
      <dgm:spPr/>
      <dgm:t>
        <a:bodyPr/>
        <a:lstStyle/>
        <a:p>
          <a:endParaRPr lang="en-US"/>
        </a:p>
      </dgm:t>
    </dgm:pt>
    <dgm:pt modelId="{4FCBF705-FBC9-4B47-A6E6-09330D295E3C}" type="pres">
      <dgm:prSet presAssocID="{B52410C3-8674-4A38-9918-ABDD9FC84131}" presName="sp" presStyleCnt="0"/>
      <dgm:spPr/>
    </dgm:pt>
    <dgm:pt modelId="{DD852685-0DB3-4141-B1F2-FA07C149491C}" type="pres">
      <dgm:prSet presAssocID="{70F22B47-3B82-4210-B4FC-98CFE5A2BB83}" presName="linNode" presStyleCnt="0"/>
      <dgm:spPr/>
    </dgm:pt>
    <dgm:pt modelId="{C8F271F3-342E-4854-9492-1CB0E4EAB7C8}" type="pres">
      <dgm:prSet presAssocID="{70F22B47-3B82-4210-B4FC-98CFE5A2BB83}" presName="parentText" presStyleLbl="solidFgAcc1" presStyleIdx="2" presStyleCnt="4">
        <dgm:presLayoutVars>
          <dgm:chMax val="1"/>
          <dgm:bulletEnabled/>
        </dgm:presLayoutVars>
      </dgm:prSet>
      <dgm:spPr/>
      <dgm:t>
        <a:bodyPr/>
        <a:lstStyle/>
        <a:p>
          <a:endParaRPr lang="en-US"/>
        </a:p>
      </dgm:t>
    </dgm:pt>
    <dgm:pt modelId="{6515084B-F333-4112-891C-EDFC8B376797}" type="pres">
      <dgm:prSet presAssocID="{70F22B47-3B82-4210-B4FC-98CFE5A2BB83}" presName="descendantText" presStyleLbl="alignNode1" presStyleIdx="2" presStyleCnt="4">
        <dgm:presLayoutVars>
          <dgm:bulletEnabled/>
        </dgm:presLayoutVars>
      </dgm:prSet>
      <dgm:spPr/>
      <dgm:t>
        <a:bodyPr/>
        <a:lstStyle/>
        <a:p>
          <a:endParaRPr lang="en-US"/>
        </a:p>
      </dgm:t>
    </dgm:pt>
    <dgm:pt modelId="{ED5DD64F-AE59-4AB1-BE9D-76B8C862C2C6}" type="pres">
      <dgm:prSet presAssocID="{15DACCC8-355F-4CFB-B791-73B739581865}" presName="sp" presStyleCnt="0"/>
      <dgm:spPr/>
    </dgm:pt>
    <dgm:pt modelId="{026004D2-8C75-4AEF-9D4C-0F60E0A7B670}" type="pres">
      <dgm:prSet presAssocID="{3A8A4F87-2B41-42A5-BB48-3A02C444FA94}" presName="linNode" presStyleCnt="0"/>
      <dgm:spPr/>
    </dgm:pt>
    <dgm:pt modelId="{12A6C507-0598-4F35-A264-D58A06A4C098}" type="pres">
      <dgm:prSet presAssocID="{3A8A4F87-2B41-42A5-BB48-3A02C444FA94}" presName="parentText" presStyleLbl="solidFgAcc1" presStyleIdx="3" presStyleCnt="4">
        <dgm:presLayoutVars>
          <dgm:chMax val="1"/>
          <dgm:bulletEnabled/>
        </dgm:presLayoutVars>
      </dgm:prSet>
      <dgm:spPr/>
      <dgm:t>
        <a:bodyPr/>
        <a:lstStyle/>
        <a:p>
          <a:endParaRPr lang="en-US"/>
        </a:p>
      </dgm:t>
    </dgm:pt>
    <dgm:pt modelId="{7649065D-21FD-46C0-A8E4-21C49BB84FB2}" type="pres">
      <dgm:prSet presAssocID="{3A8A4F87-2B41-42A5-BB48-3A02C444FA94}" presName="descendantText" presStyleLbl="alignNode1" presStyleIdx="3" presStyleCnt="4">
        <dgm:presLayoutVars>
          <dgm:bulletEnabled/>
        </dgm:presLayoutVars>
      </dgm:prSet>
      <dgm:spPr/>
      <dgm:t>
        <a:bodyPr/>
        <a:lstStyle/>
        <a:p>
          <a:endParaRPr lang="en-US"/>
        </a:p>
      </dgm:t>
    </dgm:pt>
  </dgm:ptLst>
  <dgm:cxnLst>
    <dgm:cxn modelId="{EE080551-019D-4E52-8431-DC56BB6A9515}" type="presOf" srcId="{1960D842-CFB8-4EE0-BC0B-DB6AB899FFAB}" destId="{7649065D-21FD-46C0-A8E4-21C49BB84FB2}" srcOrd="0" destOrd="0" presId="urn:microsoft.com/office/officeart/2016/7/layout/VerticalHollowActionList"/>
    <dgm:cxn modelId="{7E916478-B17D-44BA-B112-64323A12A04D}" srcId="{92C88503-8463-4D08-8432-7A4D35EB9801}" destId="{70F22B47-3B82-4210-B4FC-98CFE5A2BB83}" srcOrd="2" destOrd="0" parTransId="{B514E750-B838-4F2D-B1A8-7A643CD42C73}" sibTransId="{15DACCC8-355F-4CFB-B791-73B739581865}"/>
    <dgm:cxn modelId="{30E6584E-9E90-418B-BA68-028F083983AF}" type="presOf" srcId="{33F8DA93-7A3A-4500-8A94-C73AD5A4D1E8}" destId="{6515084B-F333-4112-891C-EDFC8B376797}" srcOrd="0" destOrd="0" presId="urn:microsoft.com/office/officeart/2016/7/layout/VerticalHollowActionList"/>
    <dgm:cxn modelId="{0225DD3F-BBF1-4F99-86F4-3E70189FDCE2}" srcId="{92C88503-8463-4D08-8432-7A4D35EB9801}" destId="{3A8A4F87-2B41-42A5-BB48-3A02C444FA94}" srcOrd="3" destOrd="0" parTransId="{F78DF6C4-D777-400C-BA32-904D1241EFAD}" sibTransId="{82298515-FA6D-4EEE-8953-71C5B769A009}"/>
    <dgm:cxn modelId="{35E20918-16F5-4FBF-A383-FE093F9953A3}" srcId="{97242FCA-BD1A-44B7-B634-D9E6C475D727}" destId="{7F3B29D8-E5A3-4E58-810F-6F128D02E222}" srcOrd="0" destOrd="0" parTransId="{EC9CD44E-FF42-459F-9FB7-9293CFC3F72A}" sibTransId="{54C03830-849D-41FD-8691-6C0F6F3B0886}"/>
    <dgm:cxn modelId="{DFBBA128-7EB5-4CA2-B8B2-B1F8BD1620A1}" type="presOf" srcId="{B9DC0E4B-7AC4-4D29-8107-C20ED9065DD8}" destId="{8F9FAEBE-1D47-4F05-A46B-2BED542604B4}" srcOrd="0" destOrd="0" presId="urn:microsoft.com/office/officeart/2016/7/layout/VerticalHollowActionList"/>
    <dgm:cxn modelId="{FF07A0C9-EAB0-4D2B-A129-B7181D06EFE1}" srcId="{B9DC0E4B-7AC4-4D29-8107-C20ED9065DD8}" destId="{CC070CCC-F2D3-4C4D-9927-35EB64C33651}" srcOrd="0" destOrd="0" parTransId="{A186C97E-66C2-4874-9068-D8D5F074DCF0}" sibTransId="{F11CA158-F8E3-43D3-B984-8CA5BEC19EF6}"/>
    <dgm:cxn modelId="{B1C8837D-8C01-4F84-AC6D-27B0A1F757D9}" srcId="{3A8A4F87-2B41-42A5-BB48-3A02C444FA94}" destId="{1960D842-CFB8-4EE0-BC0B-DB6AB899FFAB}" srcOrd="0" destOrd="0" parTransId="{C2A581DC-2ABD-4599-A339-506EB7BAA1AA}" sibTransId="{B6FC6502-FA88-48C5-919D-A91F02F9670E}"/>
    <dgm:cxn modelId="{679DEE5C-A9DD-4E70-A0FB-7116606C88D8}" type="presOf" srcId="{3A8A4F87-2B41-42A5-BB48-3A02C444FA94}" destId="{12A6C507-0598-4F35-A264-D58A06A4C098}" srcOrd="0" destOrd="0" presId="urn:microsoft.com/office/officeart/2016/7/layout/VerticalHollowActionList"/>
    <dgm:cxn modelId="{B0D7DA3F-C61A-45B5-A6D3-61366C7F8737}" srcId="{70F22B47-3B82-4210-B4FC-98CFE5A2BB83}" destId="{33F8DA93-7A3A-4500-8A94-C73AD5A4D1E8}" srcOrd="0" destOrd="0" parTransId="{CEA9B9E0-82A0-4018-A961-71A937F95452}" sibTransId="{5F79C505-7D58-4759-A932-EAAF13D9343F}"/>
    <dgm:cxn modelId="{E98F95F0-4F26-455E-A8F4-3703762D6512}" type="presOf" srcId="{7F3B29D8-E5A3-4E58-810F-6F128D02E222}" destId="{71B4148D-BC10-4DAE-8706-8A4EBC81132D}" srcOrd="0" destOrd="0" presId="urn:microsoft.com/office/officeart/2016/7/layout/VerticalHollowActionList"/>
    <dgm:cxn modelId="{0FA1F782-2FF5-4D7C-9484-1CEDCD878F25}" type="presOf" srcId="{92C88503-8463-4D08-8432-7A4D35EB9801}" destId="{8AEB2700-37EC-40E5-BCA9-582B5DCA7C1C}" srcOrd="0" destOrd="0" presId="urn:microsoft.com/office/officeart/2016/7/layout/VerticalHollowActionList"/>
    <dgm:cxn modelId="{DC05F316-8194-4F4A-935E-816EA0331AEE}" type="presOf" srcId="{97242FCA-BD1A-44B7-B634-D9E6C475D727}" destId="{41B7E5E6-C531-4A93-BA22-F81B1B8C1CD0}" srcOrd="0" destOrd="0" presId="urn:microsoft.com/office/officeart/2016/7/layout/VerticalHollowActionList"/>
    <dgm:cxn modelId="{EFA92F76-574E-42D4-988A-494EF36202A6}" srcId="{92C88503-8463-4D08-8432-7A4D35EB9801}" destId="{97242FCA-BD1A-44B7-B634-D9E6C475D727}" srcOrd="0" destOrd="0" parTransId="{813C5159-F295-48DB-B57B-05F4FAF4D1DE}" sibTransId="{CD7407F8-B0B6-4F0C-B62B-C433F44DC7A9}"/>
    <dgm:cxn modelId="{5D47FB8B-295E-463D-83DC-6CC97645C6B2}" srcId="{92C88503-8463-4D08-8432-7A4D35EB9801}" destId="{B9DC0E4B-7AC4-4D29-8107-C20ED9065DD8}" srcOrd="1" destOrd="0" parTransId="{0F22C4D8-A9BD-4BAF-9B79-8F1E5F3948EF}" sibTransId="{B52410C3-8674-4A38-9918-ABDD9FC84131}"/>
    <dgm:cxn modelId="{E1169A7D-290E-4AD5-AECE-35BD71289674}" type="presOf" srcId="{CC070CCC-F2D3-4C4D-9927-35EB64C33651}" destId="{5461122A-3203-4248-927A-86692AF05262}" srcOrd="0" destOrd="0" presId="urn:microsoft.com/office/officeart/2016/7/layout/VerticalHollowActionList"/>
    <dgm:cxn modelId="{6305FB9A-F7E6-49A3-9574-83AC02232565}" type="presOf" srcId="{70F22B47-3B82-4210-B4FC-98CFE5A2BB83}" destId="{C8F271F3-342E-4854-9492-1CB0E4EAB7C8}" srcOrd="0" destOrd="0" presId="urn:microsoft.com/office/officeart/2016/7/layout/VerticalHollowActionList"/>
    <dgm:cxn modelId="{047CC4A9-BDC8-4193-B179-ABD8309EF7E2}" type="presParOf" srcId="{8AEB2700-37EC-40E5-BCA9-582B5DCA7C1C}" destId="{7876ED09-294B-4DB3-92AD-DFFD2E775F5B}" srcOrd="0" destOrd="0" presId="urn:microsoft.com/office/officeart/2016/7/layout/VerticalHollowActionList"/>
    <dgm:cxn modelId="{C0B5EC3F-4E0D-479F-A3A3-965FA700342E}" type="presParOf" srcId="{7876ED09-294B-4DB3-92AD-DFFD2E775F5B}" destId="{41B7E5E6-C531-4A93-BA22-F81B1B8C1CD0}" srcOrd="0" destOrd="0" presId="urn:microsoft.com/office/officeart/2016/7/layout/VerticalHollowActionList"/>
    <dgm:cxn modelId="{7DDB6AE2-0FFF-43EA-A08A-310D706280EC}" type="presParOf" srcId="{7876ED09-294B-4DB3-92AD-DFFD2E775F5B}" destId="{71B4148D-BC10-4DAE-8706-8A4EBC81132D}" srcOrd="1" destOrd="0" presId="urn:microsoft.com/office/officeart/2016/7/layout/VerticalHollowActionList"/>
    <dgm:cxn modelId="{AC846E13-8B39-48E5-9325-6BCAE86B6151}" type="presParOf" srcId="{8AEB2700-37EC-40E5-BCA9-582B5DCA7C1C}" destId="{8CBDD41F-56B6-40BE-AABB-D676D0998CBD}" srcOrd="1" destOrd="0" presId="urn:microsoft.com/office/officeart/2016/7/layout/VerticalHollowActionList"/>
    <dgm:cxn modelId="{A1F3B928-0E76-45C6-B5D3-4A98A2ACDABF}" type="presParOf" srcId="{8AEB2700-37EC-40E5-BCA9-582B5DCA7C1C}" destId="{6F18ED8E-6A55-4AEB-A004-62F56BEA34E9}" srcOrd="2" destOrd="0" presId="urn:microsoft.com/office/officeart/2016/7/layout/VerticalHollowActionList"/>
    <dgm:cxn modelId="{9C8205A3-AEC3-4B32-AAE2-594C04A08E3E}" type="presParOf" srcId="{6F18ED8E-6A55-4AEB-A004-62F56BEA34E9}" destId="{8F9FAEBE-1D47-4F05-A46B-2BED542604B4}" srcOrd="0" destOrd="0" presId="urn:microsoft.com/office/officeart/2016/7/layout/VerticalHollowActionList"/>
    <dgm:cxn modelId="{979B6031-C3E6-4FDC-99E1-76B1943D0EF8}" type="presParOf" srcId="{6F18ED8E-6A55-4AEB-A004-62F56BEA34E9}" destId="{5461122A-3203-4248-927A-86692AF05262}" srcOrd="1" destOrd="0" presId="urn:microsoft.com/office/officeart/2016/7/layout/VerticalHollowActionList"/>
    <dgm:cxn modelId="{3768BC1B-9A94-4D88-B3E7-827CB802965C}" type="presParOf" srcId="{8AEB2700-37EC-40E5-BCA9-582B5DCA7C1C}" destId="{4FCBF705-FBC9-4B47-A6E6-09330D295E3C}" srcOrd="3" destOrd="0" presId="urn:microsoft.com/office/officeart/2016/7/layout/VerticalHollowActionList"/>
    <dgm:cxn modelId="{36F65CCC-6282-4EE3-9761-C97661588239}" type="presParOf" srcId="{8AEB2700-37EC-40E5-BCA9-582B5DCA7C1C}" destId="{DD852685-0DB3-4141-B1F2-FA07C149491C}" srcOrd="4" destOrd="0" presId="urn:microsoft.com/office/officeart/2016/7/layout/VerticalHollowActionList"/>
    <dgm:cxn modelId="{C1BC75F8-A83D-4068-BB6B-EB92DA538317}" type="presParOf" srcId="{DD852685-0DB3-4141-B1F2-FA07C149491C}" destId="{C8F271F3-342E-4854-9492-1CB0E4EAB7C8}" srcOrd="0" destOrd="0" presId="urn:microsoft.com/office/officeart/2016/7/layout/VerticalHollowActionList"/>
    <dgm:cxn modelId="{A158D1E6-4E6B-4401-9FEC-33E6B35B873F}" type="presParOf" srcId="{DD852685-0DB3-4141-B1F2-FA07C149491C}" destId="{6515084B-F333-4112-891C-EDFC8B376797}" srcOrd="1" destOrd="0" presId="urn:microsoft.com/office/officeart/2016/7/layout/VerticalHollowActionList"/>
    <dgm:cxn modelId="{2DDF5330-41DB-4D5B-B5AB-37238525A72B}" type="presParOf" srcId="{8AEB2700-37EC-40E5-BCA9-582B5DCA7C1C}" destId="{ED5DD64F-AE59-4AB1-BE9D-76B8C862C2C6}" srcOrd="5" destOrd="0" presId="urn:microsoft.com/office/officeart/2016/7/layout/VerticalHollowActionList"/>
    <dgm:cxn modelId="{6A7DDACF-C773-42C9-BA93-E1C085AFAA5E}" type="presParOf" srcId="{8AEB2700-37EC-40E5-BCA9-582B5DCA7C1C}" destId="{026004D2-8C75-4AEF-9D4C-0F60E0A7B670}" srcOrd="6" destOrd="0" presId="urn:microsoft.com/office/officeart/2016/7/layout/VerticalHollowActionList"/>
    <dgm:cxn modelId="{F9A0E4DB-C95D-4EBD-BAA3-B1D208B51E2B}" type="presParOf" srcId="{026004D2-8C75-4AEF-9D4C-0F60E0A7B670}" destId="{12A6C507-0598-4F35-A264-D58A06A4C098}" srcOrd="0" destOrd="0" presId="urn:microsoft.com/office/officeart/2016/7/layout/VerticalHollowActionList"/>
    <dgm:cxn modelId="{343B32BC-9D5F-4A31-B7AB-D3A4388718CB}" type="presParOf" srcId="{026004D2-8C75-4AEF-9D4C-0F60E0A7B670}" destId="{7649065D-21FD-46C0-A8E4-21C49BB84FB2}" srcOrd="1" destOrd="0" presId="urn:microsoft.com/office/officeart/2016/7/layout/VerticalHollowAc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LinearArrowProcessNumbered">
  <dgm:title val="Linear Arrow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shape called UpArrowCallout. Also the nodes are connected by an arrow like shape emphasizing the process natur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3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op="equ"/>
      <dgm:constr type="w" for="ch" forName="sibTransComposite" refType="w" refFor="ch" refForName="compositeNode" fact="0"/>
      <dgm:constr type="w" for="des" forName="parTx"/>
      <dgm:constr type="h" for="des" forName="parTx" op="equ"/>
      <dgm:constr type="h" for="des" forName="parSh" op="equ"/>
      <dgm:constr type="w" for="des" forName="nodeText"/>
      <dgm:constr type="h" for="des" forName="nodeText" op="equ"/>
      <dgm:constr type="w" for="des" forName="parSh"/>
      <dgm:constr type="w" for="des" forName="parSh" op="equ"/>
      <dgm:constr type="primFontSz" for="des" forName="parTx" val="26"/>
      <dgm:constr type="primFontSz" for="des" forName="parTx" op="equ"/>
      <dgm:constr type="primFontSz" for="des" forName="parSh" op="equ"/>
      <dgm:constr type="primFontSz" for="des" forName="nodeText" op="equ"/>
      <dgm:constr type="secFontSz" for="des" forName="nodeText" op="equ"/>
      <dgm:constr type="primFontSz" for="des" forName="sibTransNodeCircle" op="equ"/>
      <dgm:constr type="h" for="des" forName="sibTransNodeCircle" op="equ"/>
      <dgm:constr type="w" for="des" forName="sibTransNodeCircle" op="equ"/>
      <dgm:constr type="h" for="des" forName="parTx" refType="primFontSz" refFor="des" refForName="parTx" fact="1.5"/>
      <dgm:constr type="h" for="ch" forName="compositeNode" refType="h"/>
      <dgm:constr type="h" for="des" forName="parSh" refType="w"/>
      <dgm:constr type="h" for="des" forName="nodeText" refType="primFontSz" refFor="des" refForName="parTx" fact="2.1"/>
      <dgm:constr type="h" for="des" forName="parSh" refType="h" refFor="des" refForName="parTx" op="lte" fact="1.2"/>
      <dgm:constr type="h" for="des" forName="parSh" refType="h" refFor="des" refForName="parTx" op="gte" fact="1.2"/>
    </dgm:constrLst>
    <dgm:ruleLst>
      <dgm:rule type="primFontSz" for="des" forName="parSh" val="5" fact="NaN" max="NaN"/>
    </dgm:ruleLst>
    <dgm:forEach name="Name3" axis="ch" ptType="node">
      <dgm:layoutNode name="compositeNode">
        <dgm:alg type="composite"/>
        <dgm:shape xmlns:r="http://schemas.openxmlformats.org/officeDocument/2006/relationships" r:blip="">
          <dgm:adjLst/>
        </dgm:shape>
        <dgm:presOf/>
        <dgm:choose name="Name004">
          <dgm:if name="Name5" axis="self" ptType="node" func="cnt" op="equ" val="0">
            <dgm:constrLst>
              <dgm:constr type="w" for="ch" forName="parTx" refType="w"/>
              <dgm:constr type="w" for="ch" forName="parSh" refType="w" refFor="ch" refForName="parTx"/>
              <dgm:constr type="w" for="ch" forName="nodeText" refType="w" refFor="ch" refForName="parTx"/>
              <dgm:constr type="t" for="ch" forName="nodeText" refType="b" refFor="ch" refForName="parSh"/>
            </dgm:constrLst>
          </dgm:if>
          <dgm:else name="Name6">
            <dgm:constrLst>
              <dgm:constr type="w" for="ch" forName="parTx" refType="w"/>
              <dgm:constr type="w" for="ch" forName="parSh" refType="w" refFor="ch" refForName="parTx"/>
              <dgm:constr type="w" for="ch" forName="nodeText" refType="w" refFor="ch" refForName="parTx" fact="0.9"/>
              <dgm:constr type="t" for="ch" forName="nodeText" refType="b" refFor="ch" refForName="parSh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zOrderOff="1" hideGeom="1">
            <dgm:adjLst/>
          </dgm:shape>
          <dgm:presOf/>
          <dgm:constrLst>
            <dgm:constr type="h" refType="w" op="lte" fact="0.4"/>
            <dgm:constr type="h"/>
          </dgm:constrLst>
          <dgm:ruleLst>
            <dgm:rule type="h" val="INF" fact="NaN" max="NaN"/>
          </dgm:ruleLst>
        </dgm:layoutNode>
        <dgm:layoutNode name="parSh">
          <dgm:alg type="composite"/>
          <dgm:shape xmlns:r="http://schemas.openxmlformats.org/officeDocument/2006/relationships" r:blip="">
            <dgm:adjLst/>
          </dgm:shape>
          <dgm:presOf axis="self" ptType="node"/>
          <dgm:choose name="casesForFirstAndLastNode">
            <dgm:if name="ifFirstNode" axis="self" ptType="node" func="pos" op="equ" val="1">
              <dgm:choose name="removeLineWhenOnlyOneNode">
                <dgm:if name="ifOnlyOneNode" axis="followSib" ptType="node" func="cnt" op="equ" val="0">
                  <dgm:constrLst>
                    <dgm:constr type="h"/>
                    <dgm:constr type="h" for="ch" forName="lineNode" val="0.002"/>
                    <dgm:constr type="w" for="ch" forName="lineNode" refType="w" fact="0"/>
                    <dgm:constr type="w" for="ch" forName="lineArrowNode" refType="w" fact="0"/>
                    <dgm:constr type="h" for="ch" forName="lineArrowNode" refType="h" fact="0"/>
                    <dgm:constr type="ctrY" for="ch" forName="lineNode" refType="ctrY" refFor="ch" refForName="sibTransNodeCircle"/>
                    <dgm:constr type="h" for="ch" forName="sibTransNodeCircle" refType="h" fact="0.9"/>
                    <dgm:constr type="w" for="ch" forName="sibTransNodeCircle" refType="h" refFor="ch" refForName="sibTransNodeCircle"/>
                    <dgm:constr type="ctrX" for="ch" forName="sibTransNodeCircle" refType="w" fact="0.45"/>
                    <dgm:constr type="ctrY" for="ch" forName="sibTransNodeCircle" refType="h" fact="0.25"/>
                    <dgm:constr type="t" for="ch" forName="spacerBetweenCircleAndCallout" refType="b" refFor="ch" refForName="sibTransNodeCircle"/>
                    <dgm:constr type="h" for="ch" forName="spacerBetweenCircleAndCallout" val="4.6"/>
                  </dgm:constrLst>
                </dgm:if>
                <dgm:else name="ifMoreThanOneNode">
                  <dgm:constrLst>
                    <dgm:constr type="h"/>
                    <dgm:constr type="h" for="ch" forName="lineNode" val="0.002"/>
                    <dgm:constr type="w" for="ch" forName="lineNode" refType="w" fact="0.4"/>
                    <dgm:constr type="l" for="ch" forName="lineNode" refType="w" fact="0.5"/>
                    <dgm:constr type="w" for="ch" forName="lineArrowNode" refType="w" fact="0.046"/>
                    <dgm:constr type="h" for="ch" forName="lineArrowNode" refType="h" fact="0.18"/>
                    <dgm:constr type="l" for="ch" forName="lineArrowNode" refType="w" fact="0.924"/>
                    <dgm:constr type="t" for="ch" forName="lineArrowNode" refType="h" fact="0.18"/>
                    <dgm:constr type="ctrY" for="ch" forName="lineNode" refType="ctrY" refFor="ch" refForName="sibTransNodeCircle"/>
                    <dgm:constr type="h" for="ch" forName="sibTransNodeCircle" refType="h" fact="0.9"/>
                    <dgm:constr type="w" for="ch" forName="sibTransNodeCircle" refType="h" refFor="ch" refForName="sibTransNodeCircle"/>
                    <dgm:constr type="ctrX" for="ch" forName="sibTransNodeCircle" refType="w" fact="0.45"/>
                    <dgm:constr type="ctrY" for="ch" forName="sibTransNodeCircle" refType="h" fact="0.25"/>
                    <dgm:constr type="t" for="ch" forName="spacerBetweenCircleAndCallout" refType="b" refFor="ch" refForName="sibTransNodeCircle"/>
                    <dgm:constr type="h" for="ch" forName="spacerBetweenCircleAndCallout" val="4.6"/>
                  </dgm:constrLst>
                </dgm:else>
              </dgm:choose>
            </dgm:if>
            <dgm:if name="ifLastNode" axis="self" ptType="node" func="revPos" op="equ" val="1">
              <dgm:constrLst>
                <dgm:constr type="h"/>
                <dgm:constr type="h" for="ch" forName="lineNode" val="0.002"/>
                <dgm:constr type="w" for="ch" forName="lineNode" refType="w" fact="0.45"/>
                <dgm:constr type="w" for="ch" forName="lineArrowNode" refType="w" fact="0"/>
                <dgm:constr type="h" for="ch" forName="lineArrowNode" refType="h" fact="0"/>
                <dgm:constr type="ctrY" for="ch" forName="lineNode" refType="ctrY" refFor="ch" refForName="sibTransNodeCircle"/>
                <dgm:constr type="h" for="ch" forName="sibTransNodeCircle" refType="h"/>
                <dgm:constr type="w" for="ch" forName="sibTransNodeCircle" refType="h" refFor="ch" refForName="sibTransNodeCircle"/>
                <dgm:constr type="ctrX" for="ch" forName="sibTransNodeCircle" refType="w" fact="0.45"/>
                <dgm:constr type="ctrY" for="ch" forName="sibTransNodeCircle" refType="h" fact="0.25"/>
                <dgm:constr type="t" for="ch" forName="spacerBetweenCircleAndCallout" refType="b" refFor="ch" refForName="sibTransNodeCircle"/>
                <dgm:constr type="h" for="ch" forName="spacerBetweenCircleAndCallout" val="4.6"/>
              </dgm:constrLst>
            </dgm:if>
            <dgm:else name="allOtherNodes">
              <dgm:constrLst>
                <dgm:constr type="h"/>
                <dgm:constr type="h" for="ch" forName="lineNode" val="0.002"/>
                <dgm:constr type="w" for="ch" forName="lineNode" refType="w" fact="0.9"/>
                <dgm:constr type="w" for="ch" forName="lineArrowNode" refType="w" fact="0.046"/>
                <dgm:constr type="h" for="ch" forName="lineArrowNode" refType="h" fact="0.18"/>
                <dgm:constr type="l" for="ch" forName="lineArrowNode" refType="w" fact="0.924"/>
                <dgm:constr type="t" for="ch" forName="lineArrowNode" refType="h" fact="0.18"/>
                <dgm:constr type="ctrY" for="ch" forName="lineNode" refType="ctrY" refFor="ch" refForName="sibTransNodeCircle"/>
                <dgm:constr type="h" for="ch" forName="sibTransNodeCircle" refType="h" fact="0.9"/>
                <dgm:constr type="w" for="ch" forName="sibTransNodeCircle" refType="h" refFor="ch" refForName="sibTransNodeCircle"/>
                <dgm:constr type="ctrX" for="ch" forName="sibTransNodeCircle" refType="w" fact="0.45"/>
                <dgm:constr type="ctrY" for="ch" forName="sibTransNodeCircle" refType="h" fact="0.25"/>
                <dgm:constr type="t" for="ch" forName="spacerBetweenCircleAndCallout" refType="b" refFor="ch" refForName="sibTransNodeCircle"/>
                <dgm:constr type="h" for="ch" forName="spacerBetweenCircleAndCallout" val="4.6"/>
              </dgm:constrLst>
            </dgm:else>
          </dgm:choose>
          <dgm:layoutNode name="lineNode" styleLbl="alignAccFollowNode1">
            <dgm:alg type="sp"/>
            <dgm:shape xmlns:r="http://schemas.openxmlformats.org/officeDocument/2006/relationships" type="rect" r:blip="">
              <dgm:adjLst/>
            </dgm:shape>
            <dgm:presOf/>
            <dgm:constrLst/>
            <dgm:ruleLst/>
          </dgm:layoutNode>
          <dgm:layoutNode name="lineArrowNode" styleLbl="alignAccFollowNode1">
            <dgm:alg type="sp"/>
            <dgm:shape xmlns:r="http://schemas.openxmlformats.org/officeDocument/2006/relationships" type="chevron" r:blip="">
              <dgm:adjLst>
                <dgm:adj idx="1" val="0.9"/>
              </dgm:adjLst>
            </dgm:shape>
            <dgm:presOf/>
            <dgm:ruleLst/>
          </dgm:layoutNode>
          <dgm:forEach name="Name19" axis="followSib" ptType="sibTrans" hideLastTrans="0" cnt="1">
            <dgm:layoutNode name="sibTransNodeCircle" styleLbl="alignNode1">
              <dgm:varLst>
                <dgm:chMax val="0"/>
                <dgm:bulletEnabled/>
              </dgm:varLst>
              <dgm:presOf axis="self" ptType="sibTrans"/>
              <dgm:alg type="tx">
                <dgm:param type="txAnchorVert" val="mid"/>
                <dgm:param type="txAnchorHorzCh" val="ctr"/>
                <dgm:param type="parTxRTLAlign" val="l"/>
              </dgm:alg>
              <dgm:shape xmlns:r="http://schemas.openxmlformats.org/officeDocument/2006/relationships" type="ellipse" r:blip="">
                <dgm:adjLst/>
              </dgm:shape>
              <dgm:constrLst>
                <dgm:constr type="w" refType="h" op="equ"/>
                <dgm:constr type="primFontSz" val="60"/>
                <dgm:constr type="tMarg" refType="w" fact="0.11"/>
                <dgm:constr type="lMarg" refType="w" fact="0.11"/>
                <dgm:constr type="rMarg" refType="w" fact="0.11"/>
                <dgm:constr type="bMarg" refType="w" fact="0.11"/>
              </dgm:constrLst>
              <dgm:ruleLst>
                <dgm:rule type="primFontSz" val="14" fact="NaN" max="NaN"/>
              </dgm:ruleLst>
            </dgm:layoutNode>
            <dgm:layoutNode name="spacerBetweenCircleAndCallout">
              <dgm:varLst/>
              <dgm:presOf/>
              <dgm:alg type="sp"/>
              <dgm:shape xmlns:r="http://schemas.openxmlformats.org/officeDocument/2006/relationships" r:blip="">
                <dgm:adjLst/>
              </dgm:shape>
              <dgm:constrLst/>
              <dgm:ruleLst/>
            </dgm:layoutNode>
          </dgm:forEach>
          <dgm:presOf/>
          <dgm:ruleLst/>
        </dgm:layoutNode>
        <dgm:layoutNode name="nodeText" styleLbl="alignAccFollowNode1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upArrowCallout" r:blip="">
            <dgm:adjLst>
              <dgm:adj idx="1" val="0.5"/>
              <dgm:adj idx="2" val="0.2"/>
              <dgm:adj idx="3" val="0.2"/>
              <dgm:adj idx="4" val="1"/>
            </dgm:adjLst>
          </dgm:shape>
          <dgm:presOf axis="desOrSelf" ptType="node"/>
          <dgm:constrLst>
            <dgm:constr type="secFontSz" val="16"/>
            <dgm:constr type="primFontSz" val="26"/>
            <dgm:constr type="h"/>
            <dgm:constr type="tMarg" val="13"/>
            <dgm:constr type="lMarg" refType="w" fact="0.2236"/>
            <dgm:constr type="rMarg" refType="w" fact="0.2236"/>
            <dgm:constr type="bMarg" val="13"/>
          </dgm:constrLst>
          <dgm:ruleLst>
            <dgm:rule type="secFontSz" val="11" fact="NaN" max="NaN"/>
            <dgm:rule type="primFontSz" val="11" fact="NaN" max="NaN"/>
            <dgm:rule type="h" val="INF" fact="NaN" max="NaN"/>
          </dgm:ruleLst>
        </dgm:layoutNode>
      </dgm:layoutNode>
      <dgm:forEach name="sibTransForEach" axis="followSib" ptType="sibTrans" cnt="1">
        <dgm:layoutNode name="sibTransComposite" styleLbl="alignAccFollowNode1">
          <dgm:alg type="sp"/>
          <dgm:shape xmlns:r="http://schemas.openxmlformats.org/officeDocument/2006/relationships" r:blip="">
            <dgm:adjLst/>
          </dgm:shape>
          <dgm:ruleLst/>
        </dgm:layoutNode>
        <dgm:ruleLst>
          <dgm:rule type="h" val="INF" fact="NaN" max="NaN"/>
        </dgm:ruleLst>
      </dgm:forEach>
    </dgm:forEach>
  </dgm:layoutNode>
  <dgm:extLst>
    <a:ext uri="{4F341089-5ED1-44EC-B178-C955D00A3D55}">
      <dgm1611:autoBuNodeInfoLst xmlns:dgm1611="http://schemas.microsoft.com/office/drawing/2016/11/diagram" xmlns="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VerticalDownArrowProcess">
  <dgm:title val="Vertical Down Arrow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36"/>
      <dgm:constr type="primFontSz" for="des" forName="parentTextArrow" refType="primFontSz" refFor="des" refForName="parentTextBox" op="equ"/>
      <dgm:constr type="primFontSz" for="des" forName="descendantArrow" val="24"/>
      <dgm:constr type="primFontSz" for="des" forName="descendantArrow" refType="primFontSz" refFor="des" refForName="parentTextArrow" op="lte"/>
      <dgm:constr type="primFontSz" for="des" forName="descendantBox" refType="primFontSz" refFor="des" refForName="parentTextArrow" op="lte"/>
      <dgm:constr type="primFontSz" for="des" forName="descendantBox" refType="primFontSz" refFor="des" refForName="parentTextBox" op="lte"/>
      <dgm:constr type="primFontSz" for="des" forName="descendantArrow" refType="primFontSz" refFor="des" refForName="parentTextBox" op="lte"/>
      <dgm:constr type="primFontSz" for="des" forName="descendantBox" refType="primFontSz" refFor="des" refForName="descendan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Box" refType="w" fact="0.25"/>
              <dgm:constr type="h" for="ch" forName="parentTextBox" refType="h"/>
              <dgm:constr type="t" for="ch" forName="parentTextBox"/>
              <dgm:constr type="w" for="ch" forName="descendantBox" refType="w" fact="0.75"/>
              <dgm:constr type="l" for="ch" forName="descendantBox" refType="w" fact="0.25"/>
              <dgm:constr type="b" for="ch" forName="descendantBox" refType="h"/>
              <dgm:constr type="h" for="ch" forName="descendantBox" refType="h"/>
            </dgm:constrLst>
            <dgm:ruleLst/>
            <dgm:layoutNode name="parentTextBox" styleLbl="alignNode1">
              <dgm:alg type="tx"/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descendantBox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presOf axis="des" ptType="node"/>
              <dgm:ruleLst>
                <dgm:rule type="primFontSz" val="11" fact="NaN" max="NaN"/>
              </dgm:ruleLst>
            </dgm:layoutNod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Arrow" refType="w" fact="0.25"/>
              <dgm:constr type="t" for="ch" forName="parentTextArrow"/>
              <dgm:constr type="h" for="ch" forName="parentTextArrow" refType="h" fact="0.65"/>
              <dgm:constr type="w" for="ch" forName="arrow" refType="w" fact="0.25"/>
              <dgm:constr type="h" for="ch" forName="arrow" refType="h"/>
              <dgm:constr type="l" for="ch" forName="descendantArrow" refType="w" fact="0.25"/>
              <dgm:constr type="w" for="ch" forName="descendantArrow" refType="w" fact="0.75"/>
              <dgm:constr type="b" for="ch" forName="descendantArrow" refType="h" fact="0.65"/>
              <dgm:constr type="h" for="ch" forName="descendantArrow" refType="h" fact="0.65"/>
            </dgm:constrLst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arrow" styleLbl="alignNode1">
              <dgm:alg type="sp"/>
              <dgm:shape xmlns:r="http://schemas.openxmlformats.org/officeDocument/2006/relationships" rot="180" type="upArrowCallout" r:blip="">
                <dgm:adjLst>
                  <dgm:adj idx="1" val="0.05"/>
                  <dgm:adj idx="2" val="0.1"/>
                  <dgm:adj idx="3" val="0.15"/>
                </dgm:adjLst>
              </dgm:shape>
              <dgm:presOf axis="self"/>
              <dgm:constrLst/>
              <dgm:ruleLst/>
            </dgm:layoutNode>
            <dgm:layoutNode name="descendantArrow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ruleLst>
                <dgm:rule type="primFontSz" val="11" fact="NaN" max="NaN"/>
              </dgm:ruleLst>
            </dgm:layoutNod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VerticalHollowActionList">
  <dgm:title val="Vertical Hollow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solidFgAcc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6/7/layout/VerticalHollowActionList">
  <dgm:title val="Vertical Hollow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solidFgAcc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9">
            <a:extLst>
              <a:ext uri="{FF2B5EF4-FFF2-40B4-BE49-F238E27FC236}">
                <a16:creationId xmlns:a16="http://schemas.microsoft.com/office/drawing/2014/main" xmlns="" id="{17424F32-2789-4FF9-8E8A-1252284BF60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3" name="Picture 11">
            <a:extLst>
              <a:ext uri="{FF2B5EF4-FFF2-40B4-BE49-F238E27FC236}">
                <a16:creationId xmlns:a16="http://schemas.microsoft.com/office/drawing/2014/main" xmlns="" id="{D708C46E-BB60-4B97-8327-D3A475C008E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5" name="Straight Connector 13">
            <a:extLst>
              <a:ext uri="{FF2B5EF4-FFF2-40B4-BE49-F238E27FC236}">
                <a16:creationId xmlns:a16="http://schemas.microsoft.com/office/drawing/2014/main" xmlns="" id="{8042755C-F24C-4D08-8E4C-E646382C36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15">
            <a:extLst>
              <a:ext uri="{FF2B5EF4-FFF2-40B4-BE49-F238E27FC236}">
                <a16:creationId xmlns:a16="http://schemas.microsoft.com/office/drawing/2014/main" xmlns="" id="{63E94A00-1A92-47F4-9E2D-E51DFF9016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B0075745-2871-4EFE-AB1D-91ED1391220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BFD265-A404-A1F8-52D6-A0C6ED00A3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5992" y="967819"/>
            <a:ext cx="4287246" cy="431114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marR="0">
              <a:spcAft>
                <a:spcPts val="800"/>
              </a:spcAft>
            </a:pPr>
            <a:r>
              <a:rPr lang="en-US" sz="2200" dirty="0">
                <a:solidFill>
                  <a:srgbClr val="000001"/>
                </a:solidFill>
              </a:rPr>
              <a:t/>
            </a:r>
            <a:br>
              <a:rPr lang="en-US" sz="2200" dirty="0">
                <a:solidFill>
                  <a:srgbClr val="000001"/>
                </a:solidFill>
              </a:rPr>
            </a:br>
            <a:r>
              <a:rPr lang="en-US" sz="2200" dirty="0">
                <a:solidFill>
                  <a:srgbClr val="000001"/>
                </a:solidFill>
              </a:rPr>
              <a:t/>
            </a:r>
            <a:br>
              <a:rPr lang="en-US" sz="2200" dirty="0">
                <a:solidFill>
                  <a:srgbClr val="000001"/>
                </a:solidFill>
              </a:rPr>
            </a:br>
            <a:r>
              <a:rPr lang="en-US" sz="2200" dirty="0">
                <a:solidFill>
                  <a:srgbClr val="000001"/>
                </a:solidFill>
              </a:rPr>
              <a:t/>
            </a:r>
            <a:br>
              <a:rPr lang="en-US" sz="2200" dirty="0">
                <a:solidFill>
                  <a:srgbClr val="000001"/>
                </a:solidFill>
              </a:rPr>
            </a:br>
            <a:r>
              <a:rPr lang="en-US" sz="2200" dirty="0">
                <a:solidFill>
                  <a:srgbClr val="000001"/>
                </a:solidFill>
              </a:rPr>
              <a:t/>
            </a:r>
            <a:br>
              <a:rPr lang="en-US" sz="2200" dirty="0">
                <a:solidFill>
                  <a:srgbClr val="000001"/>
                </a:solidFill>
              </a:rPr>
            </a:br>
            <a:r>
              <a:rPr lang="en-US" sz="2200" dirty="0">
                <a:solidFill>
                  <a:srgbClr val="000001"/>
                </a:solidFill>
              </a:rPr>
              <a:t/>
            </a:r>
            <a:br>
              <a:rPr lang="en-US" sz="2200" dirty="0">
                <a:solidFill>
                  <a:srgbClr val="000001"/>
                </a:solidFill>
              </a:rPr>
            </a:br>
            <a:r>
              <a:rPr lang="en-US" sz="2200" dirty="0">
                <a:solidFill>
                  <a:srgbClr val="000001"/>
                </a:solidFill>
              </a:rPr>
              <a:t>THE IMPORTANCE OF GREEN ECONOMY IN SUPPORTING DEVELOPMENT IN AFRICA AND THE ARAB WORLD</a:t>
            </a:r>
            <a:br>
              <a:rPr lang="en-US" sz="2200" dirty="0">
                <a:solidFill>
                  <a:srgbClr val="000001"/>
                </a:solidFill>
              </a:rPr>
            </a:br>
            <a:endParaRPr lang="en-US" sz="2200" dirty="0">
              <a:solidFill>
                <a:srgbClr val="000001"/>
              </a:solidFill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xmlns="" id="{F8B6FE07-47DE-47F7-9986-CC53D02A1A6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632237" y="482171"/>
            <a:ext cx="6449100" cy="5149101"/>
            <a:chOff x="632237" y="482171"/>
            <a:chExt cx="6104331" cy="5149101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xmlns="" id="{2AA43B76-48ED-448F-9C72-FBD176BAB35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32237" y="482171"/>
              <a:ext cx="6104331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xmlns="" id="{9226084B-1196-4F23-8CCF-F02F4D46E0C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45296" y="812507"/>
              <a:ext cx="5471355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xmlns="" id="{FDE442CB-3821-45ED-8A24-25846C0B6A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7555991" y="807995"/>
            <a:ext cx="318240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xmlns="" id="{AB84E9C1-D82D-4069-AD26-92280768DA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19805" y="977965"/>
            <a:ext cx="5440719" cy="4135339"/>
          </a:xfrm>
          <a:prstGeom prst="rect">
            <a:avLst/>
          </a:prstGeom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xmlns="" id="{5886CB00-0B4D-464B-8ED8-6028A46899A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xmlns="" id="{F47B8F6D-15DD-492D-9776-DF8BEF3ECA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A29F1B9-EBB3-A4D7-EE88-38ABA173D0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1587" y="2246643"/>
            <a:ext cx="4813221" cy="687056"/>
          </a:xfrm>
        </p:spPr>
        <p:txBody>
          <a:bodyPr>
            <a:normAutofit lnSpcReduction="10000"/>
          </a:bodyPr>
          <a:lstStyle/>
          <a:p>
            <a:pPr algn="ctr" defTabSz="466344">
              <a:lnSpc>
                <a:spcPct val="90000"/>
              </a:lnSpc>
              <a:spcBef>
                <a:spcPts val="0"/>
              </a:spcBef>
              <a:spcAft>
                <a:spcPts val="408"/>
              </a:spcAft>
            </a:pPr>
            <a:r>
              <a:rPr lang="en-CA" sz="1200" b="1" kern="100" cap="all" baseline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Paper presented at the Retreat of the Association of Senates, </a:t>
            </a:r>
            <a:r>
              <a:rPr lang="en-CA" sz="1200" b="1" kern="100" cap="all" baseline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Shoora</a:t>
            </a:r>
            <a:r>
              <a:rPr lang="en-CA" sz="1200" b="1" kern="100" cap="all" baseline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 and Equivalent Councils in Africa and Arab World (ASSECAA)</a:t>
            </a:r>
            <a:endParaRPr lang="en-US" sz="900" b="0" kern="100" cap="all" baseline="0" dirty="0">
              <a:solidFill>
                <a:schemeClr val="tx1"/>
              </a:solidFill>
              <a:effectLst/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dirty="0"/>
          </a:p>
          <a:p>
            <a:pPr algn="just">
              <a:lnSpc>
                <a:spcPct val="90000"/>
              </a:lnSpc>
            </a:pPr>
            <a:endParaRPr lang="en-US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xmlns="" id="{952FEB92-57C6-EE66-31B0-B50CEAC74259}"/>
              </a:ext>
            </a:extLst>
          </p:cNvPr>
          <p:cNvSpPr txBox="1">
            <a:spLocks/>
          </p:cNvSpPr>
          <p:nvPr/>
        </p:nvSpPr>
        <p:spPr>
          <a:xfrm>
            <a:off x="1271587" y="3002218"/>
            <a:ext cx="5139050" cy="1138450"/>
          </a:xfrm>
          <a:prstGeom prst="rect">
            <a:avLst/>
          </a:prstGeom>
        </p:spPr>
        <p:txBody>
          <a:bodyPr vert="horz" lIns="91440" tIns="91440" rIns="91440" bIns="91440" rtlCol="0">
            <a:normAutofit fontScale="85000" lnSpcReduction="20000"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 defTabSz="466344">
              <a:lnSpc>
                <a:spcPct val="90000"/>
              </a:lnSpc>
              <a:spcBef>
                <a:spcPts val="0"/>
              </a:spcBef>
              <a:spcAft>
                <a:spcPts val="408"/>
              </a:spcAft>
            </a:pPr>
            <a:endParaRPr lang="en-US" sz="1500" b="1" kern="100" cap="all" baseline="0" dirty="0">
              <a:solidFill>
                <a:srgbClr val="00B050"/>
              </a:solidFill>
              <a:effectLst/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  <a:p>
            <a:pPr algn="ctr" defTabSz="466344">
              <a:lnSpc>
                <a:spcPct val="90000"/>
              </a:lnSpc>
              <a:spcBef>
                <a:spcPts val="0"/>
              </a:spcBef>
              <a:spcAft>
                <a:spcPts val="408"/>
              </a:spcAft>
            </a:pPr>
            <a:r>
              <a:rPr lang="en-US" sz="1500" b="1" kern="100" cap="all" baseline="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Excellent </a:t>
            </a:r>
            <a:r>
              <a:rPr lang="en-US" sz="1500" b="1" kern="100" cap="all" baseline="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hachileka</a:t>
            </a:r>
            <a:endParaRPr lang="en-US" sz="1500" b="1" kern="100" cap="all" baseline="0" dirty="0">
              <a:solidFill>
                <a:srgbClr val="00B050"/>
              </a:solidFill>
              <a:effectLst/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  <a:p>
            <a:pPr algn="ctr" defTabSz="466344">
              <a:lnSpc>
                <a:spcPct val="90000"/>
              </a:lnSpc>
              <a:spcBef>
                <a:spcPts val="0"/>
              </a:spcBef>
              <a:spcAft>
                <a:spcPts val="408"/>
              </a:spcAft>
            </a:pPr>
            <a:endParaRPr lang="en-US" sz="1500" b="1" kern="100" cap="all" baseline="0" dirty="0">
              <a:solidFill>
                <a:srgbClr val="00B050"/>
              </a:solidFill>
              <a:effectLst/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  <a:p>
            <a:pPr algn="ctr" defTabSz="466344">
              <a:lnSpc>
                <a:spcPct val="90000"/>
              </a:lnSpc>
              <a:spcBef>
                <a:spcPts val="0"/>
              </a:spcBef>
              <a:spcAft>
                <a:spcPts val="408"/>
              </a:spcAft>
            </a:pPr>
            <a:r>
              <a:rPr lang="en-US" sz="1500" b="1" kern="100" cap="all" baseline="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Undp- regional office for Africa, </a:t>
            </a:r>
          </a:p>
          <a:p>
            <a:pPr algn="ctr" defTabSz="466344">
              <a:lnSpc>
                <a:spcPct val="90000"/>
              </a:lnSpc>
              <a:spcBef>
                <a:spcPts val="0"/>
              </a:spcBef>
              <a:spcAft>
                <a:spcPts val="408"/>
              </a:spcAft>
            </a:pPr>
            <a:r>
              <a:rPr lang="en-US" sz="1500" b="1" kern="100" cap="all" baseline="0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addis</a:t>
            </a:r>
            <a:r>
              <a:rPr lang="en-US" sz="1500" b="1" kern="100" cap="all" baseline="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1500" b="1" kern="100" cap="all" baseline="0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ababa</a:t>
            </a:r>
            <a:r>
              <a:rPr lang="en-US" sz="1500" b="1" kern="100" cap="all" baseline="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, </a:t>
            </a:r>
            <a:r>
              <a:rPr lang="en-US" sz="1500" b="1" kern="100" cap="all" baseline="0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ethiopia</a:t>
            </a:r>
            <a:endParaRPr lang="en-US" sz="1500" b="0" kern="100" cap="all" baseline="0" dirty="0">
              <a:solidFill>
                <a:schemeClr val="tx1"/>
              </a:solidFill>
              <a:effectLst/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00" dirty="0"/>
          </a:p>
        </p:txBody>
      </p:sp>
    </p:spTree>
    <p:extLst>
      <p:ext uri="{BB962C8B-B14F-4D97-AF65-F5344CB8AC3E}">
        <p14:creationId xmlns:p14="http://schemas.microsoft.com/office/powerpoint/2010/main" val="16105461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B84CAE-5A4D-3088-0D6B-D9DB8B1B0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00B050"/>
                </a:solidFill>
              </a:rPr>
              <a:t>Green economy</a:t>
            </a:r>
          </a:p>
        </p:txBody>
      </p: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xmlns="" id="{07E5EFFD-4D27-88FC-9CE7-0268229E61C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451579" y="2015732"/>
          <a:ext cx="9603275" cy="3450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42156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FD6EDB49-211E-499D-9A08-6C5FF3D06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38F9F37E-D3CF-4F3D-96C2-25307819DF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C5FFF17D-767C-40E7-8C89-962F1F54BC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3331" y="638508"/>
            <a:ext cx="10905339" cy="4843439"/>
          </a:xfrm>
          <a:prstGeom prst="rect">
            <a:avLst/>
          </a:prstGeom>
          <a:gradFill>
            <a:gsLst>
              <a:gs pos="0">
                <a:srgbClr val="000001"/>
              </a:gs>
              <a:gs pos="100000">
                <a:srgbClr val="191919"/>
              </a:gs>
            </a:gsLst>
          </a:gradFill>
          <a:ln w="76200" cmpd="sng">
            <a:noFill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E69F39E1-619D-4D9E-8823-8BD8CC3206B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70204" y="865667"/>
            <a:ext cx="10451592" cy="4389120"/>
          </a:xfrm>
          <a:prstGeom prst="rect">
            <a:avLst/>
          </a:prstGeom>
          <a:ln w="50800" cmpd="sng">
            <a:solidFill>
              <a:srgbClr val="191919"/>
            </a:solidFill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1003">
            <a:schemeClr val="l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C8C53F47-DF50-454F-A5A6-6B969748D97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34796" y="1030259"/>
            <a:ext cx="10122408" cy="4059936"/>
          </a:xfrm>
          <a:prstGeom prst="rect">
            <a:avLst/>
          </a:prstGeom>
          <a:noFill/>
          <a:ln>
            <a:solidFill>
              <a:srgbClr val="4545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FA1460-2867-CC28-3F6D-E054C15AE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376053"/>
            <a:ext cx="9405891" cy="416263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2400" b="1" dirty="0"/>
              <a:t>Principles of green growth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98D2FBD-E1B4-2072-F2C4-57D1DD8883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08047"/>
            <a:ext cx="9405891" cy="2860516"/>
          </a:xfrm>
        </p:spPr>
        <p:txBody>
          <a:bodyPr>
            <a:normAutofit fontScale="85000" lnSpcReduction="20000"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CA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Sustained economic growth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CA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CA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CA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esource use efficiency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CA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CA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Climate response – adaptation and mitigation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CA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CA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Creation of decent green jobs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CA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CA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CA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uman wellbeing and social inclusiveness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6A26901A-BC62-4A3A-A07A-65E1F3DDDE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903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B6E6531A-0776-43BA-A852-5FB5C77534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556085" y="533400"/>
            <a:ext cx="9079832" cy="5077326"/>
          </a:xfrm>
          <a:prstGeom prst="rect">
            <a:avLst/>
          </a:prstGeom>
          <a:gradFill>
            <a:gsLst>
              <a:gs pos="0">
                <a:srgbClr val="000001"/>
              </a:gs>
              <a:gs pos="100000">
                <a:srgbClr val="191919"/>
              </a:gs>
            </a:gsLst>
          </a:gradFill>
          <a:ln w="76200" cmpd="sng">
            <a:noFill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2" name="Rectangle 8">
            <a:extLst>
              <a:ext uri="{FF2B5EF4-FFF2-40B4-BE49-F238E27FC236}">
                <a16:creationId xmlns:a16="http://schemas.microsoft.com/office/drawing/2014/main" xmlns="" id="{F8C5273F-2B84-46BF-A94F-1A20E13B3AA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784605" y="763203"/>
            <a:ext cx="8622792" cy="4617720"/>
          </a:xfrm>
          <a:prstGeom prst="rect">
            <a:avLst/>
          </a:prstGeom>
          <a:gradFill>
            <a:gsLst>
              <a:gs pos="0">
                <a:srgbClr val="DADADA"/>
              </a:gs>
              <a:gs pos="100000">
                <a:srgbClr val="FFFFFE"/>
              </a:gs>
            </a:gsLst>
            <a:lin ang="16200000" scaled="0"/>
          </a:gradFill>
          <a:ln w="50800" cmpd="sng">
            <a:solidFill>
              <a:srgbClr val="191919"/>
            </a:solidFill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02BD173E-2FA3-E46A-59A6-375B9ADF61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4965" y="987570"/>
            <a:ext cx="6827459" cy="3908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1772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29C51009-A09A-4689-8E6C-F8FC99E6A84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6852E455-7A79-1808-4811-BE05B6BD9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8884" y="1600199"/>
            <a:ext cx="3994858" cy="4297680"/>
          </a:xfrm>
        </p:spPr>
        <p:txBody>
          <a:bodyPr anchor="ctr">
            <a:normAutofit/>
          </a:bodyPr>
          <a:lstStyle/>
          <a:p>
            <a:pPr algn="ctr"/>
            <a:r>
              <a:rPr lang="en-US" b="1" dirty="0">
                <a:solidFill>
                  <a:srgbClr val="00B050"/>
                </a:solidFill>
              </a:rPr>
              <a:t>Green economy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9EC65442-F244-409C-BF44-C5D6472E810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654296" y="2148839"/>
            <a:ext cx="0" cy="32004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3DA2A09-F89A-0296-3479-0F243BBFA0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4851" y="246185"/>
            <a:ext cx="6878265" cy="6333291"/>
          </a:xfrm>
        </p:spPr>
        <p:txBody>
          <a:bodyPr anchor="ctr">
            <a:normAutofit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CA" sz="2400" b="1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economy that results in “improved human well-being and social equity, while significantly reducing environmental risks and ecological scarcities</a:t>
            </a:r>
            <a:r>
              <a:rPr lang="en-CA" sz="2400" b="1" i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(UNEP)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CA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en-CA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green economy has four main pillars, namely: </a:t>
            </a:r>
          </a:p>
          <a:p>
            <a:pPr>
              <a:lnSpc>
                <a:spcPct val="110000"/>
              </a:lnSpc>
            </a:pPr>
            <a:r>
              <a:rPr lang="en-CA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Resource efficiency for achieving greater wellbeing whilst reducing resource use and emissions; </a:t>
            </a:r>
          </a:p>
          <a:p>
            <a:pPr>
              <a:lnSpc>
                <a:spcPct val="110000"/>
              </a:lnSpc>
            </a:pPr>
            <a:r>
              <a:rPr lang="en-CA" sz="24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Conserving and protecting the natural resource base</a:t>
            </a:r>
            <a:endParaRPr lang="en-US" sz="2400" dirty="0"/>
          </a:p>
          <a:p>
            <a:pPr>
              <a:lnSpc>
                <a:spcPct val="110000"/>
              </a:lnSpc>
            </a:pPr>
            <a:r>
              <a:rPr lang="en-CA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Low carbon and climate-resilient development that encompasses low emission and/or climate-resilient economic growth</a:t>
            </a:r>
          </a:p>
          <a:p>
            <a:pPr>
              <a:lnSpc>
                <a:spcPct val="110000"/>
              </a:lnSpc>
            </a:pPr>
            <a:r>
              <a:rPr lang="en-CA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 inclusion with a focus on improving the terms on which individuals and groups take part in the development process</a:t>
            </a:r>
          </a:p>
        </p:txBody>
      </p:sp>
    </p:spTree>
    <p:extLst>
      <p:ext uri="{BB962C8B-B14F-4D97-AF65-F5344CB8AC3E}">
        <p14:creationId xmlns:p14="http://schemas.microsoft.com/office/powerpoint/2010/main" val="7464716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E394B0-99F3-F102-3454-2A917F39F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690173"/>
          </a:xfrm>
        </p:spPr>
        <p:txBody>
          <a:bodyPr>
            <a:normAutofit/>
          </a:bodyPr>
          <a:lstStyle/>
          <a:p>
            <a:pPr algn="ctr"/>
            <a:r>
              <a:rPr lang="en-US" sz="2800" b="1"/>
              <a:t>Sustainable development</a:t>
            </a:r>
            <a:endParaRPr lang="en-US" sz="2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F131526-F479-52BB-09CA-44BB85D6A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915" y="2015732"/>
            <a:ext cx="11157439" cy="3787191"/>
          </a:xfrm>
        </p:spPr>
        <p:txBody>
          <a:bodyPr>
            <a:normAutofit fontScale="92500" lnSpcReduction="10000"/>
          </a:bodyPr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Sustainable development has three pillars, namely economic, social, and environmental, and is underpinned by five dimensions as articulated in the 2030 Agenda: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CA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en-CA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Planet, Prosperity, People, Peace, and Partnership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endParaRPr lang="en-CA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en-CA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Green growth is believed to be the requirement and ingredient, for green economy and sustainable development. 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endParaRPr lang="en-CA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en-CA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CA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reen economy cannot be achieved without championing green growth first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endParaRPr lang="en-CA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en-CA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Green growth is, therefore, considered as the path to achieve a green economy and ultimately, sustainable development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2645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FD6EDB49-211E-499D-9A08-6C5FF3D06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38F9F37E-D3CF-4F3D-96C2-25307819DF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C5FFF17D-767C-40E7-8C89-962F1F54BC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3331" y="638508"/>
            <a:ext cx="10905339" cy="4843439"/>
          </a:xfrm>
          <a:prstGeom prst="rect">
            <a:avLst/>
          </a:prstGeom>
          <a:gradFill>
            <a:gsLst>
              <a:gs pos="0">
                <a:srgbClr val="000001"/>
              </a:gs>
              <a:gs pos="100000">
                <a:srgbClr val="191919"/>
              </a:gs>
            </a:gsLst>
          </a:gradFill>
          <a:ln w="76200" cmpd="sng">
            <a:noFill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E69F39E1-619D-4D9E-8823-8BD8CC3206B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70204" y="865667"/>
            <a:ext cx="10451592" cy="4389120"/>
          </a:xfrm>
          <a:prstGeom prst="rect">
            <a:avLst/>
          </a:prstGeom>
          <a:ln w="50800" cmpd="sng">
            <a:solidFill>
              <a:srgbClr val="191919"/>
            </a:solidFill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1003">
            <a:schemeClr val="l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C8C53F47-DF50-454F-A5A6-6B969748D97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34796" y="1030259"/>
            <a:ext cx="10122408" cy="4059936"/>
          </a:xfrm>
          <a:prstGeom prst="rect">
            <a:avLst/>
          </a:prstGeom>
          <a:noFill/>
          <a:ln>
            <a:solidFill>
              <a:srgbClr val="4545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080619F-6AA1-5D7B-ABF9-BA9BA2234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101718"/>
            <a:ext cx="9405891" cy="1002990"/>
          </a:xfrm>
        </p:spPr>
        <p:txBody>
          <a:bodyPr anchor="ctr">
            <a:normAutofit/>
          </a:bodyPr>
          <a:lstStyle/>
          <a:p>
            <a:pPr algn="ctr"/>
            <a:r>
              <a:rPr lang="en-US" sz="2400" b="1" dirty="0"/>
              <a:t>importance OF PROMOTING GREEN GROWTH IN AFRICA AND ARAB STATES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E08F4A8-925C-4DA4-5FC7-086ED873A7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176167"/>
            <a:ext cx="9405891" cy="269239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CA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Promoting a green economy in North Africa, the Middle East, and Sub-Saharan Africa has great potential to address environmental and development challenges in the region while also fostering sustainable economic growth and development.</a:t>
            </a:r>
          </a:p>
          <a:p>
            <a:pPr>
              <a:lnSpc>
                <a:spcPct val="110000"/>
              </a:lnSpc>
            </a:pPr>
            <a:endParaRPr lang="en-CA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en-CA" sz="24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This is particularly important given that these regions largely depend on commodity market / raw materials trade </a:t>
            </a:r>
            <a:endParaRPr lang="en-US" sz="2400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6A26901A-BC62-4A3A-A07A-65E1F3DDDE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5133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59459F-65B2-4271-D014-83FCE6385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602250"/>
          </a:xfrm>
        </p:spPr>
        <p:txBody>
          <a:bodyPr>
            <a:normAutofit fontScale="90000"/>
          </a:bodyPr>
          <a:lstStyle/>
          <a:p>
            <a:pPr algn="ctr"/>
            <a:r>
              <a:rPr lang="en-CA" sz="2400" b="1" kern="0" dirty="0"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Elements and Aspects of a Green Economy</a:t>
            </a:r>
            <a:r>
              <a:rPr lang="en-US" sz="28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8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E53CB78-7730-2507-5566-60351F7D9B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892" y="2015731"/>
            <a:ext cx="10946423" cy="4037749"/>
          </a:xfrm>
        </p:spPr>
        <p:txBody>
          <a:bodyPr>
            <a:normAutofit fontScale="92500" lnSpcReduction="20000"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CA" sz="1800" b="1" kern="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Renewable energy</a:t>
            </a:r>
            <a:endParaRPr lang="en-US" sz="1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CA" kern="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Transition from fossil fuels to sustainable energy sources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CA" kern="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Investment in solar, wind, hydro, and geothermal power projects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CA" sz="1800" b="1" kern="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Sustainable agriculture</a:t>
            </a:r>
            <a:endParaRPr lang="en-US" sz="1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CA" kern="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Climate-smart agriculture practices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CA" kern="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Improved soil and water management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CA" kern="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Agroforestry and organic farming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CA" sz="1800" b="1" kern="0" dirty="0">
              <a:effectLst/>
              <a:latin typeface="Segoe UI" panose="020B050204020402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CA" sz="1800" b="1" kern="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Green infrastructure</a:t>
            </a:r>
            <a:endParaRPr lang="en-US" sz="1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CA" kern="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Eco-friendly buildings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CA" kern="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Efficient public transportation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CA" kern="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Smart grid and energy-efficient technologies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CA" sz="1800" b="1" kern="0" dirty="0">
              <a:effectLst/>
              <a:latin typeface="Segoe UI" panose="020B050204020402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CA" sz="1800" b="1" kern="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Waste management and recycling</a:t>
            </a:r>
            <a:endParaRPr lang="en-US" sz="1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CA" kern="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Waste reduction, recycling, and composting programs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CA" kern="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Circular economy principles to minimize waste generation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5360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7C7535-0DBC-D5EA-9CCC-2509633B2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690173"/>
          </a:xfrm>
        </p:spPr>
        <p:txBody>
          <a:bodyPr/>
          <a:lstStyle/>
          <a:p>
            <a:pPr algn="ctr"/>
            <a:r>
              <a:rPr kumimoji="0" lang="en-CA" sz="2400" b="1" i="0" u="none" strike="noStrike" kern="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Elements and Aspects of a Green Economy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F5FA2A5-172F-BA73-1B68-9EE68DA268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B71E42"/>
              </a:buClr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  <a:defRPr/>
            </a:pPr>
            <a:r>
              <a:rPr kumimoji="0" lang="en-CA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Ecosystem restoration and conservation</a:t>
            </a:r>
            <a:endParaRPr kumimoji="0" lang="en-US" b="1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B71E42"/>
              </a:buClr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  <a:defRPr/>
            </a:pPr>
            <a:r>
              <a:rPr kumimoji="0" lang="en-CA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Protection and restoration of forests, wetlands, and other natural habitats</a:t>
            </a:r>
            <a:endParaRPr kumimoji="0" lang="en-US" sz="20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B71E42"/>
              </a:buClr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  <a:defRPr/>
            </a:pPr>
            <a:r>
              <a:rPr kumimoji="0" lang="en-CA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Sustainable use of natural resources and biodiversity conservation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B71E42"/>
              </a:buClr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  <a:defRPr/>
            </a:pPr>
            <a:endParaRPr kumimoji="0" lang="en-US" sz="20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B71E42"/>
              </a:buClr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  <a:defRPr/>
            </a:pPr>
            <a:r>
              <a:rPr kumimoji="0" lang="en-CA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Climate-resilient development</a:t>
            </a:r>
            <a:endParaRPr kumimoji="0" lang="en-US" b="1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B71E42"/>
              </a:buClr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  <a:defRPr/>
            </a:pPr>
            <a:r>
              <a:rPr kumimoji="0" lang="en-CA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Integrating climate change adaptation and mitigation measures in development planning</a:t>
            </a:r>
            <a:endParaRPr kumimoji="0" lang="en-US" sz="20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B71E42"/>
              </a:buClr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  <a:defRPr/>
            </a:pPr>
            <a:r>
              <a:rPr kumimoji="0" lang="en-CA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Enhancing the resilience of infrastructure, agriculture, and coastal zones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B71E42"/>
              </a:buClr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  <a:defRPr/>
            </a:pPr>
            <a:endParaRPr kumimoji="0" lang="en-US" sz="20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B71E42"/>
              </a:buClr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  <a:defRPr/>
            </a:pPr>
            <a:r>
              <a:rPr kumimoji="0" lang="en-CA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Green finance</a:t>
            </a:r>
            <a:endParaRPr kumimoji="0" lang="en-US" b="1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B71E42"/>
              </a:buClr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  <a:defRPr/>
            </a:pPr>
            <a:r>
              <a:rPr kumimoji="0" lang="en-CA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Mobilizing financial resources for sustainable projects</a:t>
            </a:r>
            <a:endParaRPr kumimoji="0" lang="en-US" sz="20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B71E42"/>
              </a:buClr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  <a:defRPr/>
            </a:pPr>
            <a:r>
              <a:rPr kumimoji="0" lang="en-CA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Encouraging private sector investment in green initiatives</a:t>
            </a:r>
            <a:endParaRPr kumimoji="0" lang="en-US" sz="20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4863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26AC27-2FDF-1D5A-ADF8-C8CD05C89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Green economy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6F89CC1-6338-8408-04DE-3046C60755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654" y="2015732"/>
            <a:ext cx="11218983" cy="3910283"/>
          </a:xfrm>
        </p:spPr>
        <p:txBody>
          <a:bodyPr>
            <a:normAutofit fontScale="92500" lnSpcReduction="20000"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CA" b="1" kern="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Renewable energy: </a:t>
            </a:r>
            <a:r>
              <a:rPr lang="en-CA" kern="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Morocco's Noor Solar Power Station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CA" sz="2000" kern="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World's largest concentrated solar power plant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CA" sz="2000" kern="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Reduces dependence on imported fossil fuels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CA" sz="2000" kern="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Increases renewable energy capacity, supporting energy security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CA" b="1" kern="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Sustainable agriculture</a:t>
            </a:r>
            <a:r>
              <a:rPr lang="en-CA" kern="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Kenya's climate-smart agriculture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CA" sz="2000" kern="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Promotes agroforestry, conservation agriculture, and water management practices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CA" sz="2000" kern="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Increases productivity while conserving resources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CA" sz="2000" kern="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Enhances climate resilience and food security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CA" b="1" kern="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Green infrastructure</a:t>
            </a:r>
            <a:r>
              <a:rPr lang="en-CA" kern="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Masdar City, United Arab Emirates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CA" sz="2000" kern="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Low-carbon, sustainable urban development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CA" sz="2000" kern="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Eco-friendly buildings, renewable energy, and efficient public transportation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CA" sz="2000" kern="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Aims to achieve zero waste and zero carbon emissions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9535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80DBE6-B647-DBF5-0CCB-61CB35EC5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en-US" sz="3200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j-ea"/>
                <a:cs typeface="+mj-cs"/>
              </a:rPr>
              <a:t>Green economy Examples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E3A0D02-9AC7-C659-47C3-36BF879823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B71E42"/>
              </a:buClr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  <a:defRPr/>
            </a:pPr>
            <a:r>
              <a:rPr kumimoji="0" lang="en-CA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Waste management and recycling</a:t>
            </a:r>
            <a:r>
              <a:rPr kumimoji="0" lang="en-CA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Nigeria's </a:t>
            </a:r>
            <a:r>
              <a:rPr kumimoji="0" lang="en-CA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Wecyclers</a:t>
            </a:r>
            <a:r>
              <a:rPr kumimoji="0" lang="en-CA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initiative</a:t>
            </a:r>
            <a:endParaRPr kumimoji="0" lang="en-US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B71E42"/>
              </a:buClr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  <a:defRPr/>
            </a:pPr>
            <a:r>
              <a:rPr kumimoji="0" lang="en-CA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Incentivizes households to recycle through redeemable points</a:t>
            </a:r>
            <a:endParaRPr kumimoji="0" lang="en-US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B71E42"/>
              </a:buClr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  <a:defRPr/>
            </a:pPr>
            <a:r>
              <a:rPr kumimoji="0" lang="en-CA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Encourages waste segregation and recycling</a:t>
            </a:r>
            <a:endParaRPr kumimoji="0" lang="en-US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B71E42"/>
              </a:buClr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  <a:defRPr/>
            </a:pPr>
            <a:r>
              <a:rPr kumimoji="0" lang="en-CA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Reduces waste sent to landfills and fosters a circular economy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B71E42"/>
              </a:buClr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  <a:defRPr/>
            </a:pPr>
            <a:endParaRPr kumimoji="0" lang="en-US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B71E42"/>
              </a:buClr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  <a:defRPr/>
            </a:pPr>
            <a:r>
              <a:rPr kumimoji="0" lang="en-CA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Ecosystem restoration and conservation: </a:t>
            </a:r>
            <a:r>
              <a:rPr kumimoji="0" lang="en-CA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Great Green Wall initiative in Africa</a:t>
            </a:r>
            <a:endParaRPr kumimoji="0" lang="en-US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B71E42"/>
              </a:buClr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  <a:defRPr/>
            </a:pPr>
            <a:r>
              <a:rPr kumimoji="0" lang="en-CA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Aims to restore 100 million hectares of degraded land across the Sahel</a:t>
            </a:r>
            <a:endParaRPr kumimoji="0" lang="en-US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B71E42"/>
              </a:buClr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  <a:defRPr/>
            </a:pPr>
            <a:r>
              <a:rPr kumimoji="0" lang="en-CA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Improves food security, biodiversity, and resilience to climate change</a:t>
            </a:r>
            <a:endParaRPr kumimoji="0" lang="en-US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B71E42"/>
              </a:buClr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  <a:defRPr/>
            </a:pPr>
            <a:r>
              <a:rPr kumimoji="0" lang="en-CA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Provides job opportunities and supports local communities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B71E42"/>
              </a:buClr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  <a:defRPr/>
            </a:pPr>
            <a:endParaRPr kumimoji="0" lang="en-US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B71E42"/>
              </a:buClr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  <a:defRPr/>
            </a:pPr>
            <a:r>
              <a:rPr kumimoji="0" lang="en-CA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Climate-resilient development: </a:t>
            </a:r>
            <a:r>
              <a:rPr kumimoji="0" lang="en-CA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Egypt's Integrated Coastal Zone Management project</a:t>
            </a:r>
            <a:endParaRPr kumimoji="0" lang="en-US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B71E42"/>
              </a:buClr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  <a:defRPr/>
            </a:pPr>
            <a:r>
              <a:rPr kumimoji="0" lang="en-CA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Protects coastal communities from rising sea levels and storm surges</a:t>
            </a:r>
            <a:endParaRPr kumimoji="0" lang="en-US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B71E42"/>
              </a:buClr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  <a:defRPr/>
            </a:pPr>
            <a:r>
              <a:rPr kumimoji="0" lang="en-CA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Implements ecosystem-based adaptation measures</a:t>
            </a:r>
            <a:endParaRPr kumimoji="0" lang="en-US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B71E42"/>
              </a:buClr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  <a:defRPr/>
            </a:pPr>
            <a:r>
              <a:rPr kumimoji="0" lang="en-CA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Enhances the resilience of coastal infrastructure and ecosystems</a:t>
            </a:r>
            <a:endParaRPr kumimoji="0" lang="en-US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679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FD6EDB49-211E-499D-9A08-6C5FF3D06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38F9F37E-D3CF-4F3D-96C2-25307819DF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C5FFF17D-767C-40E7-8C89-962F1F54BC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3331" y="638508"/>
            <a:ext cx="10905339" cy="4843439"/>
          </a:xfrm>
          <a:prstGeom prst="rect">
            <a:avLst/>
          </a:prstGeom>
          <a:gradFill>
            <a:gsLst>
              <a:gs pos="0">
                <a:srgbClr val="000001"/>
              </a:gs>
              <a:gs pos="100000">
                <a:srgbClr val="191919"/>
              </a:gs>
            </a:gsLst>
          </a:gradFill>
          <a:ln w="76200" cmpd="sng">
            <a:noFill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E69F39E1-619D-4D9E-8823-8BD8CC3206B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70204" y="865667"/>
            <a:ext cx="10451592" cy="4389120"/>
          </a:xfrm>
          <a:prstGeom prst="rect">
            <a:avLst/>
          </a:prstGeom>
          <a:ln w="50800" cmpd="sng">
            <a:solidFill>
              <a:srgbClr val="191919"/>
            </a:solidFill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1003">
            <a:schemeClr val="l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C8C53F47-DF50-454F-A5A6-6B969748D97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34796" y="1030259"/>
            <a:ext cx="10122408" cy="4059936"/>
          </a:xfrm>
          <a:prstGeom prst="rect">
            <a:avLst/>
          </a:prstGeom>
          <a:noFill/>
          <a:ln>
            <a:solidFill>
              <a:srgbClr val="4545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AC624A-A3A4-2AE0-60C1-1C7DAE892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167874"/>
            <a:ext cx="9405891" cy="416263"/>
          </a:xfrm>
        </p:spPr>
        <p:txBody>
          <a:bodyPr anchor="ctr">
            <a:noAutofit/>
          </a:bodyPr>
          <a:lstStyle/>
          <a:p>
            <a:pPr algn="ctr"/>
            <a:r>
              <a:rPr lang="en-US" sz="2400" b="1" dirty="0"/>
              <a:t>Outline of the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B06A51D-C407-01DC-658C-C707C9C0C3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63969"/>
            <a:ext cx="9405891" cy="300459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</a:pPr>
            <a:r>
              <a:rPr lang="en-US" sz="2300" dirty="0"/>
              <a:t>The Context of the current Global Crisis</a:t>
            </a:r>
          </a:p>
          <a:p>
            <a:pPr>
              <a:lnSpc>
                <a:spcPct val="110000"/>
              </a:lnSpc>
            </a:pPr>
            <a:r>
              <a:rPr lang="en-US" sz="2300" dirty="0"/>
              <a:t>The Impacts of the Global Crisis on African and Arab States</a:t>
            </a:r>
          </a:p>
          <a:p>
            <a:pPr>
              <a:lnSpc>
                <a:spcPct val="110000"/>
              </a:lnSpc>
            </a:pPr>
            <a:r>
              <a:rPr lang="en-US" sz="2300" dirty="0"/>
              <a:t>The Green Economy and its importance as an alternative economic approach for Africa and Arab states </a:t>
            </a:r>
          </a:p>
          <a:p>
            <a:pPr>
              <a:lnSpc>
                <a:spcPct val="110000"/>
              </a:lnSpc>
            </a:pPr>
            <a:r>
              <a:rPr lang="en-US" sz="2300" dirty="0"/>
              <a:t>Key Green economy strategies and interventions for Africa and Arab states</a:t>
            </a:r>
          </a:p>
          <a:p>
            <a:pPr>
              <a:lnSpc>
                <a:spcPct val="110000"/>
              </a:lnSpc>
            </a:pPr>
            <a:r>
              <a:rPr lang="en-US" sz="2300" dirty="0"/>
              <a:t>The role of the Association in the implementation of a green economy approach</a:t>
            </a:r>
          </a:p>
          <a:p>
            <a:pPr>
              <a:lnSpc>
                <a:spcPct val="110000"/>
              </a:lnSpc>
            </a:pPr>
            <a:r>
              <a:rPr lang="en-US" sz="2300" dirty="0"/>
              <a:t>Recommendations on how the Association can support implementation of the recommendations </a:t>
            </a:r>
          </a:p>
          <a:p>
            <a:pPr>
              <a:lnSpc>
                <a:spcPct val="110000"/>
              </a:lnSpc>
            </a:pPr>
            <a:r>
              <a:rPr lang="en-US" sz="2300" dirty="0"/>
              <a:t>Conclusion and proposed actions</a:t>
            </a:r>
          </a:p>
          <a:p>
            <a:pPr marL="0" indent="0">
              <a:lnSpc>
                <a:spcPct val="110000"/>
              </a:lnSpc>
              <a:buNone/>
            </a:pPr>
            <a:endParaRPr lang="en-US" sz="1300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6A26901A-BC62-4A3A-A07A-65E1F3DDDE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0876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xmlns="" id="{08E7A6F0-5CD3-481E-B0F2-E7F99FE675B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511290DF-4975-4FCD-8B8D-BBC86B8366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2623C8-20D8-38B1-84AA-B21A802E2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0612" y="1138228"/>
            <a:ext cx="3793685" cy="3858767"/>
          </a:xfrm>
        </p:spPr>
        <p:txBody>
          <a:bodyPr anchor="ctr">
            <a:normAutofit/>
          </a:bodyPr>
          <a:lstStyle/>
          <a:p>
            <a:r>
              <a:rPr lang="en-CA" sz="3600" b="1" kern="0"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Green Financing Mechanisms</a:t>
            </a:r>
            <a:r>
              <a:rPr lang="en-US" sz="36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36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600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xmlns="" id="{357CA18A-A333-4DCB-842B-76827D2ECB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5100021" y="638300"/>
            <a:ext cx="6409605" cy="4858625"/>
            <a:chOff x="7807230" y="2012810"/>
            <a:chExt cx="3251252" cy="3459865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xmlns="" id="{6E785FC3-CE7B-46F8-8C7A-EBBF001EDB1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xmlns="" id="{75069D9A-30C7-4159-880C-DD2BDC51009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0" name="Rectangle 39">
            <a:extLst>
              <a:ext uri="{FF2B5EF4-FFF2-40B4-BE49-F238E27FC236}">
                <a16:creationId xmlns:a16="http://schemas.microsoft.com/office/drawing/2014/main" xmlns="" id="{D9FE1511-6E1B-4F0E-8FF0-958527181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419891" y="973636"/>
            <a:ext cx="5769864" cy="4187952"/>
          </a:xfrm>
          <a:prstGeom prst="rect">
            <a:avLst/>
          </a:prstGeom>
          <a:solidFill>
            <a:srgbClr val="FFFFFF"/>
          </a:solidFill>
          <a:ln w="6350">
            <a:solidFill>
              <a:srgbClr val="DFD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Content Placeholder 26">
            <a:extLst>
              <a:ext uri="{FF2B5EF4-FFF2-40B4-BE49-F238E27FC236}">
                <a16:creationId xmlns:a16="http://schemas.microsoft.com/office/drawing/2014/main" xmlns="" id="{F32F5230-823E-1014-3DD9-D2493CC1A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4483" y="655959"/>
            <a:ext cx="5440680" cy="4859687"/>
          </a:xfrm>
        </p:spPr>
        <p:txBody>
          <a:bodyPr anchor="ctr">
            <a:normAutofit/>
          </a:bodyPr>
          <a:lstStyle/>
          <a:p>
            <a:pPr marL="342900" marR="0" lvl="0" indent="-3429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CA" sz="1200" b="1" kern="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Carbon trading</a:t>
            </a:r>
            <a:endParaRPr lang="en-US" sz="1200" b="1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CA" sz="1200" kern="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Establishing regional carbon markets for trading emissions allowances</a:t>
            </a:r>
            <a:endParaRPr lang="en-US" sz="12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CA" sz="1200" kern="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Incentivizes emissions reductions and supports clean technology investments</a:t>
            </a:r>
          </a:p>
          <a:p>
            <a:pPr marL="742950" marR="0" lvl="1" indent="-2857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endParaRPr lang="en-US" sz="12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CA" sz="1200" b="1" kern="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Green bonds</a:t>
            </a:r>
            <a:endParaRPr lang="en-US" sz="1200" b="1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CA" sz="1200" kern="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Issuing debt securities to finance environmentally friendly projects</a:t>
            </a:r>
            <a:endParaRPr lang="en-US" sz="12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10000"/>
              </a:lnSpc>
              <a:spcBef>
                <a:spcPts val="0"/>
              </a:spcBef>
              <a:spcAft>
                <a:spcPts val="50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CA" sz="1200" kern="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Attracts investment in renewable energy, sustainable agriculture, and green infrastructure</a:t>
            </a:r>
          </a:p>
          <a:p>
            <a:pPr marL="342900" marR="0" lvl="0" indent="-3429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CA" sz="1200" b="1" kern="0" dirty="0">
              <a:solidFill>
                <a:srgbClr val="000000"/>
              </a:solidFill>
              <a:effectLst/>
              <a:latin typeface="Segoe UI" panose="020B050204020402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CA" sz="1200" b="1" kern="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Blue bonds</a:t>
            </a:r>
            <a:endParaRPr lang="en-US" sz="1200" b="1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CA" sz="1200" kern="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Financing instruments specifically designed for marine and ocean-based projects</a:t>
            </a:r>
            <a:endParaRPr lang="en-US" sz="12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CA" sz="1200" kern="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Supports sustainable fisheries, marine conservation, and coastal management initiatives</a:t>
            </a:r>
          </a:p>
          <a:p>
            <a:pPr marL="742950" marR="0" lvl="1" indent="-2857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endParaRPr lang="en-US" sz="12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CA" sz="1200" b="1" kern="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Debt-for-nature swaps</a:t>
            </a:r>
            <a:endParaRPr lang="en-US" sz="1200" b="1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CA" sz="1200" kern="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Agreements between debtor countries and creditors to reduce debt in exchange for commitments to environmental conservation</a:t>
            </a:r>
            <a:endParaRPr lang="en-US" sz="12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CA" sz="1200" kern="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Redirects debt payments towards funding local conservation projects</a:t>
            </a:r>
            <a:endParaRPr lang="en-US" sz="12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endParaRPr lang="en-US" sz="1000" dirty="0">
              <a:solidFill>
                <a:srgbClr val="000000"/>
              </a:solidFill>
            </a:endParaRP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xmlns="" id="{025CEF6D-5E98-4B5C-A10F-7459C1EEF10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xmlns="" id="{05C73161-1E4E-4E6A-91B2-E885CF8FFBA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97079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08E7A6F0-5CD3-481E-B0F2-E7F99FE675B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511290DF-4975-4FCD-8B8D-BBC86B8366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B947AF-E5F2-6B5B-6252-337D220D6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0612" y="1138228"/>
            <a:ext cx="3793685" cy="3858767"/>
          </a:xfrm>
        </p:spPr>
        <p:txBody>
          <a:bodyPr anchor="ctr">
            <a:normAutofit/>
          </a:bodyPr>
          <a:lstStyle/>
          <a:p>
            <a:r>
              <a:rPr lang="en-CA" sz="3600" b="1" kern="0"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Examples of Green Financing Mechanisms</a:t>
            </a:r>
            <a:r>
              <a:rPr lang="en-US" sz="36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36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6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357CA18A-A333-4DCB-842B-76827D2ECB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5100021" y="638300"/>
            <a:ext cx="6409605" cy="4858625"/>
            <a:chOff x="7807230" y="2012810"/>
            <a:chExt cx="3251252" cy="3459865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6E785FC3-CE7B-46F8-8C7A-EBBF001EDB1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75069D9A-30C7-4159-880C-DD2BDC51009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D9FE1511-6E1B-4F0E-8FF0-958527181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419891" y="973636"/>
            <a:ext cx="5769864" cy="4187952"/>
          </a:xfrm>
          <a:prstGeom prst="rect">
            <a:avLst/>
          </a:prstGeom>
          <a:solidFill>
            <a:srgbClr val="FFFFFF"/>
          </a:solidFill>
          <a:ln w="6350">
            <a:solidFill>
              <a:srgbClr val="DFD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2C1CEA2-929C-E975-29B8-6D086B9E70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4483" y="1138228"/>
            <a:ext cx="5440680" cy="3858768"/>
          </a:xfrm>
        </p:spPr>
        <p:txBody>
          <a:bodyPr anchor="ctr">
            <a:normAutofit/>
          </a:bodyPr>
          <a:lstStyle/>
          <a:p>
            <a:pPr marL="342900" marR="0" lvl="0" indent="-3429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CA" sz="1000" b="1" kern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Carbon trading: </a:t>
            </a:r>
            <a:r>
              <a:rPr lang="en-CA" sz="1000" kern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African Development Bank's African Carbon Support Program</a:t>
            </a:r>
            <a:endParaRPr lang="en-US" sz="1000" kern="10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CA" sz="1000" kern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Assists African countries in accessing carbon finance</a:t>
            </a:r>
            <a:endParaRPr lang="en-US" sz="1000" kern="10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CA" sz="1000" kern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Supports the development of carbon market infrastructure and capacity building</a:t>
            </a:r>
          </a:p>
          <a:p>
            <a:pPr marL="742950" marR="0" lvl="1" indent="-2857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endParaRPr lang="en-US" sz="1000" kern="10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CA" sz="1000" b="1" kern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Green bonds: </a:t>
            </a:r>
            <a:r>
              <a:rPr lang="en-CA" sz="1000" kern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Tunisia's sovereign green bond issuance</a:t>
            </a:r>
            <a:endParaRPr lang="en-US" sz="1000" kern="10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CA" sz="1000" kern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First sovereign green bond in North Africa</a:t>
            </a:r>
            <a:endParaRPr lang="en-US" sz="1000" kern="10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CA" sz="1000" kern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Funds renewable energy, sustainable agriculture, and green infrastructure projects</a:t>
            </a:r>
          </a:p>
          <a:p>
            <a:pPr marL="742950" marR="0" lvl="1" indent="-2857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endParaRPr lang="en-US" sz="1000" kern="10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CA" sz="1000" b="1" kern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Blue bonds: </a:t>
            </a:r>
            <a:r>
              <a:rPr lang="en-CA" sz="1000" kern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Seychelles' world-first sovereign blue bond</a:t>
            </a:r>
            <a:endParaRPr lang="en-US" sz="1000" kern="10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CA" sz="1000" kern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Raises funds for marine conservation and sustainable fisheries</a:t>
            </a:r>
            <a:endParaRPr lang="en-US" sz="1000" kern="10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CA" sz="1000" kern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Supports the transition to a blue economy and protects marine resources</a:t>
            </a:r>
          </a:p>
          <a:p>
            <a:pPr marL="742950" marR="0" lvl="1" indent="-2857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endParaRPr lang="en-US" sz="1000" kern="10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CA" sz="1000" b="1" kern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Debt-for-nature swaps: </a:t>
            </a:r>
            <a:r>
              <a:rPr lang="en-CA" sz="1000" kern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Madagascar Foundation's debt-for-nature swap agreement with the United States</a:t>
            </a:r>
            <a:endParaRPr lang="en-US" sz="1000" kern="10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CA" sz="1000" kern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Converts a portion of Madagascar's debt into funding for conservation programs</a:t>
            </a:r>
            <a:endParaRPr lang="en-US" sz="1000" kern="10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CA" sz="1000" kern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Supports the protection of unique biodiversity and ecosystems in the country</a:t>
            </a:r>
            <a:endParaRPr lang="en-US" sz="1000" kern="10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endParaRPr lang="en-US" sz="1000">
              <a:solidFill>
                <a:srgbClr val="000000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025CEF6D-5E98-4B5C-A10F-7459C1EEF10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05C73161-1E4E-4E6A-91B2-E885CF8FFBA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0886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FD6EDB49-211E-499D-9A08-6C5FF3D06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38F9F37E-D3CF-4F3D-96C2-25307819DF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C5FFF17D-767C-40E7-8C89-962F1F54BC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3331" y="638508"/>
            <a:ext cx="10905339" cy="4843439"/>
          </a:xfrm>
          <a:prstGeom prst="rect">
            <a:avLst/>
          </a:prstGeom>
          <a:gradFill>
            <a:gsLst>
              <a:gs pos="0">
                <a:srgbClr val="000001"/>
              </a:gs>
              <a:gs pos="100000">
                <a:srgbClr val="191919"/>
              </a:gs>
            </a:gsLst>
          </a:gradFill>
          <a:ln w="76200" cmpd="sng">
            <a:noFill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E69F39E1-619D-4D9E-8823-8BD8CC3206B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70204" y="865667"/>
            <a:ext cx="10451592" cy="4389120"/>
          </a:xfrm>
          <a:prstGeom prst="rect">
            <a:avLst/>
          </a:prstGeom>
          <a:ln w="50800" cmpd="sng">
            <a:solidFill>
              <a:srgbClr val="191919"/>
            </a:solidFill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1003">
            <a:schemeClr val="l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C8C53F47-DF50-454F-A5A6-6B969748D97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34796" y="1030259"/>
            <a:ext cx="10122408" cy="4059936"/>
          </a:xfrm>
          <a:prstGeom prst="rect">
            <a:avLst/>
          </a:prstGeom>
          <a:noFill/>
          <a:ln>
            <a:solidFill>
              <a:srgbClr val="4545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A1F1ED-5A6F-BFBE-6E26-3C0C918F3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376053"/>
            <a:ext cx="9405891" cy="227160"/>
          </a:xfrm>
        </p:spPr>
        <p:txBody>
          <a:bodyPr anchor="ctr">
            <a:normAutofit fontScale="90000"/>
          </a:bodyPr>
          <a:lstStyle/>
          <a:p>
            <a:r>
              <a:rPr lang="en-CA" sz="2200" b="1" kern="0" dirty="0"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Importance of Collective Action FOR A GREEN ECONOMY</a:t>
            </a:r>
            <a:r>
              <a:rPr lang="en-US" sz="22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2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E2E3A27-FF79-9059-F1E9-0320B12EC6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688123"/>
            <a:ext cx="9405891" cy="3180439"/>
          </a:xfrm>
        </p:spPr>
        <p:txBody>
          <a:bodyPr>
            <a:normAutofit/>
          </a:bodyPr>
          <a:lstStyle/>
          <a:p>
            <a:pPr marL="0" marR="0" indent="0">
              <a:lnSpc>
                <a:spcPct val="110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lang="en-CA" sz="1700" kern="0" dirty="0"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CA" sz="1700" kern="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 success of the green economy transition depends on the collective action of all stakeholders:</a:t>
            </a:r>
            <a:endParaRPr lang="en-US" sz="17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CA" sz="1700" kern="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role of parliamentarians is crucial in providing leadership, guidance, and oversight throughout the process must be re-emphasized </a:t>
            </a:r>
          </a:p>
          <a:p>
            <a:pPr marL="342900" marR="0" lvl="0" indent="-3429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7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CA" sz="1700" kern="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Collaboration and dialogue among government agencies, the private sector, civil society, academia, and international partners is encouraged</a:t>
            </a:r>
          </a:p>
          <a:p>
            <a:pPr marL="342900" marR="0" lvl="0" indent="-3429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7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CA" sz="1700" kern="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green economy is not just an environmental imperative, but also a pathway towards economic prosperity, social equity, and resilience in the face of global challenges</a:t>
            </a:r>
            <a:endParaRPr lang="en-US" sz="17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endParaRPr lang="en-US" sz="1700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6A26901A-BC62-4A3A-A07A-65E1F3DDDE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8804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08E7A6F0-5CD3-481E-B0F2-E7F99FE675B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511290DF-4975-4FCD-8B8D-BBC86B8366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18B2A0A-CF07-997E-70D0-9203A038D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0612" y="1138228"/>
            <a:ext cx="3793685" cy="3858767"/>
          </a:xfrm>
        </p:spPr>
        <p:txBody>
          <a:bodyPr anchor="ctr">
            <a:normAutofit/>
          </a:bodyPr>
          <a:lstStyle/>
          <a:p>
            <a:pPr marL="0" marR="0">
              <a:spcBef>
                <a:spcPts val="1500"/>
              </a:spcBef>
              <a:spcAft>
                <a:spcPts val="1500"/>
              </a:spcAft>
            </a:pPr>
            <a:r>
              <a:rPr lang="en-CA" sz="3100" b="1" kern="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Role of </a:t>
            </a:r>
            <a:r>
              <a:rPr lang="en-CA" sz="3100" b="1" kern="0" dirty="0" err="1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assecAa</a:t>
            </a:r>
            <a:r>
              <a:rPr lang="en-CA" sz="3100" b="1" kern="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Championing Adoption and Implementation of green economy</a:t>
            </a:r>
            <a:r>
              <a:rPr lang="en-US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100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357CA18A-A333-4DCB-842B-76827D2ECB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5100021" y="638300"/>
            <a:ext cx="6409605" cy="4858625"/>
            <a:chOff x="7807230" y="2012810"/>
            <a:chExt cx="3251252" cy="3459865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6E785FC3-CE7B-46F8-8C7A-EBBF001EDB1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75069D9A-30C7-4159-880C-DD2BDC51009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D9FE1511-6E1B-4F0E-8FF0-958527181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419891" y="973636"/>
            <a:ext cx="5769864" cy="4187952"/>
          </a:xfrm>
          <a:prstGeom prst="rect">
            <a:avLst/>
          </a:prstGeom>
          <a:solidFill>
            <a:srgbClr val="FFFFFF"/>
          </a:solidFill>
          <a:ln w="6350">
            <a:solidFill>
              <a:srgbClr val="DFD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07D2150-2BB9-FC6A-9A0C-4709011A07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4483" y="1138228"/>
            <a:ext cx="5440680" cy="3858768"/>
          </a:xfrm>
        </p:spPr>
        <p:txBody>
          <a:bodyPr anchor="ctr">
            <a:normAutofit/>
          </a:bodyPr>
          <a:lstStyle/>
          <a:p>
            <a:pPr marL="342900" marR="0" lvl="0" indent="-3429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CA" sz="1000" b="1" kern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Legislative support</a:t>
            </a:r>
            <a:endParaRPr lang="en-US" sz="1000" b="1" kern="10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CA" sz="1000" kern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Draft, sponsor, and support legislation that promotes the green economy</a:t>
            </a:r>
            <a:endParaRPr lang="en-US" sz="1000" kern="10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CA" sz="1000" kern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Develop laws that incentivize renewable energy, sustainable agriculture, waste management, and green infrastructure projects</a:t>
            </a:r>
          </a:p>
          <a:p>
            <a:pPr marL="742950" marR="0" lvl="1" indent="-2857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endParaRPr lang="en-US" sz="1000" kern="10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CA" sz="1000" b="1" kern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Advocacy and awareness</a:t>
            </a:r>
            <a:endParaRPr lang="en-US" sz="1000" b="1" kern="10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CA" sz="1000" kern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 public platforms to raise awareness of the benefits of a green economy</a:t>
            </a:r>
            <a:endParaRPr lang="en-US" sz="1000" kern="10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CA" sz="1000" kern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Engage with the media, participate in public events, and utilize social media to educate citizens and stakeholders</a:t>
            </a:r>
          </a:p>
          <a:p>
            <a:pPr marL="742950" marR="0" lvl="1" indent="-2857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endParaRPr lang="en-US" sz="1000" kern="10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CA" sz="1000" b="1" kern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Budgetary allocations</a:t>
            </a:r>
            <a:endParaRPr lang="en-US" sz="1000" b="1" kern="10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CA" sz="1000" kern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Influence the allocation of government funds to support green economy initiatives</a:t>
            </a:r>
            <a:endParaRPr lang="en-US" sz="1000" kern="10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CA" sz="1000" kern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Advocate for increased investments in renewable energy, sustainable agriculture, ecosystem restoration, and other priority areas</a:t>
            </a:r>
          </a:p>
          <a:p>
            <a:pPr marL="457200" marR="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tabLst>
                <a:tab pos="914400" algn="l"/>
              </a:tabLst>
            </a:pPr>
            <a:endParaRPr lang="en-US" sz="1000" kern="10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CA" sz="1000" b="1" kern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Oversight and accountability</a:t>
            </a:r>
            <a:endParaRPr lang="en-US" sz="1000" b="1" kern="10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CA" sz="1000" kern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Monitor the implementation of legislation and ensure adherence to green economy principles</a:t>
            </a:r>
            <a:endParaRPr lang="en-US" sz="1000" kern="10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CA" sz="1000" kern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Investigate allegations of non-compliance and hold public hearings to ensure transparency and accountability</a:t>
            </a:r>
            <a:endParaRPr lang="en-US" sz="1000" kern="10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endParaRPr lang="en-US" sz="1000">
              <a:solidFill>
                <a:srgbClr val="000000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025CEF6D-5E98-4B5C-A10F-7459C1EEF10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05C73161-1E4E-4E6A-91B2-E885CF8FFBA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89087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08E7A6F0-5CD3-481E-B0F2-E7F99FE675B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511290DF-4975-4FCD-8B8D-BBC86B8366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86765E-105C-22DF-0FEF-90334543B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0612" y="1138228"/>
            <a:ext cx="3793685" cy="3858767"/>
          </a:xfrm>
        </p:spPr>
        <p:txBody>
          <a:bodyPr anchor="ctr">
            <a:normAutofit/>
          </a:bodyPr>
          <a:lstStyle/>
          <a:p>
            <a:r>
              <a:rPr kumimoji="0" lang="en-CA" sz="3100" b="1" i="0" u="none" strike="noStrike" kern="0" cap="all" spc="0" normalizeH="0" baseline="0" noProof="0">
                <a:ln>
                  <a:noFill/>
                </a:ln>
                <a:effectLst/>
                <a:uLnTx/>
                <a:uFillTx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Role of the ASSECCA in Championing Adoption and Implementation of green economy</a:t>
            </a:r>
            <a:endParaRPr lang="en-US" sz="31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357CA18A-A333-4DCB-842B-76827D2ECB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5100021" y="638300"/>
            <a:ext cx="6409605" cy="4858625"/>
            <a:chOff x="7807230" y="2012810"/>
            <a:chExt cx="3251252" cy="3459865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6E785FC3-CE7B-46F8-8C7A-EBBF001EDB1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75069D9A-30C7-4159-880C-DD2BDC51009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D9FE1511-6E1B-4F0E-8FF0-958527181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419891" y="973636"/>
            <a:ext cx="5769864" cy="4187952"/>
          </a:xfrm>
          <a:prstGeom prst="rect">
            <a:avLst/>
          </a:prstGeom>
          <a:solidFill>
            <a:srgbClr val="FFFFFF"/>
          </a:solidFill>
          <a:ln w="6350">
            <a:solidFill>
              <a:srgbClr val="DFD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50B7490-B266-8DD7-AE6E-D8C6C364A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4483" y="1138228"/>
            <a:ext cx="5440680" cy="3858768"/>
          </a:xfrm>
        </p:spPr>
        <p:txBody>
          <a:bodyPr anchor="ctr">
            <a:norm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B71E42"/>
              </a:buClr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  <a:defRPr/>
            </a:pPr>
            <a:r>
              <a:rPr kumimoji="0" lang="en-CA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Regional and international collaboration</a:t>
            </a:r>
            <a:endParaRPr kumimoji="0" lang="en-US" sz="1100" b="1" i="0" u="none" strike="noStrike" kern="1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B71E42"/>
              </a:buClr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  <a:defRPr/>
            </a:pPr>
            <a:r>
              <a:rPr kumimoji="0" lang="en-CA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Participate in inter-parliamentary dialogues and engage with international organizations</a:t>
            </a:r>
            <a:endParaRPr kumimoji="0" lang="en-US" sz="1100" b="0" i="0" u="none" strike="noStrike" kern="1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B71E42"/>
              </a:buClr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  <a:defRPr/>
            </a:pPr>
            <a:r>
              <a:rPr kumimoji="0" lang="en-CA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 partnerships with development agencies to share knowledge, resources, and best practices</a:t>
            </a:r>
          </a:p>
          <a:p>
            <a:pPr marL="742950" marR="0" lvl="1" indent="-285750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B71E42"/>
              </a:buClr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  <a:defRPr/>
            </a:pPr>
            <a:endParaRPr kumimoji="0" lang="en-US" sz="1100" b="0" i="0" u="none" strike="noStrike" kern="1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B71E42"/>
              </a:buClr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  <a:defRPr/>
            </a:pPr>
            <a:r>
              <a:rPr kumimoji="0" lang="en-CA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Capacity building and training</a:t>
            </a:r>
            <a:endParaRPr kumimoji="0" lang="en-US" sz="1100" b="1" i="0" u="none" strike="noStrike" kern="1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B71E42"/>
              </a:buClr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  <a:defRPr/>
            </a:pPr>
            <a:r>
              <a:rPr kumimoji="0" lang="en-CA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Organize capacity building programs for parliamentarians on green economy knowledge and skills</a:t>
            </a:r>
            <a:endParaRPr kumimoji="0" lang="en-US" sz="1100" b="0" i="0" u="none" strike="noStrike" kern="1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B71E42"/>
              </a:buClr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  <a:defRPr/>
            </a:pPr>
            <a:r>
              <a:rPr kumimoji="0" lang="en-CA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Conduct workshops, seminars, and study visits to learn from successful initiatives in other countries</a:t>
            </a:r>
          </a:p>
          <a:p>
            <a:pPr marL="742950" marR="0" lvl="1" indent="-285750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B71E42"/>
              </a:buClr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  <a:defRPr/>
            </a:pPr>
            <a:endParaRPr kumimoji="0" lang="en-US" sz="1100" b="0" i="0" u="none" strike="noStrike" kern="1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B71E42"/>
              </a:buClr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  <a:defRPr/>
            </a:pPr>
            <a:r>
              <a:rPr kumimoji="0" lang="en-CA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Policy dialogue and stakeholder engagement</a:t>
            </a:r>
            <a:endParaRPr kumimoji="0" lang="en-US" sz="1100" b="1" i="0" u="none" strike="noStrike" kern="1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B71E42"/>
              </a:buClr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  <a:defRPr/>
            </a:pPr>
            <a:r>
              <a:rPr kumimoji="0" lang="en-CA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Facilitate policy dialogues and engage with stakeholders such as civil society, private sector, academia, and international organizations</a:t>
            </a:r>
            <a:endParaRPr kumimoji="0" lang="en-US" sz="1100" b="0" i="0" u="none" strike="noStrike" kern="1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B71E42"/>
              </a:buClr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  <a:defRPr/>
            </a:pPr>
            <a:r>
              <a:rPr kumimoji="0" lang="en-CA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Develop a shared vision for the green economy and create consensus on sustainable development and implementation</a:t>
            </a:r>
            <a:endParaRPr kumimoji="0" lang="en-US" sz="1100" b="0" i="0" u="none" strike="noStrike" kern="1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endParaRPr lang="en-US" sz="1100">
              <a:solidFill>
                <a:srgbClr val="000000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025CEF6D-5E98-4B5C-A10F-7459C1EEF10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05C73161-1E4E-4E6A-91B2-E885CF8FFBA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29835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34292E-9371-C93C-6812-B09FEC283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587136"/>
          </a:xfrm>
        </p:spPr>
        <p:txBody>
          <a:bodyPr/>
          <a:lstStyle/>
          <a:p>
            <a:pPr algn="ctr"/>
            <a:r>
              <a:rPr lang="en-US" b="1" dirty="0"/>
              <a:t>Recommendations to ASSECAA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xmlns="" id="{6484A5CA-5B1C-3D9D-A481-19BCF28405C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00100" y="2015732"/>
          <a:ext cx="10981591" cy="3450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049938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FD6EDB49-211E-499D-9A08-6C5FF3D06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38F9F37E-D3CF-4F3D-96C2-25307819DF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C5FFF17D-767C-40E7-8C89-962F1F54BC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3331" y="638508"/>
            <a:ext cx="10905339" cy="4843439"/>
          </a:xfrm>
          <a:prstGeom prst="rect">
            <a:avLst/>
          </a:prstGeom>
          <a:gradFill>
            <a:gsLst>
              <a:gs pos="0">
                <a:srgbClr val="000001"/>
              </a:gs>
              <a:gs pos="100000">
                <a:srgbClr val="191919"/>
              </a:gs>
            </a:gsLst>
          </a:gradFill>
          <a:ln w="76200" cmpd="sng">
            <a:noFill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E69F39E1-619D-4D9E-8823-8BD8CC3206B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70204" y="865667"/>
            <a:ext cx="10451592" cy="4389120"/>
          </a:xfrm>
          <a:prstGeom prst="rect">
            <a:avLst/>
          </a:prstGeom>
          <a:ln w="50800" cmpd="sng">
            <a:solidFill>
              <a:srgbClr val="191919"/>
            </a:solidFill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1003">
            <a:schemeClr val="l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C8C53F47-DF50-454F-A5A6-6B969748D97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34796" y="1030259"/>
            <a:ext cx="10122408" cy="4059936"/>
          </a:xfrm>
          <a:prstGeom prst="rect">
            <a:avLst/>
          </a:prstGeom>
          <a:noFill/>
          <a:ln>
            <a:solidFill>
              <a:srgbClr val="4545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7A9A73-2671-C9EC-26D0-607DBD330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376053"/>
            <a:ext cx="9405891" cy="1002990"/>
          </a:xfrm>
        </p:spPr>
        <p:txBody>
          <a:bodyPr anchor="ctr">
            <a:normAutofit/>
          </a:bodyPr>
          <a:lstStyle/>
          <a:p>
            <a:r>
              <a:rPr lang="en-US" b="1" dirty="0"/>
              <a:t>conclusion</a:t>
            </a:r>
            <a:endParaRPr lang="en-US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7E60FDC-7B66-0B57-974B-2DCBCBA03E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464991"/>
            <a:ext cx="9405891" cy="24035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kern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There is great potential for meaningful change and a sustainable future through the adoption and implementation of green economy strategies for Africa and Arab countries for sustainable and more resilient economies</a:t>
            </a:r>
            <a:endParaRPr lang="en-US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6A26901A-BC62-4A3A-A07A-65E1F3DDDE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5706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622158-BD45-DBCF-323D-2BCE6B899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7956" y="628673"/>
            <a:ext cx="9603275" cy="104923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700" b="1" dirty="0"/>
              <a:t>MOVING FORWARD: </a:t>
            </a:r>
            <a:br>
              <a:rPr lang="en-US" sz="2700" b="1" dirty="0"/>
            </a:br>
            <a:r>
              <a:rPr lang="en-US" sz="2700" b="1" dirty="0"/>
              <a:t/>
            </a:r>
            <a:br>
              <a:rPr lang="en-US" sz="2700" b="1" dirty="0"/>
            </a:br>
            <a:r>
              <a:rPr lang="en-CA" sz="2700" b="1" kern="0" dirty="0"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Short-term actions (1-2 years)</a:t>
            </a:r>
            <a:r>
              <a:rPr lang="en-US" sz="36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36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1143087D-87A4-17C9-34DF-9A4F3FE0E1B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11015" y="2015731"/>
          <a:ext cx="11579470" cy="41388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823448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32D32A60-013B-47A8-8833-D2424080917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AE27932B-B694-4C4C-90D7-A0333A7C58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5D4FE6AD-F8E8-CAF3-6049-85448367C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2303047"/>
            <a:ext cx="3272093" cy="2674198"/>
          </a:xfrm>
        </p:spPr>
        <p:txBody>
          <a:bodyPr anchor="t">
            <a:normAutofit/>
          </a:bodyPr>
          <a:lstStyle/>
          <a:p>
            <a:r>
              <a:rPr lang="en-CA" b="1" kern="0" cap="none"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Medium-term actions (3-5 years)</a:t>
            </a:r>
            <a:r>
              <a:rPr lang="en-US" b="1" kern="100" cap="none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b="1" kern="100" cap="none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9EBB0476-5CF0-4F44-8D68-5D42D7AEE43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451579" y="2146542"/>
            <a:ext cx="327209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Title 1">
            <a:extLst>
              <a:ext uri="{FF2B5EF4-FFF2-40B4-BE49-F238E27FC236}">
                <a16:creationId xmlns:a16="http://schemas.microsoft.com/office/drawing/2014/main" xmlns="" id="{A9DA474E-6B91-4200-840F-0257B2358A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451580" y="3122496"/>
            <a:ext cx="3530157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DF63C9AD-AE6E-4512-8171-91612E84CC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FE1A49CE-B63D-457A-A180-1C883E1A63D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7D675133-B603-0614-68B2-CACF04B6A2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6310247"/>
              </p:ext>
            </p:extLst>
          </p:nvPr>
        </p:nvGraphicFramePr>
        <p:xfrm>
          <a:off x="5141913" y="803275"/>
          <a:ext cx="5913437" cy="4637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713309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32D32A60-013B-47A8-8833-D2424080917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AE27932B-B694-4C4C-90D7-A0333A7C58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D5EFBA-7372-DF01-3BED-4D681FDB3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2303047"/>
            <a:ext cx="3272093" cy="2674198"/>
          </a:xfrm>
        </p:spPr>
        <p:txBody>
          <a:bodyPr anchor="t">
            <a:normAutofit/>
          </a:bodyPr>
          <a:lstStyle/>
          <a:p>
            <a:r>
              <a:rPr lang="en-CA" b="1" kern="0" cap="none"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Long-term actions (6-10 years)</a:t>
            </a:r>
            <a:r>
              <a:rPr lang="en-US" b="1" kern="100" cap="none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b="1" kern="100" cap="none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9EBB0476-5CF0-4F44-8D68-5D42D7AEE43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451579" y="2146542"/>
            <a:ext cx="327209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Title 1">
            <a:extLst>
              <a:ext uri="{FF2B5EF4-FFF2-40B4-BE49-F238E27FC236}">
                <a16:creationId xmlns:a16="http://schemas.microsoft.com/office/drawing/2014/main" xmlns="" id="{A9DA474E-6B91-4200-840F-0257B2358A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451580" y="3122496"/>
            <a:ext cx="3530157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DF63C9AD-AE6E-4512-8171-91612E84CC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FE1A49CE-B63D-457A-A180-1C883E1A63D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B0FE9243-9737-EA79-E21A-BB64FB2166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086202"/>
              </p:ext>
            </p:extLst>
          </p:nvPr>
        </p:nvGraphicFramePr>
        <p:xfrm>
          <a:off x="5141913" y="803275"/>
          <a:ext cx="5913437" cy="4637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15606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29C51009-A09A-4689-8E6C-F8FC99E6A84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64FF89-E1CB-09E5-C89D-B65623F3E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774" y="1600199"/>
            <a:ext cx="4119968" cy="4297680"/>
          </a:xfrm>
        </p:spPr>
        <p:txBody>
          <a:bodyPr anchor="ctr">
            <a:norm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Brief overview of the global economic crisis</a:t>
            </a:r>
            <a:r>
              <a:rPr lang="en-US" dirty="0">
                <a:solidFill>
                  <a:srgbClr val="00B050"/>
                </a:solidFill>
              </a:rPr>
              <a:t/>
            </a:r>
            <a:br>
              <a:rPr lang="en-US" dirty="0">
                <a:solidFill>
                  <a:srgbClr val="00B050"/>
                </a:solidFill>
              </a:rPr>
            </a:br>
            <a:endParaRPr lang="en-US" dirty="0">
              <a:solidFill>
                <a:srgbClr val="00B050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9EC65442-F244-409C-BF44-C5D6472E810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654296" y="2148839"/>
            <a:ext cx="0" cy="32004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9A772AB-C56E-979C-8F91-3E4F4E9C7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7995" y="844062"/>
            <a:ext cx="6130003" cy="5335171"/>
          </a:xfrm>
        </p:spPr>
        <p:txBody>
          <a:bodyPr anchor="ctr"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1900" b="1" dirty="0">
                <a:solidFill>
                  <a:srgbClr val="0070C0"/>
                </a:solidFill>
              </a:rPr>
              <a:t>Slow recovery from COVID-19</a:t>
            </a:r>
          </a:p>
          <a:p>
            <a:pPr>
              <a:lnSpc>
                <a:spcPct val="110000"/>
              </a:lnSpc>
            </a:pPr>
            <a:r>
              <a:rPr lang="en-US" sz="1900" b="1" dirty="0">
                <a:solidFill>
                  <a:srgbClr val="0070C0"/>
                </a:solidFill>
              </a:rPr>
              <a:t>Escalating geopolitical instability due to Russia-Ukraine conflict</a:t>
            </a:r>
          </a:p>
          <a:p>
            <a:pPr>
              <a:lnSpc>
                <a:spcPct val="110000"/>
              </a:lnSpc>
            </a:pPr>
            <a:r>
              <a:rPr lang="en-US" sz="1900" b="1" dirty="0">
                <a:solidFill>
                  <a:srgbClr val="0070C0"/>
                </a:solidFill>
              </a:rPr>
              <a:t>High energy prices, </a:t>
            </a:r>
          </a:p>
          <a:p>
            <a:pPr>
              <a:lnSpc>
                <a:spcPct val="110000"/>
              </a:lnSpc>
            </a:pPr>
            <a:r>
              <a:rPr lang="en-US" sz="1900" b="1" dirty="0">
                <a:solidFill>
                  <a:srgbClr val="0070C0"/>
                </a:solidFill>
              </a:rPr>
              <a:t>Soaring inflation</a:t>
            </a:r>
          </a:p>
          <a:p>
            <a:pPr>
              <a:lnSpc>
                <a:spcPct val="110000"/>
              </a:lnSpc>
            </a:pPr>
            <a:r>
              <a:rPr lang="en-US" sz="1900" b="1" dirty="0">
                <a:solidFill>
                  <a:srgbClr val="0070C0"/>
                </a:solidFill>
              </a:rPr>
              <a:t>High unemployment rates</a:t>
            </a:r>
          </a:p>
          <a:p>
            <a:pPr>
              <a:lnSpc>
                <a:spcPct val="110000"/>
              </a:lnSpc>
            </a:pPr>
            <a:r>
              <a:rPr lang="en-US" sz="1900" b="1" dirty="0">
                <a:solidFill>
                  <a:srgbClr val="0070C0"/>
                </a:solidFill>
              </a:rPr>
              <a:t>Budget deficits and debt burden</a:t>
            </a:r>
          </a:p>
          <a:p>
            <a:pPr>
              <a:lnSpc>
                <a:spcPct val="110000"/>
              </a:lnSpc>
            </a:pPr>
            <a:r>
              <a:rPr lang="en-US" sz="1900" b="1" dirty="0">
                <a:solidFill>
                  <a:srgbClr val="0070C0"/>
                </a:solidFill>
              </a:rPr>
              <a:t>Increasing interest rates</a:t>
            </a:r>
          </a:p>
          <a:p>
            <a:pPr>
              <a:lnSpc>
                <a:spcPct val="110000"/>
              </a:lnSpc>
            </a:pPr>
            <a:r>
              <a:rPr lang="en-US" sz="1900" b="1" dirty="0">
                <a:solidFill>
                  <a:srgbClr val="0070C0"/>
                </a:solidFill>
              </a:rPr>
              <a:t>Global economic slowdown</a:t>
            </a:r>
          </a:p>
          <a:p>
            <a:pPr>
              <a:lnSpc>
                <a:spcPct val="110000"/>
              </a:lnSpc>
            </a:pP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27046109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C890BB-8C7B-1D50-A77F-C5987A664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4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D621011-D691-4981-C25A-99E91A32AE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kumimoji="0" lang="en-US" sz="4400" b="1" i="0" u="none" strike="noStrike" kern="1200" cap="all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kumimoji="0" lang="en-US" sz="4400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j-ea"/>
                <a:cs typeface="+mj-cs"/>
              </a:rPr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47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D07037-491C-89A5-0119-6777C3CD8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Climate</a:t>
            </a:r>
            <a:r>
              <a:rPr lang="en-US" sz="2800" dirty="0"/>
              <a:t> </a:t>
            </a:r>
            <a:r>
              <a:rPr lang="en-US" sz="2800" b="1" dirty="0"/>
              <a:t>Change ADDED EFFCTS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2DAC043-3CA1-6B35-8235-5401E5BF7E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785" y="2015732"/>
            <a:ext cx="11509130" cy="3450613"/>
          </a:xfrm>
        </p:spPr>
        <p:txBody>
          <a:bodyPr>
            <a:normAutofit lnSpcReduction="10000"/>
          </a:bodyPr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CA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Climate change is also a significant challenge for African and Arab countries that is compounded by the COVID-19 pandemic and geopolitical tensions such as the Russia-Ukraine war.  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CA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CA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Challenges exacerbated by climate change: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CA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Increase in the frequency and severity of extreme weather events such as droughts, floods, and heatwaves with significant impacts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CA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CA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xacerbation of social tensions, including displacement, migration, and conflict over scarce resources such as water and land, and environmental impacts, including biodiversity loss, ecosystem degradation, and desertification. 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62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7">
            <a:extLst>
              <a:ext uri="{FF2B5EF4-FFF2-40B4-BE49-F238E27FC236}">
                <a16:creationId xmlns:a16="http://schemas.microsoft.com/office/drawing/2014/main" xmlns="" id="{FD6EDB49-211E-499D-9A08-6C5FF3D06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xmlns="" id="{38F9F37E-D3CF-4F3D-96C2-25307819DF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xmlns="" id="{C5FFF17D-767C-40E7-8C89-962F1F54BC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3331" y="638508"/>
            <a:ext cx="10905339" cy="4843439"/>
          </a:xfrm>
          <a:prstGeom prst="rect">
            <a:avLst/>
          </a:prstGeom>
          <a:gradFill>
            <a:gsLst>
              <a:gs pos="0">
                <a:srgbClr val="000001"/>
              </a:gs>
              <a:gs pos="100000">
                <a:srgbClr val="191919"/>
              </a:gs>
            </a:gsLst>
          </a:gradFill>
          <a:ln w="76200" cmpd="sng">
            <a:noFill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13">
            <a:extLst>
              <a:ext uri="{FF2B5EF4-FFF2-40B4-BE49-F238E27FC236}">
                <a16:creationId xmlns:a16="http://schemas.microsoft.com/office/drawing/2014/main" xmlns="" id="{E69F39E1-619D-4D9E-8823-8BD8CC3206B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70204" y="865667"/>
            <a:ext cx="10451592" cy="4389120"/>
          </a:xfrm>
          <a:prstGeom prst="rect">
            <a:avLst/>
          </a:prstGeom>
          <a:ln w="50800" cmpd="sng">
            <a:solidFill>
              <a:srgbClr val="191919"/>
            </a:solidFill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1003">
            <a:schemeClr val="l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C8C53F47-DF50-454F-A5A6-6B969748D97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34796" y="1030259"/>
            <a:ext cx="10122408" cy="4059936"/>
          </a:xfrm>
          <a:prstGeom prst="rect">
            <a:avLst/>
          </a:prstGeom>
          <a:noFill/>
          <a:ln>
            <a:solidFill>
              <a:srgbClr val="4545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9E5CD0-E445-2E8F-44A5-27DB8CDCA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376053"/>
            <a:ext cx="9405891" cy="416263"/>
          </a:xfrm>
        </p:spPr>
        <p:txBody>
          <a:bodyPr anchor="ctr">
            <a:normAutofit/>
          </a:bodyPr>
          <a:lstStyle/>
          <a:p>
            <a:pPr algn="ctr"/>
            <a:r>
              <a:rPr lang="en-US" sz="1800" b="1" dirty="0"/>
              <a:t>Impacts of the global economic crisis on Africa and </a:t>
            </a:r>
            <a:r>
              <a:rPr lang="en-US" sz="1800" b="1" dirty="0" err="1"/>
              <a:t>arab</a:t>
            </a:r>
            <a:r>
              <a:rPr lang="en-US" sz="1800" b="1" dirty="0"/>
              <a:t> states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F050CA0-58ED-4C66-9A03-746CC6ED5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72762"/>
            <a:ext cx="9405891" cy="2995801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CA" sz="1900" kern="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The current global economic crisis has greatly impacted Africa and the Arab world, emphasizing the need for a paradigm shift towards a green economy:</a:t>
            </a:r>
          </a:p>
          <a:p>
            <a:pPr>
              <a:lnSpc>
                <a:spcPct val="110000"/>
              </a:lnSpc>
            </a:pPr>
            <a:r>
              <a:rPr lang="en-US" sz="1900" dirty="0"/>
              <a:t>Africa and Arab countries are particularly vulnerable to economic shocks due to their high dependence on commodity exports, which makes them susceptible to price fluctuations in global markets.</a:t>
            </a:r>
          </a:p>
          <a:p>
            <a:pPr>
              <a:lnSpc>
                <a:spcPct val="110000"/>
              </a:lnSpc>
            </a:pPr>
            <a:r>
              <a:rPr lang="en-US" sz="1900" dirty="0"/>
              <a:t> The Covid 19  pandemic and related restrictions have caused significant disruptions in trade and investment flows, which have negatively affected economic growth and development in these regions. </a:t>
            </a:r>
          </a:p>
          <a:p>
            <a:pPr>
              <a:lnSpc>
                <a:spcPct val="110000"/>
              </a:lnSpc>
            </a:pPr>
            <a:r>
              <a:rPr lang="en-US" sz="1900" dirty="0"/>
              <a:t>The pandemic has disproportionately impacted the informal sector and vulnerable populations, leading to increased poverty and inequality</a:t>
            </a:r>
          </a:p>
          <a:p>
            <a:pPr>
              <a:lnSpc>
                <a:spcPct val="110000"/>
              </a:lnSpc>
            </a:pPr>
            <a:r>
              <a:rPr lang="en-US" sz="1900" dirty="0"/>
              <a:t>The escalation of geopolitical tensions and the US-China trade conflict have had ripple effects on global trade and investment flows, creating uncertainty and volatility in financial markets. </a:t>
            </a:r>
          </a:p>
          <a:p>
            <a:pPr>
              <a:lnSpc>
                <a:spcPct val="110000"/>
              </a:lnSpc>
            </a:pPr>
            <a:endParaRPr lang="en-US" sz="1100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6A26901A-BC62-4A3A-A07A-65E1F3DDDE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258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FD6EDB49-211E-499D-9A08-6C5FF3D06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38F9F37E-D3CF-4F3D-96C2-25307819DF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C5FFF17D-767C-40E7-8C89-962F1F54BC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3331" y="638508"/>
            <a:ext cx="10905339" cy="4843439"/>
          </a:xfrm>
          <a:prstGeom prst="rect">
            <a:avLst/>
          </a:prstGeom>
          <a:gradFill>
            <a:gsLst>
              <a:gs pos="0">
                <a:srgbClr val="000001"/>
              </a:gs>
              <a:gs pos="100000">
                <a:srgbClr val="191919"/>
              </a:gs>
            </a:gsLst>
          </a:gradFill>
          <a:ln w="76200" cmpd="sng">
            <a:noFill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E69F39E1-619D-4D9E-8823-8BD8CC3206B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70204" y="865667"/>
            <a:ext cx="10451592" cy="4389120"/>
          </a:xfrm>
          <a:prstGeom prst="rect">
            <a:avLst/>
          </a:prstGeom>
          <a:ln w="50800" cmpd="sng">
            <a:solidFill>
              <a:srgbClr val="191919"/>
            </a:solidFill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1003">
            <a:schemeClr val="l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C8C53F47-DF50-454F-A5A6-6B969748D97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34796" y="1030259"/>
            <a:ext cx="10122408" cy="4059936"/>
          </a:xfrm>
          <a:prstGeom prst="rect">
            <a:avLst/>
          </a:prstGeom>
          <a:noFill/>
          <a:ln>
            <a:solidFill>
              <a:srgbClr val="4545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6F41EB-D534-C137-00F4-1ADC15DEB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151792"/>
            <a:ext cx="9405891" cy="451420"/>
          </a:xfrm>
        </p:spPr>
        <p:txBody>
          <a:bodyPr anchor="ctr">
            <a:normAutofit/>
          </a:bodyPr>
          <a:lstStyle/>
          <a:p>
            <a:r>
              <a:rPr kumimoji="0" lang="en-US" sz="1800" b="1" i="0" u="none" strike="noStrike" kern="1200" cap="all" spc="0" normalizeH="0" baseline="0" noProof="0" dirty="0">
                <a:ln>
                  <a:noFill/>
                </a:ln>
                <a:effectLst/>
                <a:uLnTx/>
                <a:uFillTx/>
                <a:latin typeface="Gill Sans MT" panose="020B0502020104020203"/>
                <a:ea typeface="+mj-ea"/>
                <a:cs typeface="+mj-cs"/>
              </a:rPr>
              <a:t>Impacts of the global economic crisis on Africa and </a:t>
            </a:r>
            <a:r>
              <a:rPr kumimoji="0" lang="en-US" sz="1800" b="1" i="0" u="none" strike="noStrike" kern="1200" cap="all" spc="0" normalizeH="0" baseline="0" noProof="0" dirty="0" err="1">
                <a:ln>
                  <a:noFill/>
                </a:ln>
                <a:effectLst/>
                <a:uLnTx/>
                <a:uFillTx/>
                <a:latin typeface="Gill Sans MT" panose="020B0502020104020203"/>
                <a:ea typeface="+mj-ea"/>
                <a:cs typeface="+mj-cs"/>
              </a:rPr>
              <a:t>arab</a:t>
            </a:r>
            <a:r>
              <a:rPr kumimoji="0" lang="en-US" sz="1800" b="1" i="0" u="none" strike="noStrike" kern="1200" cap="all" spc="0" normalizeH="0" baseline="0" noProof="0" dirty="0">
                <a:ln>
                  <a:noFill/>
                </a:ln>
                <a:effectLst/>
                <a:uLnTx/>
                <a:uFillTx/>
                <a:latin typeface="Gill Sans MT" panose="020B0502020104020203"/>
                <a:ea typeface="+mj-ea"/>
                <a:cs typeface="+mj-cs"/>
              </a:rPr>
              <a:t> states</a:t>
            </a: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38A5AF8-4484-C5C3-5C8D-1F4D2506A1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679331"/>
            <a:ext cx="9405891" cy="3189231"/>
          </a:xfrm>
        </p:spPr>
        <p:txBody>
          <a:bodyPr>
            <a:normAutofit/>
          </a:bodyPr>
          <a:lstStyle/>
          <a:p>
            <a:pPr marL="228600" marR="0" lvl="0" indent="-228600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The global crisis has resulting in economic slowdown and further exacerbated the already challenging economic conditions in Africa and Arab countries.</a:t>
            </a:r>
          </a:p>
          <a:p>
            <a:pPr marL="228600" marR="0" lvl="0" indent="-228600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High energy prices and inflation have also impacted these regions, leading to increased costs of production, and living. </a:t>
            </a:r>
          </a:p>
          <a:p>
            <a:pPr marL="228600" marR="0" lvl="0" indent="-228600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This has further constrained economic growth, leading to high rates of unemployment, budget deficit, and indebtedness. </a:t>
            </a:r>
          </a:p>
          <a:p>
            <a:pPr marL="228600" marR="0" lvl="0" indent="-228600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The increasing interest rates have also contributed to the economic slowdown in these regions.</a:t>
            </a:r>
          </a:p>
          <a:p>
            <a:pPr>
              <a:lnSpc>
                <a:spcPct val="110000"/>
              </a:lnSpc>
            </a:pPr>
            <a:endParaRPr lang="en-US" sz="1600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6A26901A-BC62-4A3A-A07A-65E1F3DDDE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579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2A3B569-B38C-0F80-4F16-C778F9025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6748" y="487996"/>
            <a:ext cx="9603275" cy="1049235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Response to the global crisis in Africa and </a:t>
            </a:r>
            <a:r>
              <a:rPr lang="en-US" sz="2800" b="1" dirty="0" err="1"/>
              <a:t>arab</a:t>
            </a:r>
            <a:r>
              <a:rPr lang="en-US" sz="2800" b="1" dirty="0"/>
              <a:t> states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6F21A4F-18D0-0AE9-A031-F09ADBF08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177" y="2015732"/>
            <a:ext cx="11342077" cy="3450613"/>
          </a:xfrm>
        </p:spPr>
        <p:txBody>
          <a:bodyPr>
            <a:normAutofit fontScale="85000" lnSpcReduction="20000"/>
          </a:bodyPr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CA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African and Arab countries have implemented various policy measures such as monetary and fiscal policies, to mitigate the impacts of the crisis.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CA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CA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Stimulus packages to support businesses and households affected by the pandemic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CA" sz="2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CA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usterity measures to reduce budget deficits and debt levels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CA" sz="2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Div</a:t>
            </a:r>
            <a:r>
              <a:rPr lang="en-CA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ersified their economies away from commodity exports 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CA" sz="2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CA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nvested in other sectors, such as technology and renewable energy, to promote sustainable economic growth and development.</a:t>
            </a:r>
            <a:endParaRPr lang="en-US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050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FD6EDB49-211E-499D-9A08-6C5FF3D06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38F9F37E-D3CF-4F3D-96C2-25307819DF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C5FFF17D-767C-40E7-8C89-962F1F54BC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3331" y="638508"/>
            <a:ext cx="10905339" cy="4843439"/>
          </a:xfrm>
          <a:prstGeom prst="rect">
            <a:avLst/>
          </a:prstGeom>
          <a:gradFill>
            <a:gsLst>
              <a:gs pos="0">
                <a:srgbClr val="000001"/>
              </a:gs>
              <a:gs pos="100000">
                <a:srgbClr val="191919"/>
              </a:gs>
            </a:gsLst>
          </a:gradFill>
          <a:ln w="76200" cmpd="sng">
            <a:noFill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E69F39E1-619D-4D9E-8823-8BD8CC3206B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70204" y="865667"/>
            <a:ext cx="10451592" cy="4389120"/>
          </a:xfrm>
          <a:prstGeom prst="rect">
            <a:avLst/>
          </a:prstGeom>
          <a:ln w="50800" cmpd="sng">
            <a:solidFill>
              <a:srgbClr val="191919"/>
            </a:solidFill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1003">
            <a:schemeClr val="l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C8C53F47-DF50-454F-A5A6-6B969748D97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34796" y="1030259"/>
            <a:ext cx="10122408" cy="4059936"/>
          </a:xfrm>
          <a:prstGeom prst="rect">
            <a:avLst/>
          </a:prstGeom>
          <a:noFill/>
          <a:ln>
            <a:solidFill>
              <a:srgbClr val="4545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04F852-7A7E-87CA-ED60-67C7B76CF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029196"/>
            <a:ext cx="9405891" cy="1002990"/>
          </a:xfrm>
        </p:spPr>
        <p:txBody>
          <a:bodyPr anchor="ctr">
            <a:normAutofit/>
          </a:bodyPr>
          <a:lstStyle/>
          <a:p>
            <a:pPr algn="ctr"/>
            <a:r>
              <a:rPr lang="en-US" sz="2000" b="1" dirty="0"/>
              <a:t>Measures that Africa and </a:t>
            </a:r>
            <a:r>
              <a:rPr lang="en-US" sz="2000" b="1" dirty="0" err="1"/>
              <a:t>arab</a:t>
            </a:r>
            <a:r>
              <a:rPr lang="en-US" sz="2000" b="1" dirty="0"/>
              <a:t> countries can implement to address the impacts of the global crisis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FD2DD98-B5BB-5C08-D877-675905072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3125" y="2058894"/>
            <a:ext cx="9405891" cy="300459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1800" b="1" dirty="0"/>
              <a:t>Economic diversification: </a:t>
            </a:r>
            <a:r>
              <a:rPr lang="en-US" sz="1800" dirty="0"/>
              <a:t>diversify their economies away from traditional commodity exports and invest in other sectors such as technology, renewable energy, and tourism</a:t>
            </a:r>
          </a:p>
          <a:p>
            <a:pPr>
              <a:lnSpc>
                <a:spcPct val="110000"/>
              </a:lnSpc>
            </a:pPr>
            <a:r>
              <a:rPr lang="en-US" sz="1800" b="1" dirty="0"/>
              <a:t>Infrastructure development: </a:t>
            </a:r>
            <a:r>
              <a:rPr lang="en-US" sz="1800" dirty="0"/>
              <a:t>Investment in infrastructure development such as transport, energy, and telecommunications can help to reduce the cost of doing business, attract foreign investment, and promote regional integration</a:t>
            </a:r>
          </a:p>
          <a:p>
            <a:pPr>
              <a:lnSpc>
                <a:spcPct val="110000"/>
              </a:lnSpc>
            </a:pPr>
            <a:r>
              <a:rPr lang="en-US" sz="1800" b="1" dirty="0"/>
              <a:t>Human capital development: </a:t>
            </a:r>
            <a:r>
              <a:rPr lang="en-US" sz="1800" dirty="0"/>
              <a:t>Investment in education, health, and skills development can help to create a skilled workforce that can drive economic growth and development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6A26901A-BC62-4A3A-A07A-65E1F3DDDE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196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FD6EDB49-211E-499D-9A08-6C5FF3D06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38F9F37E-D3CF-4F3D-96C2-25307819DF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C5FFF17D-767C-40E7-8C89-962F1F54BC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3331" y="638508"/>
            <a:ext cx="10905339" cy="4843439"/>
          </a:xfrm>
          <a:prstGeom prst="rect">
            <a:avLst/>
          </a:prstGeom>
          <a:gradFill>
            <a:gsLst>
              <a:gs pos="0">
                <a:srgbClr val="000001"/>
              </a:gs>
              <a:gs pos="100000">
                <a:srgbClr val="191919"/>
              </a:gs>
            </a:gsLst>
          </a:gradFill>
          <a:ln w="76200" cmpd="sng">
            <a:noFill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E69F39E1-619D-4D9E-8823-8BD8CC3206B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70204" y="865667"/>
            <a:ext cx="10451592" cy="4389120"/>
          </a:xfrm>
          <a:prstGeom prst="rect">
            <a:avLst/>
          </a:prstGeom>
          <a:ln w="50800" cmpd="sng">
            <a:solidFill>
              <a:srgbClr val="191919"/>
            </a:solidFill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1003">
            <a:schemeClr val="l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C8C53F47-DF50-454F-A5A6-6B969748D97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34796" y="1030259"/>
            <a:ext cx="10122408" cy="4059936"/>
          </a:xfrm>
          <a:prstGeom prst="rect">
            <a:avLst/>
          </a:prstGeom>
          <a:noFill/>
          <a:ln>
            <a:solidFill>
              <a:srgbClr val="4545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04F852-7A7E-87CA-ED60-67C7B76CF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181562"/>
            <a:ext cx="9405891" cy="558255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1800" b="1" dirty="0"/>
              <a:t>Measures that Africa and </a:t>
            </a:r>
            <a:r>
              <a:rPr lang="en-US" sz="1800" b="1" dirty="0" err="1"/>
              <a:t>arab</a:t>
            </a:r>
            <a:r>
              <a:rPr lang="en-US" sz="1800" b="1" dirty="0"/>
              <a:t> countries can implement to address the impacts of the global crisis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FD2DD98-B5BB-5C08-D877-675905072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5177"/>
            <a:ext cx="9405891" cy="3013385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</a:pPr>
            <a:endParaRPr lang="en-US" sz="1700" b="1" dirty="0"/>
          </a:p>
          <a:p>
            <a:pPr>
              <a:lnSpc>
                <a:spcPct val="110000"/>
              </a:lnSpc>
            </a:pPr>
            <a:r>
              <a:rPr lang="en-US" b="1" dirty="0"/>
              <a:t>Regional integration: </a:t>
            </a:r>
            <a:r>
              <a:rPr lang="en-US" dirty="0"/>
              <a:t>Promoting regional integration through trade agreements, harmonization of regulations, and the creation of regional economic blocs</a:t>
            </a:r>
          </a:p>
          <a:p>
            <a:pPr>
              <a:lnSpc>
                <a:spcPct val="110000"/>
              </a:lnSpc>
            </a:pPr>
            <a:r>
              <a:rPr lang="en-US" b="1" dirty="0"/>
              <a:t>Entrepreneurship and innovation</a:t>
            </a:r>
            <a:r>
              <a:rPr lang="en-US" dirty="0"/>
              <a:t>: Encouraging entrepreneurship and innovation can help to create new businesses and industries, leading to economic growth and development</a:t>
            </a:r>
          </a:p>
          <a:p>
            <a:pPr>
              <a:lnSpc>
                <a:spcPct val="110000"/>
              </a:lnSpc>
            </a:pPr>
            <a:r>
              <a:rPr lang="en-US" b="1" dirty="0"/>
              <a:t>Sustainable development: </a:t>
            </a:r>
            <a:r>
              <a:rPr lang="en-US" dirty="0"/>
              <a:t>Investing in sustainable development can help to address the challenges of climate change, reduce environmental degradation, and promote social and economic development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6A26901A-BC62-4A3A-A07A-65E1F3DDDE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72492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Override1.xml><?xml version="1.0" encoding="utf-8"?>
<a:themeOverride xmlns:a="http://schemas.openxmlformats.org/drawingml/2006/main">
  <a:clrScheme name="Gallery">
    <a:dk1>
      <a:sysClr val="windowText" lastClr="000000"/>
    </a:dk1>
    <a:lt1>
      <a:sysClr val="window" lastClr="FFFFFF"/>
    </a:lt1>
    <a:dk2>
      <a:srgbClr val="454545"/>
    </a:dk2>
    <a:lt2>
      <a:srgbClr val="DFDBD5"/>
    </a:lt2>
    <a:accent1>
      <a:srgbClr val="B71E42"/>
    </a:accent1>
    <a:accent2>
      <a:srgbClr val="DE478E"/>
    </a:accent2>
    <a:accent3>
      <a:srgbClr val="BC72F0"/>
    </a:accent3>
    <a:accent4>
      <a:srgbClr val="795FAF"/>
    </a:accent4>
    <a:accent5>
      <a:srgbClr val="586EA6"/>
    </a:accent5>
    <a:accent6>
      <a:srgbClr val="6892A0"/>
    </a:accent6>
    <a:hlink>
      <a:srgbClr val="FA2B5C"/>
    </a:hlink>
    <a:folHlink>
      <a:srgbClr val="BC658E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</TotalTime>
  <Words>2336</Words>
  <Application>Microsoft Office PowerPoint</Application>
  <PresentationFormat>Widescreen</PresentationFormat>
  <Paragraphs>258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Calibri</vt:lpstr>
      <vt:lpstr>Gill Sans MT</vt:lpstr>
      <vt:lpstr>Segoe UI</vt:lpstr>
      <vt:lpstr>Symbol</vt:lpstr>
      <vt:lpstr>Times New Roman</vt:lpstr>
      <vt:lpstr>Gallery</vt:lpstr>
      <vt:lpstr>     THE IMPORTANCE OF GREEN ECONOMY IN SUPPORTING DEVELOPMENT IN AFRICA AND THE ARAB WORLD </vt:lpstr>
      <vt:lpstr>Outline of the presentation</vt:lpstr>
      <vt:lpstr>Brief overview of the global economic crisis </vt:lpstr>
      <vt:lpstr>Climate Change ADDED EFFCTS</vt:lpstr>
      <vt:lpstr>Impacts of the global economic crisis on Africa and arab states</vt:lpstr>
      <vt:lpstr>Impacts of the global economic crisis on Africa and arab states</vt:lpstr>
      <vt:lpstr>Response to the global crisis in Africa and arab states </vt:lpstr>
      <vt:lpstr>Measures that Africa and arab countries can implement to address the impacts of the global crisis</vt:lpstr>
      <vt:lpstr>Measures that Africa and arab countries can implement to address the impacts of the global crisis</vt:lpstr>
      <vt:lpstr>Green economy</vt:lpstr>
      <vt:lpstr>Principles of green growth </vt:lpstr>
      <vt:lpstr>PowerPoint Presentation</vt:lpstr>
      <vt:lpstr>Green economy</vt:lpstr>
      <vt:lpstr>Sustainable development</vt:lpstr>
      <vt:lpstr>importance OF PROMOTING GREEN GROWTH IN AFRICA AND ARAB STATES</vt:lpstr>
      <vt:lpstr>Elements and Aspects of a Green Economy </vt:lpstr>
      <vt:lpstr>Elements and Aspects of a Green Economy</vt:lpstr>
      <vt:lpstr>Green economy Examples</vt:lpstr>
      <vt:lpstr>Green economy Examples</vt:lpstr>
      <vt:lpstr>Green Financing Mechanisms </vt:lpstr>
      <vt:lpstr>Examples of Green Financing Mechanisms </vt:lpstr>
      <vt:lpstr>The Importance of Collective Action FOR A GREEN ECONOMY </vt:lpstr>
      <vt:lpstr>Role of assecAa in Championing Adoption and Implementation of green economy </vt:lpstr>
      <vt:lpstr>Role of the ASSECCA in Championing Adoption and Implementation of green economy</vt:lpstr>
      <vt:lpstr>Recommendations to ASSECAA</vt:lpstr>
      <vt:lpstr>conclusion</vt:lpstr>
      <vt:lpstr>MOVING FORWARD:   Short-term actions (1-2 years) </vt:lpstr>
      <vt:lpstr>Medium-term actions (3-5 years) </vt:lpstr>
      <vt:lpstr>Long-term actions (6-10 years)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IMPORTANCE OF GREEN ECONOMY IN SUPPORTING DEVELOPMENT IN AFRICA AND THE ARAB WORLD</dc:title>
  <dc:creator>Excellent Hachileka</dc:creator>
  <cp:lastModifiedBy>Owner</cp:lastModifiedBy>
  <cp:revision>10</cp:revision>
  <dcterms:created xsi:type="dcterms:W3CDTF">2023-04-30T13:47:31Z</dcterms:created>
  <dcterms:modified xsi:type="dcterms:W3CDTF">2023-05-01T18:38:07Z</dcterms:modified>
</cp:coreProperties>
</file>