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7" r:id="rId4"/>
    <p:sldId id="283" r:id="rId5"/>
    <p:sldId id="300" r:id="rId6"/>
    <p:sldId id="284" r:id="rId7"/>
    <p:sldId id="262" r:id="rId8"/>
    <p:sldId id="260" r:id="rId9"/>
    <p:sldId id="258" r:id="rId10"/>
    <p:sldId id="261" r:id="rId11"/>
    <p:sldId id="278" r:id="rId12"/>
    <p:sldId id="296" r:id="rId13"/>
    <p:sldId id="285" r:id="rId14"/>
    <p:sldId id="298" r:id="rId15"/>
    <p:sldId id="299" r:id="rId16"/>
    <p:sldId id="288" r:id="rId17"/>
    <p:sldId id="294" r:id="rId18"/>
    <p:sldId id="289" r:id="rId19"/>
    <p:sldId id="290" r:id="rId20"/>
    <p:sldId id="293" r:id="rId21"/>
    <p:sldId id="295" r:id="rId22"/>
    <p:sldId id="270" r:id="rId23"/>
    <p:sldId id="282"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d Mokhtar Awed" initials="AMA" lastIdx="0" clrIdx="0">
    <p:extLst>
      <p:ext uri="{19B8F6BF-5375-455C-9EA6-DF929625EA0E}">
        <p15:presenceInfo xmlns:p15="http://schemas.microsoft.com/office/powerpoint/2012/main" userId="S-1-5-21-2372284429-669915843-2781037280-11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94" autoAdjust="0"/>
  </p:normalViewPr>
  <p:slideViewPr>
    <p:cSldViewPr snapToGrid="0">
      <p:cViewPr varScale="1">
        <p:scale>
          <a:sx n="47" d="100"/>
          <a:sy n="47" d="100"/>
        </p:scale>
        <p:origin x="732" y="36"/>
      </p:cViewPr>
      <p:guideLst>
        <p:guide orient="horz" pos="2160"/>
        <p:guide pos="3840"/>
      </p:guideLst>
    </p:cSldViewPr>
  </p:slideViewPr>
  <p:outlineViewPr>
    <p:cViewPr>
      <p:scale>
        <a:sx n="33" d="100"/>
        <a:sy n="33" d="100"/>
      </p:scale>
      <p:origin x="0" y="-178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308220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1266156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149964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362106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213964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249161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348422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2624834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61561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379210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129324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5D7F2-D641-4322-AF57-1BDE7B1F475B}" type="datetimeFigureOut">
              <a:rPr lang="en-US" smtClean="0"/>
              <a:pPr/>
              <a:t>11/26/2016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4745B-C78C-461D-9762-374062F433DD}" type="slidenum">
              <a:rPr lang="en-US" smtClean="0"/>
              <a:pPr/>
              <a:t>‹#›</a:t>
            </a:fld>
            <a:endParaRPr lang="en-US"/>
          </a:p>
        </p:txBody>
      </p:sp>
    </p:spTree>
    <p:extLst>
      <p:ext uri="{BB962C8B-B14F-4D97-AF65-F5344CB8AC3E}">
        <p14:creationId xmlns:p14="http://schemas.microsoft.com/office/powerpoint/2010/main" val="4199147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95151" y="147435"/>
            <a:ext cx="8106419" cy="2035328"/>
          </a:xfrm>
          <a:prstGeom prst="rect">
            <a:avLst/>
          </a:prstGeom>
        </p:spPr>
      </p:pic>
      <p:sp>
        <p:nvSpPr>
          <p:cNvPr id="6" name="Rectangle 5"/>
          <p:cNvSpPr/>
          <p:nvPr/>
        </p:nvSpPr>
        <p:spPr>
          <a:xfrm>
            <a:off x="3563889" y="3454032"/>
            <a:ext cx="4769254" cy="461665"/>
          </a:xfrm>
          <a:prstGeom prst="rect">
            <a:avLst/>
          </a:prstGeom>
          <a:noFill/>
        </p:spPr>
        <p:txBody>
          <a:bodyPr wrap="none" lIns="91440" tIns="45720" rIns="91440" bIns="45720">
            <a:spAutoFit/>
          </a:bodyPr>
          <a:lstStyle/>
          <a:p>
            <a:pPr algn="ctr"/>
            <a:r>
              <a:rPr lang="ar-SA" sz="2400" b="1" dirty="0" smtClean="0">
                <a:ln w="0"/>
                <a:effectLst>
                  <a:outerShdw blurRad="38100" dist="19050" dir="2700000" algn="tl" rotWithShape="0">
                    <a:schemeClr val="dk1">
                      <a:alpha val="40000"/>
                    </a:schemeClr>
                  </a:outerShdw>
                </a:effectLst>
              </a:rPr>
              <a:t>الإرهاب وتغير المناخ في أفريقيا والعالم العربي</a:t>
            </a:r>
            <a:endParaRPr lang="en-US" sz="2400" b="1" dirty="0">
              <a:ln w="0"/>
              <a:effectLst>
                <a:outerShdw blurRad="38100" dist="19050" dir="2700000" algn="tl" rotWithShape="0">
                  <a:schemeClr val="dk1">
                    <a:alpha val="40000"/>
                  </a:schemeClr>
                </a:outerShdw>
              </a:effectLst>
            </a:endParaRPr>
          </a:p>
        </p:txBody>
      </p:sp>
      <p:sp>
        <p:nvSpPr>
          <p:cNvPr id="8" name="Rectangle 7"/>
          <p:cNvSpPr/>
          <p:nvPr/>
        </p:nvSpPr>
        <p:spPr>
          <a:xfrm>
            <a:off x="2433484" y="4191452"/>
            <a:ext cx="5899660" cy="3108543"/>
          </a:xfrm>
          <a:prstGeom prst="rect">
            <a:avLst/>
          </a:prstGeom>
          <a:noFill/>
        </p:spPr>
        <p:txBody>
          <a:bodyPr wrap="square" lIns="91440" tIns="45720" rIns="91440" bIns="45720">
            <a:spAutoFit/>
          </a:bodyPr>
          <a:lstStyle/>
          <a:p>
            <a:pPr algn="ctr"/>
            <a:r>
              <a:rPr lang="ar-YE" sz="2800" b="1" dirty="0" smtClean="0">
                <a:ln w="0"/>
                <a:solidFill>
                  <a:schemeClr val="accent1">
                    <a:lumMod val="50000"/>
                  </a:schemeClr>
                </a:solidFill>
                <a:effectLst>
                  <a:outerShdw blurRad="38100" dist="19050" dir="2700000" algn="tl" rotWithShape="0">
                    <a:schemeClr val="dk1">
                      <a:alpha val="40000"/>
                    </a:schemeClr>
                  </a:outerShdw>
                </a:effectLst>
              </a:rPr>
              <a:t>مقدمة من قبل :</a:t>
            </a:r>
            <a:endParaRPr lang="en-US" sz="2800" b="1" dirty="0" smtClean="0">
              <a:ln w="0"/>
              <a:solidFill>
                <a:schemeClr val="accent1">
                  <a:lumMod val="50000"/>
                </a:schemeClr>
              </a:solidFill>
              <a:effectLst>
                <a:outerShdw blurRad="38100" dist="19050" dir="2700000" algn="tl" rotWithShape="0">
                  <a:schemeClr val="dk1">
                    <a:alpha val="40000"/>
                  </a:schemeClr>
                </a:outerShdw>
              </a:effectLst>
            </a:endParaRPr>
          </a:p>
          <a:p>
            <a:pPr algn="ctr"/>
            <a:r>
              <a:rPr lang="ar-YE" sz="2800" b="1" dirty="0" smtClean="0">
                <a:ln w="0"/>
                <a:solidFill>
                  <a:schemeClr val="accent1">
                    <a:lumMod val="50000"/>
                  </a:schemeClr>
                </a:solidFill>
                <a:effectLst>
                  <a:outerShdw blurRad="38100" dist="19050" dir="2700000" algn="tl" rotWithShape="0">
                    <a:schemeClr val="dk1">
                      <a:alpha val="40000"/>
                    </a:schemeClr>
                  </a:outerShdw>
                </a:effectLst>
              </a:rPr>
              <a:t>السيد/أحمد مختار</a:t>
            </a:r>
          </a:p>
          <a:p>
            <a:pPr algn="ctr"/>
            <a:r>
              <a:rPr lang="ar-YE" sz="2800" b="1" dirty="0" smtClean="0">
                <a:ln w="0"/>
                <a:solidFill>
                  <a:schemeClr val="accent1">
                    <a:lumMod val="50000"/>
                  </a:schemeClr>
                </a:solidFill>
                <a:effectLst>
                  <a:outerShdw blurRad="38100" dist="19050" dir="2700000" algn="tl" rotWithShape="0">
                    <a:schemeClr val="dk1">
                      <a:alpha val="40000"/>
                    </a:schemeClr>
                  </a:outerShdw>
                </a:effectLst>
              </a:rPr>
              <a:t>مسئول سياسي رفيع – نظام الانذار المبكر القاري</a:t>
            </a:r>
          </a:p>
          <a:p>
            <a:pPr algn="ctr"/>
            <a:r>
              <a:rPr lang="ar-YE" sz="2800" b="1" dirty="0" smtClean="0">
                <a:ln w="0"/>
                <a:solidFill>
                  <a:schemeClr val="accent1">
                    <a:lumMod val="50000"/>
                  </a:schemeClr>
                </a:solidFill>
                <a:effectLst>
                  <a:outerShdw blurRad="38100" dist="19050" dir="2700000" algn="tl" rotWithShape="0">
                    <a:schemeClr val="dk1">
                      <a:alpha val="40000"/>
                    </a:schemeClr>
                  </a:outerShdw>
                </a:effectLst>
              </a:rPr>
              <a:t>إدارة ألامن والسلام</a:t>
            </a:r>
            <a:endParaRPr lang="en-US" sz="2800" b="1" dirty="0">
              <a:ln w="0"/>
              <a:solidFill>
                <a:schemeClr val="accent1">
                  <a:lumMod val="50000"/>
                </a:schemeClr>
              </a:solidFill>
              <a:effectLst>
                <a:outerShdw blurRad="38100" dist="19050" dir="2700000" algn="tl" rotWithShape="0">
                  <a:schemeClr val="dk1">
                    <a:alpha val="40000"/>
                  </a:schemeClr>
                </a:outerShdw>
              </a:effectLst>
            </a:endParaRPr>
          </a:p>
          <a:p>
            <a:pPr algn="ctr"/>
            <a:endParaRPr lang="ar-YE" sz="2800" b="1" dirty="0" smtClean="0">
              <a:ln w="0"/>
              <a:solidFill>
                <a:schemeClr val="accent1">
                  <a:lumMod val="50000"/>
                </a:schemeClr>
              </a:solidFill>
              <a:effectLst>
                <a:outerShdw blurRad="38100" dist="19050" dir="2700000" algn="tl" rotWithShape="0">
                  <a:schemeClr val="dk1">
                    <a:alpha val="40000"/>
                  </a:schemeClr>
                </a:outerShdw>
              </a:effectLst>
            </a:endParaRPr>
          </a:p>
          <a:p>
            <a:pPr algn="ctr"/>
            <a:r>
              <a:rPr lang="ar-YE" sz="2800" b="1" dirty="0" smtClean="0">
                <a:ln w="0"/>
                <a:solidFill>
                  <a:schemeClr val="accent1">
                    <a:lumMod val="50000"/>
                  </a:schemeClr>
                </a:solidFill>
                <a:effectLst>
                  <a:outerShdw blurRad="38100" dist="19050" dir="2700000" algn="tl" rotWithShape="0">
                    <a:schemeClr val="dk1">
                      <a:alpha val="40000"/>
                    </a:schemeClr>
                  </a:outerShdw>
                </a:effectLst>
              </a:rPr>
              <a:t>مفوضية الاتحاد الافريقي</a:t>
            </a:r>
          </a:p>
          <a:p>
            <a:pPr algn="ctr"/>
            <a:endParaRPr lang="en-US" sz="2800" b="1" dirty="0">
              <a:ln w="0"/>
              <a:solidFill>
                <a:schemeClr val="accent1">
                  <a:lumMod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32437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4000" b="1" dirty="0" smtClean="0">
                <a:solidFill>
                  <a:srgbClr val="FF0000"/>
                </a:solidFill>
              </a:rPr>
              <a:t>إنشاء النظام القاري للإنذار المبكر لمكافحة الإرهاب:</a:t>
            </a:r>
            <a:endParaRPr lang="en-US" sz="4000" b="1" dirty="0">
              <a:solidFill>
                <a:srgbClr val="FF0000"/>
              </a:solidFill>
            </a:endParaRPr>
          </a:p>
        </p:txBody>
      </p:sp>
      <p:sp>
        <p:nvSpPr>
          <p:cNvPr id="3" name="Content Placeholder 2"/>
          <p:cNvSpPr>
            <a:spLocks noGrp="1"/>
          </p:cNvSpPr>
          <p:nvPr>
            <p:ph idx="1"/>
          </p:nvPr>
        </p:nvSpPr>
        <p:spPr/>
        <p:txBody>
          <a:bodyPr>
            <a:normAutofit/>
          </a:bodyPr>
          <a:lstStyle/>
          <a:p>
            <a:pPr lvl="0" algn="r" rtl="1"/>
            <a:r>
              <a:rPr lang="ar-SA" dirty="0" smtClean="0"/>
              <a:t>من اجل ضمان التكامل الفعال بين المركز والآليات ذات الصلة في مفوضية الاتحاد الأفريقي مثل النظام القاري للإنذار المبكر لمخاطر الإرهاب , فقد تم تأسيس إطار للتعاون بين الآليتين من اجل تسهيل تبادل الخبرات . وقد نتج عن هذا التعاون – على مستوى المركز الأفريقي للدراسات والبحوث حول الإرهاب-  تثبيت بعض أدوات الإنذار المبكر والتي تم تطويرها من قبل النظام القاري للإنذار المبكر من اجل جمع وتحليل البيانات .</a:t>
            </a:r>
            <a:endParaRPr lang="en-US" dirty="0" smtClean="0"/>
          </a:p>
          <a:p>
            <a:pPr lvl="0" algn="r" rtl="1"/>
            <a:r>
              <a:rPr lang="ar-SA" dirty="0" smtClean="0"/>
              <a:t>من خلال هذه الأدوات فان المركز الأفريقي للدراسات والبحوث حول الإرهاب كان قادرا على البدء  في نشر نسخة مطورة وسهلة الاستخدام لتسليط الضوء على الأخبار اليومية المتعلقة بالإرهاب .بالإضافة إلى إصداره للعديد من التقارير حول ظاهرة الإرهاب . علاوة على ذلك , فقد انتهى المركز من تأسيس قاعدة البيانات وبصدد وضع اللمسات الأخيرة على قوالب تبادل المعلومات وتطوير بوابة تبادل المعلومات بشكل اّمن. </a:t>
            </a:r>
            <a:endParaRPr lang="en-US" dirty="0" smtClean="0"/>
          </a:p>
          <a:p>
            <a:endParaRPr lang="en-US" dirty="0" smtClean="0"/>
          </a:p>
        </p:txBody>
      </p:sp>
    </p:spTree>
    <p:extLst>
      <p:ext uri="{BB962C8B-B14F-4D97-AF65-F5344CB8AC3E}">
        <p14:creationId xmlns:p14="http://schemas.microsoft.com/office/powerpoint/2010/main" val="2478718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9728" y="336430"/>
            <a:ext cx="11172047" cy="5978106"/>
          </a:xfrm>
          <a:prstGeom prst="rect">
            <a:avLst/>
          </a:prstGeom>
        </p:spPr>
      </p:pic>
    </p:spTree>
    <p:extLst>
      <p:ext uri="{BB962C8B-B14F-4D97-AF65-F5344CB8AC3E}">
        <p14:creationId xmlns:p14="http://schemas.microsoft.com/office/powerpoint/2010/main" val="1443634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1162586" y="1110341"/>
          <a:ext cx="10175974" cy="4715692"/>
        </p:xfrm>
        <a:graphic>
          <a:graphicData uri="http://schemas.openxmlformats.org/drawingml/2006/table">
            <a:tbl>
              <a:tblPr rtl="1"/>
              <a:tblGrid>
                <a:gridCol w="754444"/>
                <a:gridCol w="738100"/>
                <a:gridCol w="620245"/>
                <a:gridCol w="620245"/>
                <a:gridCol w="620245"/>
                <a:gridCol w="620245"/>
                <a:gridCol w="620245"/>
                <a:gridCol w="620245"/>
                <a:gridCol w="620245"/>
                <a:gridCol w="620245"/>
                <a:gridCol w="620245"/>
                <a:gridCol w="620245"/>
                <a:gridCol w="620245"/>
                <a:gridCol w="620245"/>
                <a:gridCol w="620245"/>
                <a:gridCol w="620245"/>
              </a:tblGrid>
              <a:tr h="589461">
                <a:tc>
                  <a:txBody>
                    <a:bodyPr/>
                    <a:lstStyle/>
                    <a:p>
                      <a:pPr algn="r" rtl="1">
                        <a:lnSpc>
                          <a:spcPct val="115000"/>
                        </a:lnSpc>
                        <a:spcAft>
                          <a:spcPts val="0"/>
                        </a:spcAft>
                      </a:pPr>
                      <a:r>
                        <a:rPr lang="ar-SA" sz="1200" dirty="0">
                          <a:latin typeface="Calibri"/>
                          <a:ea typeface="Calibri"/>
                          <a:cs typeface="Arial"/>
                        </a:rPr>
                        <a:t>الترتيب الزمني</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العام</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2001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2002</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2003</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2004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2005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2006</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2007</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2008</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2009</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2010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2011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2012</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2013</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2014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3653">
                <a:tc>
                  <a:txBody>
                    <a:bodyPr/>
                    <a:lstStyle/>
                    <a:p>
                      <a:pPr algn="r" rtl="1">
                        <a:lnSpc>
                          <a:spcPct val="115000"/>
                        </a:lnSpc>
                        <a:spcAft>
                          <a:spcPts val="0"/>
                        </a:spcAft>
                      </a:pPr>
                      <a:r>
                        <a:rPr lang="ar-SA" sz="1200">
                          <a:latin typeface="Calibri"/>
                          <a:ea typeface="Calibri"/>
                          <a:cs typeface="Arial"/>
                        </a:rPr>
                        <a:t>دول شمال وغرب ووسط أفريقيا</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إجمالي الهجمات</a:t>
                      </a:r>
                      <a:endParaRPr lang="en-US" sz="1100">
                        <a:latin typeface="Calibri"/>
                        <a:ea typeface="Calibri"/>
                        <a:cs typeface="Arial"/>
                      </a:endParaRPr>
                    </a:p>
                    <a:p>
                      <a:pPr algn="r" rtl="1">
                        <a:lnSpc>
                          <a:spcPct val="115000"/>
                        </a:lnSpc>
                        <a:spcAft>
                          <a:spcPts val="0"/>
                        </a:spcAft>
                      </a:pPr>
                      <a:r>
                        <a:rPr lang="ar-SA" sz="1200">
                          <a:latin typeface="Calibri"/>
                          <a:ea typeface="Calibri"/>
                          <a:cs typeface="Arial"/>
                        </a:rPr>
                        <a:t>1951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dirty="0">
                          <a:latin typeface="Calibri"/>
                          <a:ea typeface="Calibri"/>
                          <a:cs typeface="Arial"/>
                        </a:rPr>
                        <a:t>21</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55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31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dirty="0">
                          <a:latin typeface="Calibri"/>
                          <a:ea typeface="Calibri"/>
                          <a:cs typeface="Arial"/>
                        </a:rPr>
                        <a:t>44</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104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153</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161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152</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204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178</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185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144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230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22</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731">
                <a:tc>
                  <a:txBody>
                    <a:bodyPr/>
                    <a:lstStyle/>
                    <a:p>
                      <a:pPr algn="r" rtl="1">
                        <a:lnSpc>
                          <a:spcPct val="115000"/>
                        </a:lnSpc>
                        <a:spcAft>
                          <a:spcPts val="0"/>
                        </a:spcAft>
                      </a:pPr>
                      <a:r>
                        <a:rPr lang="ar-SA" sz="1200">
                          <a:latin typeface="Calibri"/>
                          <a:ea typeface="Calibri"/>
                          <a:cs typeface="Arial"/>
                        </a:rPr>
                        <a:t>الجزائر</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1307</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54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28</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39</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93</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120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110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121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185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168</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164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132</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51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22</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731">
                <a:tc>
                  <a:txBody>
                    <a:bodyPr/>
                    <a:lstStyle/>
                    <a:p>
                      <a:pPr algn="r" rtl="1">
                        <a:lnSpc>
                          <a:spcPct val="115000"/>
                        </a:lnSpc>
                        <a:spcAft>
                          <a:spcPts val="0"/>
                        </a:spcAft>
                      </a:pPr>
                      <a:r>
                        <a:rPr lang="ar-SA" sz="1200">
                          <a:latin typeface="Calibri"/>
                          <a:ea typeface="Calibri"/>
                          <a:cs typeface="Arial"/>
                        </a:rPr>
                        <a:t>تشاد</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58</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3</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6</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28</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6</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731">
                <a:tc>
                  <a:txBody>
                    <a:bodyPr/>
                    <a:lstStyle/>
                    <a:p>
                      <a:pPr algn="r" rtl="1">
                        <a:lnSpc>
                          <a:spcPct val="115000"/>
                        </a:lnSpc>
                        <a:spcAft>
                          <a:spcPts val="0"/>
                        </a:spcAft>
                      </a:pPr>
                      <a:r>
                        <a:rPr lang="ar-SA" sz="1200">
                          <a:latin typeface="Calibri"/>
                          <a:ea typeface="Calibri"/>
                          <a:cs typeface="Arial"/>
                        </a:rPr>
                        <a:t>ليبيا</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353</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6</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145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201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731">
                <a:tc>
                  <a:txBody>
                    <a:bodyPr/>
                    <a:lstStyle/>
                    <a:p>
                      <a:pPr algn="r" rtl="1">
                        <a:lnSpc>
                          <a:spcPct val="115000"/>
                        </a:lnSpc>
                        <a:spcAft>
                          <a:spcPts val="0"/>
                        </a:spcAft>
                      </a:pPr>
                      <a:r>
                        <a:rPr lang="ar-SA" sz="1200">
                          <a:latin typeface="Calibri"/>
                          <a:ea typeface="Calibri"/>
                          <a:cs typeface="Arial"/>
                        </a:rPr>
                        <a:t>مالي</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105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3</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9</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8</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16</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35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461">
                <a:tc>
                  <a:txBody>
                    <a:bodyPr/>
                    <a:lstStyle/>
                    <a:p>
                      <a:pPr algn="r" rtl="1">
                        <a:lnSpc>
                          <a:spcPct val="115000"/>
                        </a:lnSpc>
                        <a:spcAft>
                          <a:spcPts val="0"/>
                        </a:spcAft>
                      </a:pPr>
                      <a:r>
                        <a:rPr lang="ar-SA" sz="1200">
                          <a:latin typeface="Calibri"/>
                          <a:ea typeface="Calibri"/>
                          <a:cs typeface="Arial"/>
                        </a:rPr>
                        <a:t>موريتانيا</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27</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3</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6</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7</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731">
                <a:tc>
                  <a:txBody>
                    <a:bodyPr/>
                    <a:lstStyle/>
                    <a:p>
                      <a:pPr algn="r" rtl="1">
                        <a:lnSpc>
                          <a:spcPct val="115000"/>
                        </a:lnSpc>
                        <a:spcAft>
                          <a:spcPts val="0"/>
                        </a:spcAft>
                      </a:pPr>
                      <a:r>
                        <a:rPr lang="ar-SA" sz="1200">
                          <a:latin typeface="Calibri"/>
                          <a:ea typeface="Calibri"/>
                          <a:cs typeface="Arial"/>
                        </a:rPr>
                        <a:t>المغرب</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9</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2</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731">
                <a:tc>
                  <a:txBody>
                    <a:bodyPr/>
                    <a:lstStyle/>
                    <a:p>
                      <a:pPr algn="r" rtl="1">
                        <a:lnSpc>
                          <a:spcPct val="115000"/>
                        </a:lnSpc>
                        <a:spcAft>
                          <a:spcPts val="0"/>
                        </a:spcAft>
                      </a:pPr>
                      <a:r>
                        <a:rPr lang="ar-SA" sz="1200">
                          <a:latin typeface="Calibri"/>
                          <a:ea typeface="Calibri"/>
                          <a:cs typeface="Arial"/>
                        </a:rPr>
                        <a:t>النيجر</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44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18</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9</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3</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3</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731">
                <a:tc>
                  <a:txBody>
                    <a:bodyPr/>
                    <a:lstStyle/>
                    <a:p>
                      <a:pPr algn="r" rtl="1">
                        <a:lnSpc>
                          <a:spcPct val="115000"/>
                        </a:lnSpc>
                        <a:spcAft>
                          <a:spcPts val="0"/>
                        </a:spcAft>
                      </a:pPr>
                      <a:r>
                        <a:rPr lang="ar-SA" sz="1200">
                          <a:latin typeface="Calibri"/>
                          <a:ea typeface="Calibri"/>
                          <a:cs typeface="Arial"/>
                        </a:rPr>
                        <a:t>تونس</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48</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17</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dirty="0">
                          <a:latin typeface="Calibri"/>
                          <a:ea typeface="Calibri"/>
                          <a:cs typeface="Arial"/>
                        </a:rPr>
                        <a:t>27</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b="1" dirty="0" smtClean="0">
                <a:solidFill>
                  <a:srgbClr val="FF0000"/>
                </a:solidFill>
              </a:rPr>
              <a:t>أسباب الإرهاب ودوافعه</a:t>
            </a:r>
            <a:endParaRPr lang="en-US" b="1" dirty="0">
              <a:solidFill>
                <a:srgbClr val="FF0000"/>
              </a:solidFill>
            </a:endParaRPr>
          </a:p>
        </p:txBody>
      </p:sp>
      <p:sp>
        <p:nvSpPr>
          <p:cNvPr id="3" name="Content Placeholder 2"/>
          <p:cNvSpPr>
            <a:spLocks noGrp="1"/>
          </p:cNvSpPr>
          <p:nvPr>
            <p:ph idx="1"/>
          </p:nvPr>
        </p:nvSpPr>
        <p:spPr/>
        <p:txBody>
          <a:bodyPr>
            <a:normAutofit/>
          </a:bodyPr>
          <a:lstStyle/>
          <a:p>
            <a:pPr lvl="0" algn="r" rtl="1"/>
            <a:r>
              <a:rPr lang="ar-SA" sz="1600" dirty="0" smtClean="0"/>
              <a:t>ا</a:t>
            </a:r>
            <a:r>
              <a:rPr lang="ar-SA" sz="2400" dirty="0" smtClean="0"/>
              <a:t>لفقر والأمية وارتفاع نسبة البطالة في أوساط الشباب والمجتمع بشكل عام , مما يجعلهم عرضة للاستقطاب والاستغلال من قبل الجماعات الإرهابية ووعودها لهم بتحقيق الكسب السريع.</a:t>
            </a:r>
            <a:endParaRPr lang="en-US" sz="2400" dirty="0" smtClean="0"/>
          </a:p>
          <a:p>
            <a:pPr lvl="0" algn="r" rtl="1"/>
            <a:r>
              <a:rPr lang="ar-SA" sz="2400" dirty="0" smtClean="0"/>
              <a:t>ظروف العمل السيئة وعدم توفر التدريب الكافي أو القواعد الخاصة بسلوك الموظفين مما يجعلهم فريسة سهلة للفساد .</a:t>
            </a:r>
            <a:endParaRPr lang="en-US" sz="2400" dirty="0" smtClean="0"/>
          </a:p>
          <a:p>
            <a:pPr lvl="0" algn="r" rtl="1"/>
            <a:r>
              <a:rPr lang="ar-SA" sz="2400" dirty="0" smtClean="0"/>
              <a:t>البحث عن ملاذ وملجأ اّمن عن طريق الشبكات الإجرامية في منطقة تتميز بوجود مساحات شاسعة من الأراضي وتدابير أمنية وإدارية ضعيفة وغير كافية .</a:t>
            </a:r>
            <a:endParaRPr lang="en-US" sz="2400" dirty="0" smtClean="0"/>
          </a:p>
          <a:p>
            <a:pPr lvl="0" algn="r" rtl="1"/>
            <a:r>
              <a:rPr lang="ar-SA" sz="2400" dirty="0" smtClean="0"/>
              <a:t>البحث عن مصادر تمويل جديدة من خلال التهريب وتجارة المخدرات والهجرة غير المشروعة .</a:t>
            </a:r>
            <a:endParaRPr lang="en-US" sz="2400" dirty="0" smtClean="0"/>
          </a:p>
          <a:p>
            <a:pPr lvl="0" algn="r" rtl="1"/>
            <a:r>
              <a:rPr lang="ar-SA" sz="2400" dirty="0" smtClean="0"/>
              <a:t>الضعف المؤسسي للحكومات وسؤ الإدارة والرقابة الضعيفة على الحدود الطويلة , بالإضافة إلى وجود مساحات كبيرة من الأراضي تفتقر إلى الإدارة الجيدة  مما يسهل مرور هذه الجماعات والبضائع عبر الحدود, كما أن ذلك يوفر أرضية خصبة  للجماعات الإرهابية والجرائم المنظمة العابرة للحدود.</a:t>
            </a:r>
            <a:endParaRPr lang="en-US" sz="2400" dirty="0" smtClean="0"/>
          </a:p>
          <a:p>
            <a:pPr lvl="0" algn="r" rtl="1"/>
            <a:r>
              <a:rPr lang="ar-SA" sz="2400" dirty="0" smtClean="0"/>
              <a:t>التغير المناخي هو بعد جديد  ينظر إليه على انه سببا من أسباب الإرهاب والعنف في جميع أنحاء العالم .</a:t>
            </a:r>
            <a:endParaRPr lang="en-US" sz="2400" dirty="0" smtClean="0"/>
          </a:p>
          <a:p>
            <a:pPr marL="0" indent="0">
              <a:buNone/>
            </a:pPr>
            <a:endParaRPr lang="en-US" sz="1600" dirty="0"/>
          </a:p>
        </p:txBody>
      </p:sp>
    </p:spTree>
    <p:extLst>
      <p:ext uri="{BB962C8B-B14F-4D97-AF65-F5344CB8AC3E}">
        <p14:creationId xmlns:p14="http://schemas.microsoft.com/office/powerpoint/2010/main" val="2560656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FF0000"/>
                </a:solidFill>
              </a:rPr>
              <a:t>تغير المناخ</a:t>
            </a:r>
            <a:endParaRPr lang="ar-SA" dirty="0">
              <a:solidFill>
                <a:srgbClr val="FF0000"/>
              </a:solidFill>
            </a:endParaRPr>
          </a:p>
        </p:txBody>
      </p:sp>
      <p:sp>
        <p:nvSpPr>
          <p:cNvPr id="4" name="عنصر نائب للنص 3"/>
          <p:cNvSpPr>
            <a:spLocks noGrp="1"/>
          </p:cNvSpPr>
          <p:nvPr>
            <p:ph type="body" sz="half" idx="2"/>
          </p:nvPr>
        </p:nvSpPr>
        <p:spPr/>
        <p:txBody>
          <a:bodyPr>
            <a:normAutofit/>
          </a:bodyPr>
          <a:lstStyle/>
          <a:p>
            <a:pPr algn="r" rtl="1"/>
            <a:r>
              <a:rPr lang="ar-SA" sz="2400" dirty="0" smtClean="0"/>
              <a:t>التدهور البيئي والتصحر</a:t>
            </a:r>
            <a:endParaRPr lang="en-US" sz="2400" dirty="0" smtClean="0"/>
          </a:p>
          <a:p>
            <a:pPr algn="r" rtl="1"/>
            <a:r>
              <a:rPr lang="ar-SA" sz="2400" dirty="0" smtClean="0"/>
              <a:t>الفيضانات</a:t>
            </a:r>
            <a:endParaRPr lang="en-US" sz="2400" dirty="0" smtClean="0"/>
          </a:p>
          <a:p>
            <a:pPr algn="r" rtl="1"/>
            <a:r>
              <a:rPr lang="ar-SA" sz="2400" dirty="0" smtClean="0"/>
              <a:t>الجفاف والمجاعة</a:t>
            </a:r>
            <a:endParaRPr lang="en-US" sz="2400" dirty="0" smtClean="0"/>
          </a:p>
          <a:p>
            <a:pPr algn="r" rtl="1"/>
            <a:r>
              <a:rPr lang="ar-SA" sz="2400" dirty="0" smtClean="0"/>
              <a:t>تأثير غازات الدفيئة</a:t>
            </a:r>
            <a:endParaRPr lang="en-US" sz="2400" dirty="0" smtClean="0"/>
          </a:p>
          <a:p>
            <a:pPr algn="r" rtl="1"/>
            <a:r>
              <a:rPr lang="ar-SA" sz="2400" dirty="0" smtClean="0"/>
              <a:t>اثر الاحتباس الحراري على الغذاء وإنتاج المحاصيل</a:t>
            </a:r>
            <a:endParaRPr lang="en-US" sz="2400" dirty="0" smtClean="0"/>
          </a:p>
          <a:p>
            <a:pPr algn="r" rtl="1"/>
            <a:r>
              <a:rPr lang="ar-SA" sz="2400" dirty="0" smtClean="0"/>
              <a:t>الهجرة واحتمال تزايد وتيرة الصراعات</a:t>
            </a:r>
            <a:endParaRPr lang="en-US" sz="2400" dirty="0" smtClean="0"/>
          </a:p>
          <a:p>
            <a:endParaRPr lang="ar-SA" dirty="0"/>
          </a:p>
        </p:txBody>
      </p:sp>
      <p:pic>
        <p:nvPicPr>
          <p:cNvPr id="5" name="عنصر نائب للمحتوى 4"/>
          <p:cNvPicPr>
            <a:picLocks noGrp="1"/>
          </p:cNvPicPr>
          <p:nvPr>
            <p:ph idx="1"/>
          </p:nvPr>
        </p:nvPicPr>
        <p:blipFill>
          <a:blip r:embed="rId2"/>
          <a:stretch>
            <a:fillRect/>
          </a:stretch>
        </p:blipFill>
        <p:spPr>
          <a:xfrm>
            <a:off x="5551714" y="1709498"/>
            <a:ext cx="5003893" cy="36723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FF0000"/>
                </a:solidFill>
              </a:rPr>
              <a:t>تابع : تغير المناخ</a:t>
            </a:r>
            <a:endParaRPr lang="ar-SA" dirty="0">
              <a:solidFill>
                <a:srgbClr val="FF0000"/>
              </a:solidFill>
            </a:endParaRPr>
          </a:p>
        </p:txBody>
      </p:sp>
      <p:sp>
        <p:nvSpPr>
          <p:cNvPr id="3" name="عنصر نائب للمحتوى 2"/>
          <p:cNvSpPr>
            <a:spLocks noGrp="1"/>
          </p:cNvSpPr>
          <p:nvPr>
            <p:ph idx="1"/>
          </p:nvPr>
        </p:nvSpPr>
        <p:spPr/>
        <p:txBody>
          <a:bodyPr>
            <a:normAutofit fontScale="25000" lnSpcReduction="20000"/>
          </a:bodyPr>
          <a:lstStyle/>
          <a:p>
            <a:pPr algn="r" rtl="1"/>
            <a:r>
              <a:rPr lang="ar-SA" sz="7200" dirty="0" smtClean="0"/>
              <a:t>شرق أفريقيا :</a:t>
            </a:r>
            <a:endParaRPr lang="en-US" sz="7200" dirty="0" smtClean="0"/>
          </a:p>
          <a:p>
            <a:pPr lvl="0" algn="r" rtl="1"/>
            <a:r>
              <a:rPr lang="ar-SA" sz="7200" dirty="0" smtClean="0"/>
              <a:t>يواجه 19.5 مليون شخص في منطقة القرن الأفريقي  مخاطر انعدام الأمن الغذائي الذي وصل إلى مستويات متدنية.</a:t>
            </a:r>
            <a:endParaRPr lang="en-US" sz="7200" dirty="0" smtClean="0"/>
          </a:p>
          <a:p>
            <a:pPr lvl="0" algn="r" rtl="1"/>
            <a:r>
              <a:rPr lang="ar-SA" sz="7200" dirty="0" smtClean="0"/>
              <a:t>الفيضانات الناتجة بسبب هطول الأمطار الغزيرة تؤثر على حوالي 2 مليون شخص .</a:t>
            </a:r>
            <a:endParaRPr lang="en-US" sz="7200" dirty="0" smtClean="0"/>
          </a:p>
          <a:p>
            <a:pPr algn="r" rtl="1"/>
            <a:r>
              <a:rPr lang="ar-SA" sz="7200" dirty="0" smtClean="0"/>
              <a:t> </a:t>
            </a:r>
            <a:endParaRPr lang="en-US" sz="7200" dirty="0" smtClean="0"/>
          </a:p>
          <a:p>
            <a:pPr algn="r" rtl="1"/>
            <a:r>
              <a:rPr lang="ar-SA" sz="7200" dirty="0" smtClean="0"/>
              <a:t>الدول الواقعة في جنوب قارة أفريقيا :</a:t>
            </a:r>
            <a:endParaRPr lang="en-US" sz="7200" dirty="0" smtClean="0"/>
          </a:p>
          <a:p>
            <a:pPr lvl="0" algn="r" rtl="1"/>
            <a:r>
              <a:rPr lang="ar-SA" sz="7200" dirty="0" smtClean="0"/>
              <a:t>الجفاف الشديد في سوازيلاند , زيمبابوي , ليسثو , ملاوي وموزمبيق </a:t>
            </a:r>
            <a:endParaRPr lang="en-US" sz="7200" dirty="0" smtClean="0"/>
          </a:p>
          <a:p>
            <a:pPr lvl="0" algn="r" rtl="1"/>
            <a:r>
              <a:rPr lang="ar-SA" sz="7200" dirty="0" smtClean="0"/>
              <a:t>يعاني 31.6 مليون شخص من دول جنوب أفريقيا من انعدام الأمن الغذائي .</a:t>
            </a:r>
            <a:endParaRPr lang="en-US" sz="7200" dirty="0" smtClean="0"/>
          </a:p>
          <a:p>
            <a:pPr algn="r" rtl="1"/>
            <a:r>
              <a:rPr lang="ar-SA" sz="7200" dirty="0" smtClean="0"/>
              <a:t>غرب أفريقيا :</a:t>
            </a:r>
            <a:endParaRPr lang="en-US" sz="7200" dirty="0" smtClean="0"/>
          </a:p>
          <a:p>
            <a:pPr lvl="0" algn="r" rtl="1"/>
            <a:r>
              <a:rPr lang="ar-SA" sz="7200" dirty="0" smtClean="0"/>
              <a:t>ارتفاع معدل درجة الحرارة شهريا .</a:t>
            </a:r>
            <a:endParaRPr lang="en-US" sz="7200" dirty="0" smtClean="0"/>
          </a:p>
          <a:p>
            <a:pPr lvl="0" algn="r" rtl="1"/>
            <a:r>
              <a:rPr lang="ar-SA" sz="7200" dirty="0" smtClean="0"/>
              <a:t>انخفاض معدل هطول الأمطار على خليج غينيا</a:t>
            </a:r>
            <a:endParaRPr lang="en-US" sz="7200" dirty="0" smtClean="0"/>
          </a:p>
          <a:p>
            <a:pPr lvl="0" algn="r" rtl="1"/>
            <a:r>
              <a:rPr lang="ar-SA" sz="7200" dirty="0" smtClean="0"/>
              <a:t>التصحر</a:t>
            </a:r>
            <a:endParaRPr lang="en-US" sz="7200" dirty="0" smtClean="0"/>
          </a:p>
          <a:p>
            <a:pPr algn="r" rtl="1"/>
            <a:r>
              <a:rPr lang="ar-SA" sz="7200" dirty="0" smtClean="0"/>
              <a:t>وسط أفريقيا :</a:t>
            </a:r>
            <a:endParaRPr lang="en-US" sz="7200" dirty="0" smtClean="0"/>
          </a:p>
          <a:p>
            <a:pPr lvl="0" algn="r" rtl="1"/>
            <a:r>
              <a:rPr lang="ar-SA" sz="7200" dirty="0" smtClean="0"/>
              <a:t>هطول الأمطار ( فوق المتوسط ) على حوض نهر الكونجو.</a:t>
            </a:r>
            <a:endParaRPr lang="en-US" sz="7200" dirty="0" smtClean="0"/>
          </a:p>
          <a:p>
            <a:pPr lvl="0" algn="r" rtl="1"/>
            <a:r>
              <a:rPr lang="ar-SA" sz="7200" dirty="0" smtClean="0"/>
              <a:t>تسببت الفيضانات في تدمير الآلاف المساكن والمحاصيل وتدمير </a:t>
            </a:r>
            <a:r>
              <a:rPr lang="ar-SA" sz="7200" dirty="0" err="1" smtClean="0"/>
              <a:t>البنى</a:t>
            </a:r>
            <a:r>
              <a:rPr lang="ar-SA" sz="7200" dirty="0" smtClean="0"/>
              <a:t> التحتية مع تضرر حوالي 550000 شخص في مطلع مارس 2016 .</a:t>
            </a:r>
            <a:endParaRPr lang="en-US" sz="7200" dirty="0" smtClean="0"/>
          </a:p>
          <a:p>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solidFill>
                  <a:srgbClr val="FF0000"/>
                </a:solidFill>
              </a:rPr>
              <a:t>التغيرات المناخية وعلاقتها </a:t>
            </a:r>
            <a:r>
              <a:rPr lang="ar-EG" dirty="0" smtClean="0">
                <a:solidFill>
                  <a:srgbClr val="FF0000"/>
                </a:solidFill>
              </a:rPr>
              <a:t>بالنزاعات والارهاب في العالم:</a:t>
            </a:r>
            <a:endParaRPr lang="en-US"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672861" y="1431986"/>
            <a:ext cx="5227608" cy="4994694"/>
          </a:xfrm>
          <a:prstGeom prst="rect">
            <a:avLst/>
          </a:prstGeom>
        </p:spPr>
      </p:pic>
      <p:sp>
        <p:nvSpPr>
          <p:cNvPr id="5" name="Rectangle 4"/>
          <p:cNvSpPr/>
          <p:nvPr/>
        </p:nvSpPr>
        <p:spPr>
          <a:xfrm>
            <a:off x="6203577" y="1690688"/>
            <a:ext cx="5810822" cy="3785652"/>
          </a:xfrm>
          <a:prstGeom prst="rect">
            <a:avLst/>
          </a:prstGeom>
        </p:spPr>
        <p:txBody>
          <a:bodyPr wrap="square">
            <a:spAutoFit/>
          </a:bodyPr>
          <a:lstStyle/>
          <a:p>
            <a:pPr marL="342900" indent="-342900" algn="just" rtl="1">
              <a:buFont typeface="Arial" panose="020B0604020202020204" pitchFamily="34" charset="0"/>
              <a:buChar char="•"/>
            </a:pPr>
            <a:r>
              <a:rPr lang="ar-EG" sz="2000" dirty="0" smtClean="0"/>
              <a:t>مع </a:t>
            </a:r>
            <a:r>
              <a:rPr lang="ar-EG" sz="2000" dirty="0"/>
              <a:t>التقدم الصناعي ووسائل المواصلات منذ الثورة الصناعية الاولى عام 1760 والثانية 1840 وحتى الآن ومع الاعتماد على الوقود الحفري (الفحم والبترول والغاز الطبيعي) كمصدر أساسي للطاقة، ومع احتراق هذا الوقود الحفري لإنتاج الطاقة واستخدام غازات الكلوروفلوركاربون في الصناعة بكميات كبيرة تفوق ما يتحمله الغلاف الجوي للحفاظ على درجة حرارة الأرض، وبالتالي أدى وجود الكميات الإضافية من تلك الغازات إلى الاحتفاظ بكمية أكبر من الحرارة في الغلاف الجوي، وهو ما أدى إلى الارتفاع التدريجي في درجة حرارة سطح الأرض مع مرور الزمن وبدء ظهور النتائج السلبية لهذه الظاهرة والتي يأتي على رأسها أزمة الجفاف التي تعتبر سببًا من أسباب الهجرة وتفاقم الأزمات بين الدول وزيادة موجات الإرهاب.</a:t>
            </a:r>
            <a:endParaRPr lang="en-US" sz="2000" dirty="0"/>
          </a:p>
        </p:txBody>
      </p:sp>
    </p:spTree>
    <p:extLst>
      <p:ext uri="{BB962C8B-B14F-4D97-AF65-F5344CB8AC3E}">
        <p14:creationId xmlns:p14="http://schemas.microsoft.com/office/powerpoint/2010/main" val="2655597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EG" sz="4000" dirty="0">
                <a:solidFill>
                  <a:srgbClr val="FF0000"/>
                </a:solidFill>
              </a:rPr>
              <a:t>التغيرات المناخية وعلاقتها بالنزاعات والارهاب في العالم:</a:t>
            </a:r>
            <a:endParaRPr lang="en-US" sz="4000" dirty="0">
              <a:solidFill>
                <a:srgbClr val="FF0000"/>
              </a:solidFill>
            </a:endParaRPr>
          </a:p>
        </p:txBody>
      </p:sp>
      <p:sp>
        <p:nvSpPr>
          <p:cNvPr id="3" name="Content Placeholder 2"/>
          <p:cNvSpPr>
            <a:spLocks noGrp="1"/>
          </p:cNvSpPr>
          <p:nvPr>
            <p:ph idx="1"/>
          </p:nvPr>
        </p:nvSpPr>
        <p:spPr>
          <a:xfrm>
            <a:off x="6633882" y="1825625"/>
            <a:ext cx="4719918" cy="4162799"/>
          </a:xfrm>
        </p:spPr>
        <p:txBody>
          <a:bodyPr>
            <a:normAutofit/>
          </a:bodyPr>
          <a:lstStyle/>
          <a:p>
            <a:pPr algn="just" rtl="1"/>
            <a:r>
              <a:rPr lang="ar-EG" sz="2200" dirty="0"/>
              <a:t>ان بعض الباحثين يعتبر أنه ثمة مبالغة في القول " إن التغير المناخي هو سبب النزاعات والاضطرابات الأمنية التي تشهدها مناطق عدة في عالمنا المضطرب وتنامي ظاهرة الإرهاب التي أصبحت ظاهرة مقلقة لكافة دول العالم . إلا اننا لا نستطيع تجاهل تأثيرات التغير المناخي كأحد العوامل الهامة في أسباب النزاعات التي يشهدها العالم الآن والمتوقع أن تزداد حدتها في المستقبل ما لم تكثف الجهود على المستوى الدولي والمحلي للعمل من أجل التوصل إلى حلول مناسبة لهذه المشكلة . </a:t>
            </a:r>
          </a:p>
          <a:p>
            <a:endParaRPr lang="en-US" dirty="0"/>
          </a:p>
        </p:txBody>
      </p:sp>
      <p:pic>
        <p:nvPicPr>
          <p:cNvPr id="4" name="Picture 3"/>
          <p:cNvPicPr>
            <a:picLocks noChangeAspect="1"/>
          </p:cNvPicPr>
          <p:nvPr/>
        </p:nvPicPr>
        <p:blipFill>
          <a:blip r:embed="rId2"/>
          <a:stretch>
            <a:fillRect/>
          </a:stretch>
        </p:blipFill>
        <p:spPr>
          <a:xfrm>
            <a:off x="1524000" y="1825625"/>
            <a:ext cx="4607859" cy="4055222"/>
          </a:xfrm>
          <a:prstGeom prst="rect">
            <a:avLst/>
          </a:prstGeom>
        </p:spPr>
      </p:pic>
    </p:spTree>
    <p:extLst>
      <p:ext uri="{BB962C8B-B14F-4D97-AF65-F5344CB8AC3E}">
        <p14:creationId xmlns:p14="http://schemas.microsoft.com/office/powerpoint/2010/main" val="2459180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solidFill>
                  <a:srgbClr val="FF0000"/>
                </a:solidFill>
              </a:rPr>
              <a:t>التغيرات المناخية وعلاقتها بالنزاعات والارهاب في العالم:</a:t>
            </a:r>
            <a:endParaRPr lang="en-US" dirty="0">
              <a:solidFill>
                <a:srgbClr val="FF0000"/>
              </a:solidFill>
            </a:endParaRPr>
          </a:p>
        </p:txBody>
      </p:sp>
      <p:sp>
        <p:nvSpPr>
          <p:cNvPr id="3" name="Content Placeholder 2"/>
          <p:cNvSpPr>
            <a:spLocks noGrp="1"/>
          </p:cNvSpPr>
          <p:nvPr>
            <p:ph idx="1"/>
          </p:nvPr>
        </p:nvSpPr>
        <p:spPr/>
        <p:txBody>
          <a:bodyPr>
            <a:normAutofit/>
          </a:bodyPr>
          <a:lstStyle/>
          <a:p>
            <a:pPr algn="just" rtl="1"/>
            <a:r>
              <a:rPr lang="ar-EG" sz="2000" dirty="0" smtClean="0"/>
              <a:t>ومن </a:t>
            </a:r>
            <a:r>
              <a:rPr lang="ar-EG" sz="2000" dirty="0"/>
              <a:t>ناحية اخرى فان الكثير من الباحثين  يؤكد بالعلاقة الوثيقة والمباشرة بين التغير المناخي وتنامي ظاهرة العنف بشكل عام، سواءً على صعيد النزاع بين الدول / الجمعات / القبائل أوايضا على صعيد تنامي موجة الإرهاب، حيث يرون إن التغير المناخي يرتبط بشكل مباشر بتصاعد موجة الإرهاب، وإذا لم تتخذ الإجراءات المناسبة بالاستماع إلى ما يقوله العلماء فإننا سنرى جميع دول العالم - وهوما اكدته السي آي إيه في تقرير لها العام الماضي- في حالة نزاع بسبب ندرة المياه ، ومساحات الأراضي </a:t>
            </a:r>
            <a:r>
              <a:rPr lang="ar-EG" sz="2000" dirty="0" smtClean="0"/>
              <a:t>القابلة </a:t>
            </a:r>
            <a:r>
              <a:rPr lang="ar-EG" sz="2000" dirty="0"/>
              <a:t>للزراعة التي تتقلص مساحتها بشكل مستمر بسبب الجفاف وارتفاع درجة حرارة </a:t>
            </a:r>
            <a:r>
              <a:rPr lang="ar-EG" sz="2000" dirty="0" smtClean="0"/>
              <a:t>الارض.</a:t>
            </a:r>
          </a:p>
          <a:p>
            <a:pPr marL="0" indent="0" algn="just" rtl="1">
              <a:buNone/>
            </a:pPr>
            <a:endParaRPr lang="en-US" sz="2000" dirty="0"/>
          </a:p>
        </p:txBody>
      </p:sp>
      <p:pic>
        <p:nvPicPr>
          <p:cNvPr id="4" name="Picture 3"/>
          <p:cNvPicPr>
            <a:picLocks noChangeAspect="1"/>
          </p:cNvPicPr>
          <p:nvPr/>
        </p:nvPicPr>
        <p:blipFill>
          <a:blip r:embed="rId2"/>
          <a:stretch>
            <a:fillRect/>
          </a:stretch>
        </p:blipFill>
        <p:spPr>
          <a:xfrm>
            <a:off x="6650966" y="3337272"/>
            <a:ext cx="4588609" cy="2974627"/>
          </a:xfrm>
          <a:prstGeom prst="rect">
            <a:avLst/>
          </a:prstGeom>
        </p:spPr>
      </p:pic>
      <p:pic>
        <p:nvPicPr>
          <p:cNvPr id="5" name="Picture 4"/>
          <p:cNvPicPr>
            <a:picLocks noChangeAspect="1"/>
          </p:cNvPicPr>
          <p:nvPr/>
        </p:nvPicPr>
        <p:blipFill>
          <a:blip r:embed="rId3"/>
          <a:stretch>
            <a:fillRect/>
          </a:stretch>
        </p:blipFill>
        <p:spPr>
          <a:xfrm>
            <a:off x="1414732" y="3337272"/>
            <a:ext cx="4206392" cy="2974627"/>
          </a:xfrm>
          <a:prstGeom prst="rect">
            <a:avLst/>
          </a:prstGeom>
        </p:spPr>
      </p:pic>
    </p:spTree>
    <p:extLst>
      <p:ext uri="{BB962C8B-B14F-4D97-AF65-F5344CB8AC3E}">
        <p14:creationId xmlns:p14="http://schemas.microsoft.com/office/powerpoint/2010/main" val="3228199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solidFill>
                  <a:srgbClr val="FF0000"/>
                </a:solidFill>
              </a:rPr>
              <a:t>التغيرات المناخية وعلاقتها بالنزاعات والارهاب في العالم:</a:t>
            </a:r>
            <a:endParaRPr lang="en-US" dirty="0">
              <a:solidFill>
                <a:srgbClr val="FF0000"/>
              </a:solidFill>
            </a:endParaRPr>
          </a:p>
        </p:txBody>
      </p:sp>
      <p:sp>
        <p:nvSpPr>
          <p:cNvPr id="3" name="Content Placeholder 2"/>
          <p:cNvSpPr>
            <a:spLocks noGrp="1"/>
          </p:cNvSpPr>
          <p:nvPr>
            <p:ph idx="1"/>
          </p:nvPr>
        </p:nvSpPr>
        <p:spPr>
          <a:xfrm>
            <a:off x="7117976" y="1825625"/>
            <a:ext cx="4235824" cy="4351338"/>
          </a:xfrm>
        </p:spPr>
        <p:txBody>
          <a:bodyPr>
            <a:normAutofit/>
          </a:bodyPr>
          <a:lstStyle/>
          <a:p>
            <a:pPr algn="just" rtl="1"/>
            <a:r>
              <a:rPr lang="ar-EG" sz="2000" dirty="0"/>
              <a:t>الان ان الرأي الراجح </a:t>
            </a:r>
            <a:r>
              <a:rPr lang="ar-EG" sz="2000" dirty="0" smtClean="0"/>
              <a:t>والمتفق </a:t>
            </a:r>
            <a:r>
              <a:rPr lang="ar-EG" sz="2000" dirty="0"/>
              <a:t>عليه بين الباحثين والسياسين هو عدم إغفال أثر التغير المناخي والبيئي على السلم والامن ، فعلى سبيل المثال، التغير المناخي يقف وراء نزوح حوالى 20 إلى 30 مليون </a:t>
            </a:r>
            <a:r>
              <a:rPr lang="ar-EG" sz="2000" dirty="0" smtClean="0"/>
              <a:t>نسمة </a:t>
            </a:r>
            <a:r>
              <a:rPr lang="ar-EG" sz="2000" dirty="0"/>
              <a:t>سنويًا، وإثر تقويض جفاف بحيرة تشاد على الاقتصاد المحلي، وسعي حركة «بوكوحرام» لتجنيد أعداد أكبر من الشباب النازحين، وموجة الجفاف القوية التي ضربت سوريا بين عامي 2006 و2011 كانت من أحد العوامل المؤججة للحرب الأهلية </a:t>
            </a:r>
            <a:r>
              <a:rPr lang="ar-EG" sz="2000" dirty="0" smtClean="0"/>
              <a:t>هناك.</a:t>
            </a:r>
          </a:p>
          <a:p>
            <a:pPr algn="just" rtl="1"/>
            <a:endParaRPr lang="ar-EG" sz="2000" dirty="0"/>
          </a:p>
          <a:p>
            <a:pPr algn="just" rtl="1"/>
            <a:endParaRPr lang="ar-EG" sz="2000" dirty="0" smtClean="0"/>
          </a:p>
          <a:p>
            <a:pPr algn="just" rtl="1"/>
            <a:endParaRPr lang="ar-EG" sz="2000" dirty="0"/>
          </a:p>
          <a:p>
            <a:pPr algn="just" rtl="1"/>
            <a:endParaRPr lang="ar-EG" sz="2000" dirty="0" smtClean="0"/>
          </a:p>
          <a:p>
            <a:pPr algn="just" rtl="1"/>
            <a:endParaRPr lang="ar-EG" sz="2000" dirty="0"/>
          </a:p>
          <a:p>
            <a:pPr algn="just" rtl="1"/>
            <a:endParaRPr lang="ar-EG" sz="2000" dirty="0" smtClean="0"/>
          </a:p>
          <a:p>
            <a:pPr algn="just" rtl="1"/>
            <a:endParaRPr lang="ar-EG" sz="2000" dirty="0"/>
          </a:p>
          <a:p>
            <a:pPr algn="just" rtl="1"/>
            <a:endParaRPr lang="ar-EG" sz="2000" dirty="0" smtClean="0"/>
          </a:p>
        </p:txBody>
      </p:sp>
      <p:pic>
        <p:nvPicPr>
          <p:cNvPr id="4" name="Picture 3"/>
          <p:cNvPicPr>
            <a:picLocks noChangeAspect="1"/>
          </p:cNvPicPr>
          <p:nvPr/>
        </p:nvPicPr>
        <p:blipFill>
          <a:blip r:embed="rId2"/>
          <a:stretch>
            <a:fillRect/>
          </a:stretch>
        </p:blipFill>
        <p:spPr>
          <a:xfrm>
            <a:off x="838200" y="1825626"/>
            <a:ext cx="5669771" cy="4073150"/>
          </a:xfrm>
          <a:prstGeom prst="rect">
            <a:avLst/>
          </a:prstGeom>
        </p:spPr>
      </p:pic>
    </p:spTree>
    <p:extLst>
      <p:ext uri="{BB962C8B-B14F-4D97-AF65-F5344CB8AC3E}">
        <p14:creationId xmlns:p14="http://schemas.microsoft.com/office/powerpoint/2010/main" val="1891266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u="sng" dirty="0" smtClean="0">
                <a:solidFill>
                  <a:srgbClr val="FF0000"/>
                </a:solidFill>
              </a:rPr>
              <a:t>مقدمة</a:t>
            </a:r>
            <a:endParaRPr lang="en-US" b="1" u="sng" dirty="0">
              <a:solidFill>
                <a:srgbClr val="FF0000"/>
              </a:solidFill>
            </a:endParaRPr>
          </a:p>
        </p:txBody>
      </p:sp>
      <p:sp>
        <p:nvSpPr>
          <p:cNvPr id="3" name="Content Placeholder 2"/>
          <p:cNvSpPr>
            <a:spLocks noGrp="1"/>
          </p:cNvSpPr>
          <p:nvPr>
            <p:ph idx="1"/>
          </p:nvPr>
        </p:nvSpPr>
        <p:spPr/>
        <p:txBody>
          <a:bodyPr>
            <a:normAutofit/>
          </a:bodyPr>
          <a:lstStyle/>
          <a:p>
            <a:pPr lvl="0" algn="r"/>
            <a:r>
              <a:rPr lang="ar-SA" dirty="0" smtClean="0"/>
              <a:t>منذ فجر التاريخ </a:t>
            </a:r>
            <a:r>
              <a:rPr lang="ar-SA" dirty="0" err="1" smtClean="0"/>
              <a:t>و</a:t>
            </a:r>
            <a:r>
              <a:rPr lang="ar-SA" dirty="0" smtClean="0"/>
              <a:t> البشرية تواجه تحديين أمنيين رئيسين , التحدي الأول  ينجم عن الكوارث الطبيعية مثل الزلازل والمجاعة والجفاف وحرائق الغابات وتفشي الأمراض والأوبئة المعدية. أما التحدي الثاني فيكمن في التهديدات التي يصنعها الإنسان مثل الجريمة والقرصنة والإرهاب والتمرد والحروب .وهذه التهديدات بشقيها تطال كل مجتمع وبلد وكل منطقة في العالم , سواء التهديدات الناجمة عن " الطبيعة الأم "  أو الكوارث البشرية </a:t>
            </a:r>
            <a:endParaRPr lang="en-US" dirty="0" smtClean="0"/>
          </a:p>
          <a:p>
            <a:pPr lvl="0" algn="r"/>
            <a:r>
              <a:rPr lang="ar-SA" dirty="0" smtClean="0"/>
              <a:t>الناجمة عن التطرف والعنف من قبل الأفراد أو الجماعات .</a:t>
            </a:r>
            <a:endParaRPr lang="en-US" dirty="0" smtClean="0"/>
          </a:p>
          <a:p>
            <a:pPr lvl="0" algn="r"/>
            <a:r>
              <a:rPr lang="ar-SA" dirty="0" smtClean="0"/>
              <a:t>منذ منتصف القرن الماضي تم دراسة هذه التحديات المزدوجة في أفريقيا والعالم العربي بشكل أكاديمي بغية التعلم من دروس الماضي وتحديد الكوارث الطبيعية أو تلك التي يصنعها البشر  وتقديم توصيات بأفضل الممارسات للسياسات والإجراءات الوقائية التي ينبغي اتخاذها على المستويات الحكومية والبين حكومية وغير الحكومية .</a:t>
            </a:r>
            <a:endParaRPr lang="en-US" dirty="0" smtClean="0"/>
          </a:p>
          <a:p>
            <a:pPr algn="r"/>
            <a:endParaRPr lang="en-US" dirty="0"/>
          </a:p>
        </p:txBody>
      </p:sp>
    </p:spTree>
    <p:extLst>
      <p:ext uri="{BB962C8B-B14F-4D97-AF65-F5344CB8AC3E}">
        <p14:creationId xmlns:p14="http://schemas.microsoft.com/office/powerpoint/2010/main" val="1349367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EG" sz="4000" dirty="0">
                <a:solidFill>
                  <a:srgbClr val="FF0000"/>
                </a:solidFill>
              </a:rPr>
              <a:t>التغيرات المناخية وعلاقتها بالنزاعات والارهاب في العالم:</a:t>
            </a:r>
            <a:endParaRPr lang="en-US" sz="4000"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838199" y="2142566"/>
            <a:ext cx="4684057" cy="3973562"/>
          </a:xfrm>
          <a:prstGeom prst="rect">
            <a:avLst/>
          </a:prstGeom>
        </p:spPr>
      </p:pic>
      <p:sp>
        <p:nvSpPr>
          <p:cNvPr id="5" name="Rectangle 4"/>
          <p:cNvSpPr/>
          <p:nvPr/>
        </p:nvSpPr>
        <p:spPr>
          <a:xfrm>
            <a:off x="5522258" y="2013955"/>
            <a:ext cx="5831541" cy="2031325"/>
          </a:xfrm>
          <a:prstGeom prst="rect">
            <a:avLst/>
          </a:prstGeom>
        </p:spPr>
        <p:txBody>
          <a:bodyPr wrap="square">
            <a:spAutoFit/>
          </a:bodyPr>
          <a:lstStyle/>
          <a:p>
            <a:pPr marL="285750" indent="-285750" algn="just" rtl="1">
              <a:buFont typeface="Arial" panose="020B0604020202020204" pitchFamily="34" charset="0"/>
              <a:buChar char="•"/>
            </a:pPr>
            <a:r>
              <a:rPr lang="ar-EG" dirty="0"/>
              <a:t>حذر خبراء دوليون من خلال تقرير يحمل عنوان «التغير المناخي،وتقييم للمخاطر» نشرته وكالة الأنباء الفرنسية في شهر سبتمبر الماضي من إمكان أن يؤدي النقص الغذائي وتراجع مخزون المياه في العالم إلى زيادة موجات هجرة السكان وضرب البنية التحتية للدول والتشجيع على الإرهاب خصوصًا في الشرق الأوسط وإفريقيا، كما حذر أولئك الخبراء من المخاطر المالية والعسكريين كحصيلة قاتمة لمستقبل البشرية في ظل تفاقم أزمة الاحتباس الحراري. </a:t>
            </a:r>
          </a:p>
        </p:txBody>
      </p:sp>
      <p:sp>
        <p:nvSpPr>
          <p:cNvPr id="6" name="Rectangle 5"/>
          <p:cNvSpPr/>
          <p:nvPr/>
        </p:nvSpPr>
        <p:spPr>
          <a:xfrm>
            <a:off x="5599896" y="4182827"/>
            <a:ext cx="5831542" cy="2308324"/>
          </a:xfrm>
          <a:prstGeom prst="rect">
            <a:avLst/>
          </a:prstGeom>
        </p:spPr>
        <p:txBody>
          <a:bodyPr wrap="square">
            <a:spAutoFit/>
          </a:bodyPr>
          <a:lstStyle/>
          <a:p>
            <a:pPr marL="285750" indent="-285750" algn="just" rtl="1">
              <a:buFont typeface="Arial" panose="020B0604020202020204" pitchFamily="34" charset="0"/>
              <a:buChar char="•"/>
            </a:pPr>
            <a:r>
              <a:rPr lang="ar-EG" dirty="0"/>
              <a:t>مما لاشك فيه ان ارتفاع مستوى مياه البحر سيقلص المساحات المخصصة للإنتاج الزراعي والمساكن ما يشجع على قيام النزاعات خصوصا في المناطق المضطربة أصلا كالشرق الأوسط وإفريقيا. وأشار التقرير ايضا إلى أن العالم يواجه «مشكلات كبيرة» مع الاحتباس الحراري عالمي </a:t>
            </a:r>
            <a:r>
              <a:rPr lang="ar-EG" dirty="0" smtClean="0"/>
              <a:t>بمعدل</a:t>
            </a:r>
            <a:r>
              <a:rPr lang="en-US" dirty="0" smtClean="0"/>
              <a:t>.0,8  </a:t>
            </a:r>
            <a:r>
              <a:rPr lang="ar-EG" dirty="0" smtClean="0"/>
              <a:t>  </a:t>
            </a:r>
            <a:r>
              <a:rPr lang="ar-EG" dirty="0"/>
              <a:t>درجة مئوية منذ الثورة الصناعية، وبالتالي فإن أي تغير مناخي أكبر سيؤدي على الأرجح إلى ظهور مخاطر ضخمة على السلم والأمن الدولي، لأن تراجع كميات المياه ومساحات الأراضي القابلة للزراعة سيصبح مصدرًا للنزاعات.</a:t>
            </a:r>
          </a:p>
        </p:txBody>
      </p:sp>
    </p:spTree>
    <p:extLst>
      <p:ext uri="{BB962C8B-B14F-4D97-AF65-F5344CB8AC3E}">
        <p14:creationId xmlns:p14="http://schemas.microsoft.com/office/powerpoint/2010/main" val="2908238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70377"/>
          </a:xfrm>
        </p:spPr>
        <p:txBody>
          <a:bodyPr>
            <a:normAutofit/>
          </a:bodyPr>
          <a:lstStyle/>
          <a:p>
            <a:pPr algn="r" rtl="1"/>
            <a:r>
              <a:rPr lang="ar-EG" sz="4000" dirty="0" smtClean="0">
                <a:solidFill>
                  <a:srgbClr val="FF0000"/>
                </a:solidFill>
              </a:rPr>
              <a:t>الاقتراحات </a:t>
            </a:r>
            <a:r>
              <a:rPr lang="ar-EG" sz="4000" dirty="0">
                <a:solidFill>
                  <a:srgbClr val="FF0000"/>
                </a:solidFill>
              </a:rPr>
              <a:t>لمكافحة الاحتباس الحراري:</a:t>
            </a:r>
            <a:endParaRPr lang="en-US" sz="4000" dirty="0">
              <a:solidFill>
                <a:srgbClr val="FF0000"/>
              </a:solidFill>
            </a:endParaRPr>
          </a:p>
        </p:txBody>
      </p:sp>
      <p:sp>
        <p:nvSpPr>
          <p:cNvPr id="3" name="Content Placeholder 2"/>
          <p:cNvSpPr>
            <a:spLocks noGrp="1"/>
          </p:cNvSpPr>
          <p:nvPr>
            <p:ph idx="1"/>
          </p:nvPr>
        </p:nvSpPr>
        <p:spPr>
          <a:xfrm>
            <a:off x="131805" y="1690688"/>
            <a:ext cx="11221995" cy="4486275"/>
          </a:xfrm>
        </p:spPr>
        <p:txBody>
          <a:bodyPr>
            <a:normAutofit/>
          </a:bodyPr>
          <a:lstStyle/>
          <a:p>
            <a:pPr algn="just" rtl="1"/>
            <a:r>
              <a:rPr lang="ar-EG" sz="2000" dirty="0"/>
              <a:t>إن تقليص انبعاث </a:t>
            </a:r>
            <a:r>
              <a:rPr lang="ar-EG" sz="2000" dirty="0" smtClean="0"/>
              <a:t>الغازات يعتبر حلا الا انه </a:t>
            </a:r>
            <a:r>
              <a:rPr lang="ar-EG" sz="2000" dirty="0"/>
              <a:t>ليس </a:t>
            </a:r>
            <a:r>
              <a:rPr lang="ar-EG" sz="2000" dirty="0" smtClean="0"/>
              <a:t>الحل </a:t>
            </a:r>
            <a:r>
              <a:rPr lang="ar-EG" sz="2000" dirty="0"/>
              <a:t>المثالي، فهو عرضة للتلاعب، </a:t>
            </a:r>
            <a:r>
              <a:rPr lang="ar-EG" sz="2000" dirty="0" smtClean="0"/>
              <a:t>ومن هنا نجد ان </a:t>
            </a:r>
            <a:r>
              <a:rPr lang="ar-EG" sz="2000" dirty="0"/>
              <a:t>زراعة وحماية الغابات يساعد على مكافحة الاحتباس الحراري، لأن الأشجار تمتص ثاني أكسيد الكربون من الجو وتحوّله </a:t>
            </a:r>
            <a:r>
              <a:rPr lang="ar-EG" sz="2000" dirty="0" smtClean="0"/>
              <a:t>إلى أكسيجين</a:t>
            </a:r>
            <a:r>
              <a:rPr lang="ar-EG" sz="2000" dirty="0"/>
              <a:t>. لذلك فإن زراعة الأشجار، وعلى مستوى العالم، وإعادة الغابات، هو </a:t>
            </a:r>
            <a:r>
              <a:rPr lang="ar-EG" sz="2000" dirty="0" smtClean="0"/>
              <a:t>أمر </a:t>
            </a:r>
            <a:r>
              <a:rPr lang="ar-EG" sz="2000" dirty="0"/>
              <a:t>له دور حيوي وأساسي في تخفيض الضغط على الغابات الرئيسية والحفاظ على أماكن معيشة الكائنات </a:t>
            </a:r>
            <a:r>
              <a:rPr lang="ar-EG" sz="2000" dirty="0" smtClean="0"/>
              <a:t>الحية، </a:t>
            </a:r>
            <a:r>
              <a:rPr lang="ar-EG" sz="2000" dirty="0"/>
              <a:t>وفي الحد من تآكل التربة، وامتصاص ثاني أوكسيد الكربون، مما يعني إبطاء عملية الاحتباس </a:t>
            </a:r>
            <a:r>
              <a:rPr lang="ar-EG" sz="2000" dirty="0" smtClean="0"/>
              <a:t>الحراري ، ويجب ايضا النظر الي ما يلي:  </a:t>
            </a:r>
          </a:p>
          <a:p>
            <a:pPr algn="just" rtl="1"/>
            <a:r>
              <a:rPr lang="ar-EG" sz="2000" b="1" u="sng" dirty="0" smtClean="0">
                <a:solidFill>
                  <a:srgbClr val="00B050"/>
                </a:solidFill>
              </a:rPr>
              <a:t>الاتجاه الي مصادر </a:t>
            </a:r>
            <a:r>
              <a:rPr lang="ar-EG" sz="2000" b="1" u="sng" dirty="0">
                <a:solidFill>
                  <a:srgbClr val="00B050"/>
                </a:solidFill>
              </a:rPr>
              <a:t>الطاقة </a:t>
            </a:r>
            <a:r>
              <a:rPr lang="ar-EG" sz="2000" b="1" u="sng" dirty="0" smtClean="0">
                <a:solidFill>
                  <a:srgbClr val="00B050"/>
                </a:solidFill>
              </a:rPr>
              <a:t>البديلة مثل :</a:t>
            </a:r>
          </a:p>
          <a:p>
            <a:pPr lvl="1" algn="just" rtl="1">
              <a:buFont typeface="Wingdings" panose="05000000000000000000" pitchFamily="2" charset="2"/>
              <a:buChar char="v"/>
            </a:pPr>
            <a:r>
              <a:rPr lang="ar-EG" sz="2000" dirty="0"/>
              <a:t>	الطاقة الشمسية</a:t>
            </a:r>
          </a:p>
          <a:p>
            <a:pPr lvl="1" algn="just" rtl="1">
              <a:buFont typeface="Wingdings" panose="05000000000000000000" pitchFamily="2" charset="2"/>
              <a:buChar char="v"/>
            </a:pPr>
            <a:r>
              <a:rPr lang="ar-EG" sz="2000" dirty="0"/>
              <a:t>	الطاقة الهيدروليكية الطبيعية الناتجة عن حركة المياه في الأنهار أو حركة المياه في البحار</a:t>
            </a:r>
          </a:p>
          <a:p>
            <a:pPr lvl="1" algn="just" rtl="1">
              <a:buFont typeface="Wingdings" panose="05000000000000000000" pitchFamily="2" charset="2"/>
              <a:buChar char="v"/>
            </a:pPr>
            <a:r>
              <a:rPr lang="ar-EG" sz="2000" dirty="0"/>
              <a:t>	طاقة الرياح </a:t>
            </a:r>
          </a:p>
          <a:p>
            <a:pPr algn="just" rtl="1"/>
            <a:r>
              <a:rPr lang="ar-EG" sz="2000" b="1" u="sng" dirty="0">
                <a:solidFill>
                  <a:srgbClr val="00B050"/>
                </a:solidFill>
              </a:rPr>
              <a:t>اما على المستوى المحلي والاقليمي فانه يجب:</a:t>
            </a:r>
          </a:p>
          <a:p>
            <a:pPr lvl="1" algn="just" rtl="1">
              <a:buFont typeface="Wingdings" panose="05000000000000000000" pitchFamily="2" charset="2"/>
              <a:buChar char="v"/>
            </a:pPr>
            <a:r>
              <a:rPr lang="ar-EG" sz="2000" dirty="0" smtClean="0"/>
              <a:t>  الالتزام </a:t>
            </a:r>
            <a:r>
              <a:rPr lang="ar-EG" sz="2000" dirty="0"/>
              <a:t>بالاتفاقيات الدولية لمكافحة الزيادة في الاحتباس الحراري .</a:t>
            </a:r>
          </a:p>
          <a:p>
            <a:pPr lvl="1" algn="just" rtl="1">
              <a:buFont typeface="Wingdings" panose="05000000000000000000" pitchFamily="2" charset="2"/>
              <a:buChar char="v"/>
            </a:pPr>
            <a:r>
              <a:rPr lang="ar-EG" sz="2000" dirty="0" smtClean="0"/>
              <a:t>  التعاون </a:t>
            </a:r>
            <a:r>
              <a:rPr lang="ar-EG" sz="2000" dirty="0"/>
              <a:t>مع المجتمع الدولي على تنفيذ الاتفاقيات التي تحد من مثل هذه الظواهر .</a:t>
            </a:r>
          </a:p>
          <a:p>
            <a:pPr lvl="1" algn="just" rtl="1">
              <a:buFont typeface="Wingdings" panose="05000000000000000000" pitchFamily="2" charset="2"/>
              <a:buChar char="v"/>
            </a:pPr>
            <a:r>
              <a:rPr lang="ar-EG" sz="2000" dirty="0" smtClean="0"/>
              <a:t>  تطوير </a:t>
            </a:r>
            <a:r>
              <a:rPr lang="ar-EG" sz="2000" dirty="0"/>
              <a:t>وتعزيز التشريعات البيئية بما يتلاءم وتحقيق متطلبات </a:t>
            </a:r>
            <a:r>
              <a:rPr lang="ar-EG" sz="2000" dirty="0" smtClean="0"/>
              <a:t>مكافحة ظاهرة الاحتباس الحراري. </a:t>
            </a:r>
            <a:endParaRPr lang="en-US" sz="2000" dirty="0"/>
          </a:p>
        </p:txBody>
      </p:sp>
      <p:pic>
        <p:nvPicPr>
          <p:cNvPr id="4" name="Picture 3"/>
          <p:cNvPicPr>
            <a:picLocks noChangeAspect="1"/>
          </p:cNvPicPr>
          <p:nvPr/>
        </p:nvPicPr>
        <p:blipFill>
          <a:blip r:embed="rId2"/>
          <a:stretch>
            <a:fillRect/>
          </a:stretch>
        </p:blipFill>
        <p:spPr>
          <a:xfrm>
            <a:off x="319731" y="2901391"/>
            <a:ext cx="2901264" cy="2650912"/>
          </a:xfrm>
          <a:prstGeom prst="rect">
            <a:avLst/>
          </a:prstGeom>
        </p:spPr>
      </p:pic>
    </p:spTree>
    <p:extLst>
      <p:ext uri="{BB962C8B-B14F-4D97-AF65-F5344CB8AC3E}">
        <p14:creationId xmlns:p14="http://schemas.microsoft.com/office/powerpoint/2010/main" val="3007469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solidFill>
                  <a:srgbClr val="FF0000"/>
                </a:solidFill>
              </a:rPr>
              <a:t>مكافحة الإرهاب </a:t>
            </a:r>
            <a:r>
              <a:rPr lang="ar-SA" b="1" dirty="0" smtClean="0"/>
              <a:t>:</a:t>
            </a:r>
            <a:r>
              <a:rPr lang="en-US" dirty="0" smtClean="0"/>
              <a:t/>
            </a:r>
            <a:br>
              <a:rPr lang="en-US" dirty="0" smtClean="0"/>
            </a:br>
            <a:endParaRPr lang="en-US" b="1" dirty="0">
              <a:solidFill>
                <a:srgbClr val="00B050"/>
              </a:solidFill>
            </a:endParaRPr>
          </a:p>
        </p:txBody>
      </p:sp>
      <p:sp>
        <p:nvSpPr>
          <p:cNvPr id="3" name="Content Placeholder 2"/>
          <p:cNvSpPr>
            <a:spLocks noGrp="1"/>
          </p:cNvSpPr>
          <p:nvPr>
            <p:ph idx="1"/>
          </p:nvPr>
        </p:nvSpPr>
        <p:spPr/>
        <p:txBody>
          <a:bodyPr>
            <a:normAutofit/>
          </a:bodyPr>
          <a:lstStyle/>
          <a:p>
            <a:endParaRPr lang="en-US" dirty="0"/>
          </a:p>
          <a:p>
            <a:pPr algn="r" rtl="1"/>
            <a:r>
              <a:rPr lang="ar-SA" dirty="0" smtClean="0"/>
              <a:t>التدابير الوقائية :</a:t>
            </a:r>
            <a:endParaRPr lang="en-US" dirty="0" smtClean="0"/>
          </a:p>
          <a:p>
            <a:pPr lvl="0" algn="r" rtl="1"/>
            <a:r>
              <a:rPr lang="ar-SA" dirty="0" smtClean="0"/>
              <a:t>التعليم </a:t>
            </a:r>
            <a:endParaRPr lang="en-US" dirty="0" smtClean="0"/>
          </a:p>
          <a:p>
            <a:pPr lvl="0" algn="r" rtl="1"/>
            <a:r>
              <a:rPr lang="ar-SA" dirty="0" smtClean="0"/>
              <a:t>التدابير التشريعية ( والتي يجب أن تتطرق إلى كافة المجالات بما في ذلك تغير المناخ كسبب من أسباب الإرهاب ).</a:t>
            </a:r>
            <a:endParaRPr lang="en-US" dirty="0" smtClean="0"/>
          </a:p>
          <a:p>
            <a:pPr lvl="0" algn="r" rtl="1"/>
            <a:r>
              <a:rPr lang="en-US" dirty="0" smtClean="0"/>
              <a:t> </a:t>
            </a:r>
            <a:r>
              <a:rPr lang="ar-SA" dirty="0" smtClean="0"/>
              <a:t>تمكين المؤسسات الحكومية من اجل أن تكون قادرة على السيطرة على حدودها .</a:t>
            </a:r>
            <a:endParaRPr lang="en-US" dirty="0" smtClean="0"/>
          </a:p>
          <a:p>
            <a:pPr lvl="0" algn="r" rtl="1"/>
            <a:r>
              <a:rPr lang="ar-SA" dirty="0" smtClean="0"/>
              <a:t>خلق ظروف عمل مواتية , التدريب الكافي , ووجود قواعد لضبط سلوك الموظفين المعنيين بتنفيذ القانون من اجل محاربة الفساد.</a:t>
            </a:r>
            <a:endParaRPr lang="en-US" dirty="0" smtClean="0"/>
          </a:p>
          <a:p>
            <a:pPr lvl="0" algn="r" rtl="1"/>
            <a:r>
              <a:rPr lang="ar-SA" dirty="0" smtClean="0"/>
              <a:t>القضاء على جذور الإرهاب .</a:t>
            </a:r>
            <a:endParaRPr lang="en-US" dirty="0"/>
          </a:p>
        </p:txBody>
      </p:sp>
    </p:spTree>
    <p:extLst>
      <p:ext uri="{BB962C8B-B14F-4D97-AF65-F5344CB8AC3E}">
        <p14:creationId xmlns:p14="http://schemas.microsoft.com/office/powerpoint/2010/main" val="1951535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69478" y="1431987"/>
            <a:ext cx="3536831" cy="3545455"/>
          </a:xfrm>
          <a:prstGeom prst="rect">
            <a:avLst/>
          </a:prstGeom>
        </p:spPr>
      </p:pic>
      <p:pic>
        <p:nvPicPr>
          <p:cNvPr id="3" name="Picture 2"/>
          <p:cNvPicPr>
            <a:picLocks noChangeAspect="1"/>
          </p:cNvPicPr>
          <p:nvPr/>
        </p:nvPicPr>
        <p:blipFill>
          <a:blip r:embed="rId3"/>
          <a:stretch>
            <a:fillRect/>
          </a:stretch>
        </p:blipFill>
        <p:spPr>
          <a:xfrm>
            <a:off x="1399301" y="1431987"/>
            <a:ext cx="3983581" cy="3528204"/>
          </a:xfrm>
          <a:prstGeom prst="rect">
            <a:avLst/>
          </a:prstGeom>
        </p:spPr>
      </p:pic>
    </p:spTree>
    <p:extLst>
      <p:ext uri="{BB962C8B-B14F-4D97-AF65-F5344CB8AC3E}">
        <p14:creationId xmlns:p14="http://schemas.microsoft.com/office/powerpoint/2010/main" val="3300992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3524" y="724619"/>
            <a:ext cx="8177841" cy="5386789"/>
          </a:xfrm>
          <a:prstGeom prst="rect">
            <a:avLst/>
          </a:prstGeom>
        </p:spPr>
      </p:pic>
    </p:spTree>
    <p:extLst>
      <p:ext uri="{BB962C8B-B14F-4D97-AF65-F5344CB8AC3E}">
        <p14:creationId xmlns:p14="http://schemas.microsoft.com/office/powerpoint/2010/main" val="675772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4557" y="440749"/>
            <a:ext cx="6114213" cy="923330"/>
          </a:xfrm>
          <a:prstGeom prst="rect">
            <a:avLst/>
          </a:prstGeom>
        </p:spPr>
        <p:txBody>
          <a:bodyPr wrap="square">
            <a:spAutoFit/>
          </a:bodyPr>
          <a:lstStyle/>
          <a:p>
            <a:pPr algn="r"/>
            <a:r>
              <a:rPr lang="ar-SA" sz="5400" dirty="0" smtClean="0">
                <a:solidFill>
                  <a:srgbClr val="FF0000"/>
                </a:solidFill>
              </a:rPr>
              <a:t>الإرهاب</a:t>
            </a:r>
            <a:endParaRPr lang="en-US" sz="5400" dirty="0">
              <a:solidFill>
                <a:srgbClr val="FF0000"/>
              </a:solidFill>
            </a:endParaRPr>
          </a:p>
        </p:txBody>
      </p:sp>
      <p:sp>
        <p:nvSpPr>
          <p:cNvPr id="4" name="Rectangle 3"/>
          <p:cNvSpPr/>
          <p:nvPr/>
        </p:nvSpPr>
        <p:spPr>
          <a:xfrm>
            <a:off x="587829" y="1397726"/>
            <a:ext cx="10254342" cy="2554545"/>
          </a:xfrm>
          <a:prstGeom prst="rect">
            <a:avLst/>
          </a:prstGeom>
        </p:spPr>
        <p:txBody>
          <a:bodyPr wrap="square">
            <a:spAutoFit/>
          </a:bodyPr>
          <a:lstStyle/>
          <a:p>
            <a:pPr marL="285750" indent="-285750">
              <a:buFont typeface="Arial" panose="020B0604020202020204" pitchFamily="34" charset="0"/>
              <a:buChar char="•"/>
            </a:pPr>
            <a:endParaRPr lang="ar-SA"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5" name="Picture 4"/>
          <p:cNvPicPr>
            <a:picLocks noChangeAspect="1"/>
          </p:cNvPicPr>
          <p:nvPr/>
        </p:nvPicPr>
        <p:blipFill>
          <a:blip r:embed="rId2"/>
          <a:stretch>
            <a:fillRect/>
          </a:stretch>
        </p:blipFill>
        <p:spPr>
          <a:xfrm>
            <a:off x="6297283" y="1794293"/>
            <a:ext cx="4002657" cy="1956986"/>
          </a:xfrm>
          <a:prstGeom prst="rect">
            <a:avLst/>
          </a:prstGeom>
        </p:spPr>
      </p:pic>
      <p:pic>
        <p:nvPicPr>
          <p:cNvPr id="6" name="Picture 5"/>
          <p:cNvPicPr>
            <a:picLocks noChangeAspect="1"/>
          </p:cNvPicPr>
          <p:nvPr/>
        </p:nvPicPr>
        <p:blipFill>
          <a:blip r:embed="rId3"/>
          <a:stretch>
            <a:fillRect/>
          </a:stretch>
        </p:blipFill>
        <p:spPr>
          <a:xfrm>
            <a:off x="5544648" y="3870489"/>
            <a:ext cx="4755292" cy="2536156"/>
          </a:xfrm>
          <a:prstGeom prst="rect">
            <a:avLst/>
          </a:prstGeom>
        </p:spPr>
      </p:pic>
      <p:sp>
        <p:nvSpPr>
          <p:cNvPr id="7" name="مستطيل 6"/>
          <p:cNvSpPr/>
          <p:nvPr/>
        </p:nvSpPr>
        <p:spPr>
          <a:xfrm>
            <a:off x="496389" y="1397725"/>
            <a:ext cx="5708468" cy="1477328"/>
          </a:xfrm>
          <a:prstGeom prst="rect">
            <a:avLst/>
          </a:prstGeom>
        </p:spPr>
        <p:txBody>
          <a:bodyPr wrap="square">
            <a:spAutoFit/>
          </a:bodyPr>
          <a:lstStyle/>
          <a:p>
            <a:pPr lvl="0" algn="r" rtl="1" fontAlgn="base">
              <a:spcBef>
                <a:spcPct val="0"/>
              </a:spcBef>
              <a:spcAft>
                <a:spcPct val="0"/>
              </a:spcAft>
              <a:buFontTx/>
              <a:buChar char="•"/>
            </a:pPr>
            <a:r>
              <a:rPr lang="ar-QA" dirty="0" smtClean="0">
                <a:latin typeface="Times New Roman" pitchFamily="18" charset="0"/>
                <a:ea typeface="Calibri" pitchFamily="34" charset="0"/>
                <a:cs typeface="Times New Roman" pitchFamily="18" charset="0"/>
              </a:rPr>
              <a:t>كل فعل من أفعال العنف</a:t>
            </a:r>
            <a:r>
              <a:rPr lang="ar-EG" dirty="0" smtClean="0">
                <a:latin typeface="Calibri" pitchFamily="34" charset="0"/>
                <a:ea typeface="Times New Roman" pitchFamily="18" charset="0"/>
                <a:cs typeface="Arial" pitchFamily="34" charset="0"/>
              </a:rPr>
              <a:t> , والعنف المقصود هنا هو ذلك العنف الذي يفتقر إلى المشروعية الداخلية أو الدولية</a:t>
            </a:r>
            <a:r>
              <a:rPr lang="ar-EG" dirty="0" smtClean="0">
                <a:latin typeface="Times New Roman" pitchFamily="18" charset="0"/>
                <a:ea typeface="Calibri" pitchFamily="34" charset="0"/>
                <a:cs typeface="Times New Roman" pitchFamily="18" charset="0"/>
              </a:rPr>
              <a:t>.</a:t>
            </a:r>
            <a:endParaRPr lang="en-US" sz="1400" dirty="0" smtClean="0">
              <a:latin typeface="Arial" pitchFamily="34" charset="0"/>
              <a:cs typeface="Arial" pitchFamily="34" charset="0"/>
            </a:endParaRPr>
          </a:p>
          <a:p>
            <a:pPr lvl="0" algn="r" rtl="1" eaLnBrk="0" fontAlgn="base" hangingPunct="0">
              <a:spcBef>
                <a:spcPct val="0"/>
              </a:spcBef>
              <a:spcAft>
                <a:spcPct val="0"/>
              </a:spcAft>
              <a:buFontTx/>
              <a:buChar char="•"/>
            </a:pPr>
            <a:r>
              <a:rPr lang="ar-EG" dirty="0" smtClean="0">
                <a:latin typeface="Simplified Arabic" pitchFamily="18" charset="-78"/>
                <a:ea typeface="Times New Roman" pitchFamily="18" charset="0"/>
                <a:cs typeface="Simplified Arabic" pitchFamily="18" charset="-78"/>
              </a:rPr>
              <a:t>يهدف الإرهاب إلى خلق حالة من الرعب تتعدى الضحايا وتمتد إلى جميع أفراد الفئة المستهدفة , المجتمعات والحكومات .</a:t>
            </a:r>
            <a:endParaRPr lang="en-US" sz="1400" dirty="0" smtClean="0">
              <a:latin typeface="Arial" pitchFamily="34" charset="0"/>
              <a:cs typeface="Arial" pitchFamily="34" charset="0"/>
            </a:endParaRPr>
          </a:p>
          <a:p>
            <a:pPr lvl="0" algn="r" rtl="1" eaLnBrk="0" fontAlgn="base" hangingPunct="0">
              <a:spcBef>
                <a:spcPct val="0"/>
              </a:spcBef>
              <a:spcAft>
                <a:spcPct val="0"/>
              </a:spcAft>
              <a:buFontTx/>
              <a:buChar char="•"/>
            </a:pPr>
            <a:r>
              <a:rPr lang="ar-SA" dirty="0" smtClean="0">
                <a:latin typeface="Times New Roman" pitchFamily="18" charset="0"/>
                <a:ea typeface="Calibri" pitchFamily="34" charset="0"/>
                <a:cs typeface="Times New Roman" pitchFamily="18" charset="0"/>
              </a:rPr>
              <a:t>الغرض منه تحقيق أهداف سياسية أو دينية أو إيديولوجية</a:t>
            </a:r>
            <a:endParaRPr lang="ar-SA" sz="2400" dirty="0" smtClean="0">
              <a:latin typeface="Arial" pitchFamily="34" charset="0"/>
              <a:cs typeface="Arial" pitchFamily="34" charset="0"/>
            </a:endParaRPr>
          </a:p>
        </p:txBody>
      </p:sp>
    </p:spTree>
    <p:extLst>
      <p:ext uri="{BB962C8B-B14F-4D97-AF65-F5344CB8AC3E}">
        <p14:creationId xmlns:p14="http://schemas.microsoft.com/office/powerpoint/2010/main" val="3927058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solidFill>
                  <a:srgbClr val="FF0000"/>
                </a:solidFill>
              </a:rPr>
              <a:t>الإرهاب في أفريقيا والعالم العربي : </a:t>
            </a:r>
            <a:r>
              <a:rPr lang="en-US" dirty="0" smtClean="0"/>
              <a:t/>
            </a:r>
            <a:br>
              <a:rPr lang="en-US" dirty="0" smtClean="0"/>
            </a:br>
            <a:endParaRPr lang="en-US" b="1" dirty="0">
              <a:solidFill>
                <a:srgbClr val="FF0000"/>
              </a:solidFill>
            </a:endParaRPr>
          </a:p>
        </p:txBody>
      </p:sp>
      <p:sp>
        <p:nvSpPr>
          <p:cNvPr id="3" name="Content Placeholder 2"/>
          <p:cNvSpPr>
            <a:spLocks noGrp="1"/>
          </p:cNvSpPr>
          <p:nvPr>
            <p:ph idx="1"/>
          </p:nvPr>
        </p:nvSpPr>
        <p:spPr>
          <a:xfrm>
            <a:off x="838200" y="1622013"/>
            <a:ext cx="10515600" cy="4581076"/>
          </a:xfrm>
        </p:spPr>
        <p:txBody>
          <a:bodyPr>
            <a:normAutofit/>
          </a:bodyPr>
          <a:lstStyle/>
          <a:p>
            <a:pPr algn="just"/>
            <a:endParaRPr lang="en-US" dirty="0"/>
          </a:p>
          <a:p>
            <a:pPr algn="r"/>
            <a:r>
              <a:rPr lang="ar-SA" sz="1800" dirty="0" smtClean="0"/>
              <a:t>يعتبر الإرهاب واحدا من اخطر التهديدات للأمن والسلم الدوليين . وعلى مدى العقد الماضي عانت أفريقيا والعالم العربي من خطر الإرهاب بشكل كبير , حتى أن المناطق التي لم تكن تدرك أو تتصور خطورة هذا التهديد , أو تلك التي كانت تظن بأنها  في منأى و مأمن من الإرهاب تم استهدافها من قبل الإرهابيين . وخلال الفترة نفسها انتشر خطر الإرهاب من شمال وشرق أفريقيا إلى غرب ووسط أفريقيا ومنطقة الساحل كما امتد وتوسع من المحيط الأطلنطي إلى البحر الأحمر والمحيط الهندي . </a:t>
            </a:r>
            <a:endParaRPr lang="en-US" sz="1800"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a:p>
          <a:p>
            <a:endParaRPr lang="en-US" dirty="0"/>
          </a:p>
        </p:txBody>
      </p:sp>
      <p:pic>
        <p:nvPicPr>
          <p:cNvPr id="4" name="Picture 3"/>
          <p:cNvPicPr>
            <a:picLocks noChangeAspect="1"/>
          </p:cNvPicPr>
          <p:nvPr/>
        </p:nvPicPr>
        <p:blipFill>
          <a:blip r:embed="rId2"/>
          <a:stretch>
            <a:fillRect/>
          </a:stretch>
        </p:blipFill>
        <p:spPr>
          <a:xfrm>
            <a:off x="1336431" y="3525714"/>
            <a:ext cx="9381392" cy="2936631"/>
          </a:xfrm>
          <a:prstGeom prst="rect">
            <a:avLst/>
          </a:prstGeom>
        </p:spPr>
      </p:pic>
    </p:spTree>
    <p:extLst>
      <p:ext uri="{BB962C8B-B14F-4D97-AF65-F5344CB8AC3E}">
        <p14:creationId xmlns:p14="http://schemas.microsoft.com/office/powerpoint/2010/main" val="2275765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lgn="r"/>
            <a:r>
              <a:rPr lang="ar-SA" sz="2200" dirty="0" smtClean="0">
                <a:latin typeface="Times New Roman" pitchFamily="18" charset="0"/>
                <a:ea typeface="Calibri" pitchFamily="34" charset="0"/>
                <a:cs typeface="Times New Roman" pitchFamily="18" charset="0"/>
              </a:rPr>
              <a:t>على الرغم من إحراز تقدم في مجال مكافحة الإرهاب على المستويات الدولية والقارية , فان هناك إدراك متنامي بان التهديد الذي تواجهه القارة في الوقت الراهن مايزال معقدا , وبالذات في منطقة الساحل التي تنتشر فيها  تجارة المخدرات </a:t>
            </a:r>
            <a:r>
              <a:rPr lang="ar-SA" sz="2200" smtClean="0">
                <a:latin typeface="Times New Roman" pitchFamily="18" charset="0"/>
                <a:ea typeface="Calibri" pitchFamily="34" charset="0"/>
                <a:cs typeface="Times New Roman" pitchFamily="18" charset="0"/>
              </a:rPr>
              <a:t>والأسلحة وتهريب البشر </a:t>
            </a:r>
            <a:r>
              <a:rPr lang="ar-SA" sz="2200" dirty="0" smtClean="0">
                <a:latin typeface="Times New Roman" pitchFamily="18" charset="0"/>
                <a:ea typeface="Calibri" pitchFamily="34" charset="0"/>
                <a:cs typeface="Times New Roman" pitchFamily="18" charset="0"/>
              </a:rPr>
              <a:t>والاختطافات طلباَ للفدية والانتشار غير المشروع للأسلحة وغسيل الأموال  والتي تعتبر جميعها من الجرائم المنظمة العابرة للحدود , كما انها تتشابك مع أنشطة الجماعات الإرهابية وتعتبر من مصادر تمويلها .</a:t>
            </a:r>
            <a:r>
              <a:rPr lang="ar-SA" sz="2400" dirty="0" smtClean="0">
                <a:latin typeface="Arial" pitchFamily="34" charset="0"/>
                <a:cs typeface="Arial" pitchFamily="34" charset="0"/>
              </a:rPr>
              <a:t/>
            </a:r>
            <a:br>
              <a:rPr lang="ar-SA" sz="2400" dirty="0" smtClean="0">
                <a:latin typeface="Arial" pitchFamily="34" charset="0"/>
                <a:cs typeface="Arial" pitchFamily="34" charset="0"/>
              </a:rPr>
            </a:br>
            <a:endParaRPr lang="ar-SA" sz="2400" dirty="0"/>
          </a:p>
        </p:txBody>
      </p:sp>
      <p:sp>
        <p:nvSpPr>
          <p:cNvPr id="3" name="عنصر نائب للمحتوى 2"/>
          <p:cNvSpPr>
            <a:spLocks noGrp="1"/>
          </p:cNvSpPr>
          <p:nvPr>
            <p:ph sz="half" idx="1"/>
          </p:nvPr>
        </p:nvSpPr>
        <p:spPr/>
        <p:txBody>
          <a:bodyPr/>
          <a:lstStyle/>
          <a:p>
            <a:pPr algn="r" rtl="1"/>
            <a:endParaRPr lang="ar-SA" dirty="0" smtClean="0"/>
          </a:p>
          <a:p>
            <a:pPr algn="r" rtl="1"/>
            <a:r>
              <a:rPr lang="ar-SA" dirty="0" smtClean="0"/>
              <a:t>الجرائم المنظمة العابرة للحدود :</a:t>
            </a:r>
            <a:endParaRPr lang="en-US" dirty="0" smtClean="0"/>
          </a:p>
          <a:p>
            <a:pPr lvl="0" algn="r" rtl="1"/>
            <a:r>
              <a:rPr lang="ar-SA" dirty="0" smtClean="0"/>
              <a:t>تجارة المخدرات والسلاح .</a:t>
            </a:r>
            <a:endParaRPr lang="en-US" dirty="0" smtClean="0"/>
          </a:p>
          <a:p>
            <a:pPr lvl="0" algn="r" rtl="1"/>
            <a:r>
              <a:rPr lang="ar-SA" dirty="0" smtClean="0"/>
              <a:t>الاتجار بالبشر</a:t>
            </a:r>
            <a:endParaRPr lang="en-US" dirty="0" smtClean="0"/>
          </a:p>
          <a:p>
            <a:pPr lvl="0" algn="r" rtl="1"/>
            <a:r>
              <a:rPr lang="ar-SA" dirty="0" smtClean="0"/>
              <a:t>الاختطافات طلبا للفدية .</a:t>
            </a:r>
            <a:endParaRPr lang="en-US" dirty="0" smtClean="0"/>
          </a:p>
          <a:p>
            <a:pPr lvl="0" algn="r" rtl="1"/>
            <a:r>
              <a:rPr lang="ar-SA" dirty="0" smtClean="0"/>
              <a:t>الانتشار غير المشروع للأسلحة.</a:t>
            </a:r>
            <a:endParaRPr lang="en-US" dirty="0" smtClean="0"/>
          </a:p>
          <a:p>
            <a:pPr lvl="0" algn="r" rtl="1"/>
            <a:r>
              <a:rPr lang="ar-SA" dirty="0" smtClean="0"/>
              <a:t>غسيل الأموال</a:t>
            </a:r>
            <a:endParaRPr lang="en-US" dirty="0" smtClean="0"/>
          </a:p>
          <a:p>
            <a:endParaRPr lang="ar-SA" dirty="0"/>
          </a:p>
        </p:txBody>
      </p:sp>
      <p:pic>
        <p:nvPicPr>
          <p:cNvPr id="5" name="عنصر نائب للمحتوى 4"/>
          <p:cNvPicPr>
            <a:picLocks noGrp="1"/>
          </p:cNvPicPr>
          <p:nvPr>
            <p:ph sz="half" idx="2"/>
          </p:nvPr>
        </p:nvPicPr>
        <p:blipFill>
          <a:blip r:embed="rId2" cstate="print"/>
          <a:stretch>
            <a:fillRect/>
          </a:stretch>
        </p:blipFill>
        <p:spPr>
          <a:xfrm>
            <a:off x="6172200" y="2589043"/>
            <a:ext cx="5181600" cy="28245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b="1" dirty="0" smtClean="0">
                <a:solidFill>
                  <a:srgbClr val="FF0000"/>
                </a:solidFill>
              </a:rPr>
              <a:t>أشكال الإرهاب في أفريقيا  :</a:t>
            </a:r>
            <a:r>
              <a:rPr lang="en-US" dirty="0" smtClean="0">
                <a:solidFill>
                  <a:srgbClr val="FF0000"/>
                </a:solidFill>
              </a:rPr>
              <a:t/>
            </a:r>
            <a:br>
              <a:rPr lang="en-US"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pPr lvl="0" algn="r" rtl="1"/>
            <a:r>
              <a:rPr lang="ar-SA" dirty="0" smtClean="0"/>
              <a:t>الهجمات الإرهابية التي تستهدف المصالح الإفريقية ( مثل حركة الشباب المسلم ).</a:t>
            </a:r>
            <a:endParaRPr lang="en-US" dirty="0" smtClean="0"/>
          </a:p>
          <a:p>
            <a:pPr lvl="0" algn="r" rtl="1"/>
            <a:r>
              <a:rPr lang="ar-SA" dirty="0" smtClean="0"/>
              <a:t>الهجمات الإرهابية التي تستهدف المصالح الغربية والأجنبية  ( الهجمات الإرهابية على السفارات الأمريكية في تنزانيا وكينيا ).</a:t>
            </a:r>
            <a:endParaRPr lang="en-US" dirty="0" smtClean="0"/>
          </a:p>
          <a:p>
            <a:pPr lvl="0" algn="r" rtl="1"/>
            <a:r>
              <a:rPr lang="ar-SA" dirty="0" smtClean="0"/>
              <a:t>استخدام الأراضي الأفريقية كملاذ اّمن للجماعات الإرهابية ( داعش في ليبيا ) 0</a:t>
            </a:r>
            <a:endParaRPr lang="en-US" dirty="0" smtClean="0"/>
          </a:p>
          <a:p>
            <a:pPr lvl="0" algn="r" rtl="1"/>
            <a:r>
              <a:rPr lang="ar-SA" dirty="0" smtClean="0"/>
              <a:t>استخدام أفريقيا كأرضية خصبة للإرهاب ومصدرا لتجنيد وتمويل الإرهابيين .</a:t>
            </a:r>
            <a:endParaRPr lang="en-US" dirty="0" smtClean="0"/>
          </a:p>
          <a:p>
            <a:pPr lvl="0" algn="r" rtl="1"/>
            <a:r>
              <a:rPr lang="ar-SA" dirty="0" smtClean="0"/>
              <a:t>أفريقيا كنقطة عبور للإرهابيين </a:t>
            </a:r>
            <a:r>
              <a:rPr lang="ar-SA" dirty="0" err="1" smtClean="0"/>
              <a:t>و</a:t>
            </a:r>
            <a:r>
              <a:rPr lang="ar-SA" dirty="0" smtClean="0"/>
              <a:t> مكانا لجمع الأموال المرتبطة بأنشطة أخرى غير مشروعة . ( منطقة الساحل ) .</a:t>
            </a:r>
            <a:endParaRPr lang="en-US" dirty="0" smtClean="0"/>
          </a:p>
          <a:p>
            <a:endParaRPr lang="en-US" dirty="0"/>
          </a:p>
        </p:txBody>
      </p:sp>
    </p:spTree>
    <p:extLst>
      <p:ext uri="{BB962C8B-B14F-4D97-AF65-F5344CB8AC3E}">
        <p14:creationId xmlns:p14="http://schemas.microsoft.com/office/powerpoint/2010/main" val="1521837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FF0000"/>
                </a:solidFill>
              </a:rPr>
              <a:t>الجهود المبذولة على المستوى القاري لمكافحة الإرهاب</a:t>
            </a:r>
            <a:endParaRPr lang="en-US" b="1" dirty="0">
              <a:solidFill>
                <a:srgbClr val="FF0000"/>
              </a:solidFill>
            </a:endParaRPr>
          </a:p>
        </p:txBody>
      </p:sp>
      <p:sp>
        <p:nvSpPr>
          <p:cNvPr id="3" name="Content Placeholder 2"/>
          <p:cNvSpPr>
            <a:spLocks noGrp="1"/>
          </p:cNvSpPr>
          <p:nvPr>
            <p:ph idx="1"/>
          </p:nvPr>
        </p:nvSpPr>
        <p:spPr>
          <a:xfrm>
            <a:off x="838200" y="1690688"/>
            <a:ext cx="10515600" cy="4486275"/>
          </a:xfrm>
        </p:spPr>
        <p:txBody>
          <a:bodyPr>
            <a:normAutofit/>
          </a:bodyPr>
          <a:lstStyle/>
          <a:p>
            <a:endParaRPr lang="en-US" sz="1400" dirty="0"/>
          </a:p>
          <a:p>
            <a:pPr lvl="0" algn="r" rtl="1"/>
            <a:r>
              <a:rPr lang="ar-SA" sz="1800" dirty="0" smtClean="0"/>
              <a:t>بذلت القارة جهودا كبيرة لمكافحة الإرهاب ولها تاريخ طويل في هذا الجانب . ففي عام 1992م,  تبنت منظمة الاتحاد الأفريقي في اجتماعها  الذي انعقد  في  داكار – السنغال </a:t>
            </a:r>
            <a:r>
              <a:rPr lang="ar-SA" sz="1800" b="1" dirty="0" smtClean="0"/>
              <a:t>قرارا </a:t>
            </a:r>
            <a:r>
              <a:rPr lang="ar-SA" sz="1800" dirty="0" smtClean="0"/>
              <a:t>يهدف إلى تعزيز التعاون</a:t>
            </a:r>
            <a:r>
              <a:rPr lang="ar-SA" sz="1800" b="1" dirty="0" smtClean="0"/>
              <a:t> </a:t>
            </a:r>
            <a:r>
              <a:rPr lang="ar-SA" sz="1800" dirty="0" smtClean="0"/>
              <a:t>والتنسيق بين الدول في مجال مكافحة الإرهاب والتطرف .وفي الدورة العادية (الثلاثين) للمنظمة التي انعقدت في تونس في يونيو , 1994 م تبنى الاجتماع إعلان مدونة قواعد السلوك للعلاقات بين البلدان الإفريقية والتي تم بموجبها رفض كل أشكال التطرف والإرهاب تحت أي ذريعة  كانت قبلية أو عرقية أو دينية  .. كما أدان الإعلان كافة الأعمال الإرهابية وأساليبها وممارساتها وأكد المشاركون على أهمية تعزيز التعاون المشترك لمكافحة هذه الأعمال .</a:t>
            </a:r>
            <a:endParaRPr lang="en-US" sz="1800" dirty="0" smtClean="0"/>
          </a:p>
          <a:p>
            <a:pPr lvl="0" algn="r" rtl="1"/>
            <a:r>
              <a:rPr lang="ar-SA" sz="1800" dirty="0" smtClean="0"/>
              <a:t>في يوليو من عام 1999م تبنت منظمة الوحدة الأفريقية ميثاق الجزائر لمكافحة الإرهاب في الدورة الخامسة والثلاثين لقمة منظمة الوحدة الإفريقية التي انعقدت في الجزائر .وقد طالب هذا الميثاق الدول الأطراف بتجريم الأعمال الإرهابية بموجب قوانينها الوطنية على النحو المحدد في الاتفاقية , كما حدد مجالات التعاون واختصاصات الدول فيما يخص الأعمال الإرهابية . علاوة على ذلك فان هذا الميثاق يوفر إطارا قانونيا لتسليم المتهمين وإجراء التحقيقات ويهدف إلى تقديم المساندة القانونية وقد دخلت الاتفاقية حيز التنفيذ في ديسمبر 2002م  وحتى الآن وصادقت عليها 42 دولة من الدول الأعضاء .</a:t>
            </a:r>
            <a:endParaRPr lang="en-US" sz="1800" dirty="0" smtClean="0"/>
          </a:p>
          <a:p>
            <a:pPr lvl="0" algn="r" rtl="1"/>
            <a:r>
              <a:rPr lang="ar-SA" sz="1800" dirty="0" smtClean="0"/>
              <a:t>ومن اجل إضفاء طابع ملموس للالتزامات والتعهدات التي اضطلعت </a:t>
            </a:r>
            <a:r>
              <a:rPr lang="ar-SA" sz="1800" dirty="0" err="1" smtClean="0"/>
              <a:t>بها</a:t>
            </a:r>
            <a:r>
              <a:rPr lang="ar-SA" sz="1800" dirty="0" smtClean="0"/>
              <a:t> الدول الأعضاء فقد استضافت الجزائر في سبتمبر 2002، مسئولين رفيعي المستوى من دول الاتحاد الإفريقي لمناقشة مكافحة الإرهاب. وانتهى المؤتمر بتبني خطة عمل لتنفيذ ميثاق الجزائر . واتخاذ تدابير لمعالجة التحديات الأمنية في أفريقيا , بما في ذلك مجالات الشرطة والتشريع وتامين الحدود وتبادل المعلومات .</a:t>
            </a:r>
            <a:endParaRPr lang="en-US" sz="1800" dirty="0" smtClean="0"/>
          </a:p>
          <a:p>
            <a:pPr marL="0" indent="0">
              <a:buNone/>
            </a:pPr>
            <a:endParaRPr lang="en-US" sz="1800" dirty="0"/>
          </a:p>
        </p:txBody>
      </p:sp>
    </p:spTree>
    <p:extLst>
      <p:ext uri="{BB962C8B-B14F-4D97-AF65-F5344CB8AC3E}">
        <p14:creationId xmlns:p14="http://schemas.microsoft.com/office/powerpoint/2010/main" val="1901411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solidFill>
                  <a:srgbClr val="FF0000"/>
                </a:solidFill>
              </a:rPr>
              <a:t>تابع الجهود المبذولة</a:t>
            </a:r>
            <a:endParaRPr lang="en-US" b="1" dirty="0">
              <a:solidFill>
                <a:srgbClr val="FF0000"/>
              </a:solidFill>
            </a:endParaRPr>
          </a:p>
        </p:txBody>
      </p:sp>
      <p:sp>
        <p:nvSpPr>
          <p:cNvPr id="5" name="Content Placeholder 4"/>
          <p:cNvSpPr>
            <a:spLocks noGrp="1"/>
          </p:cNvSpPr>
          <p:nvPr>
            <p:ph idx="1"/>
          </p:nvPr>
        </p:nvSpPr>
        <p:spPr/>
        <p:txBody>
          <a:bodyPr>
            <a:normAutofit/>
          </a:bodyPr>
          <a:lstStyle/>
          <a:p>
            <a:pPr lvl="0" algn="r" rtl="1"/>
            <a:r>
              <a:rPr lang="ar-SA" dirty="0" smtClean="0"/>
              <a:t>قامت الدول الأعضاء في الاتحاد الأفريقي بتأسيس المركز الأفريقي للدراسات والبحوث حول الإرهاب كجزء من خطة عمل 2002 </a:t>
            </a:r>
            <a:r>
              <a:rPr lang="ar-SA" dirty="0" err="1" smtClean="0"/>
              <a:t>م</a:t>
            </a:r>
            <a:r>
              <a:rPr lang="ar-SA" dirty="0" smtClean="0"/>
              <a:t> . ويقوم هذا المركز بإعداد الدراسات والمعلومات والتحليلات والتقارير الخاصة بالإرهاب والجماعات الإرهابية وكذا تطوير برامج التدريب ذات الصلة.</a:t>
            </a:r>
            <a:endParaRPr lang="en-US" dirty="0" smtClean="0"/>
          </a:p>
          <a:p>
            <a:pPr lvl="0" algn="r" rtl="1"/>
            <a:r>
              <a:rPr lang="ar-SA" dirty="0" smtClean="0"/>
              <a:t>تم تأسيس هذا المركز في عام 2004م في جمهورية الجزائر ليعمل كمنتدى للتعاون والتفاعل بين الدول الأعضاء والآليات الإقليمية . كما أن هذا المركز يعتبر جزءا من إدارة الأمن والسلام  التابعة لمفوضية الاتحاد الإفريقي , ويلعب دورا هاما في توجيه الجهود الرامية إلى مكافحة الإرهاب وتنفيذ اتفاقية مكافحة الإرهاب التابعة للاتحاد الأفريقي .</a:t>
            </a:r>
            <a:endParaRPr lang="en-US" dirty="0" smtClean="0"/>
          </a:p>
          <a:p>
            <a:endParaRPr lang="en-US" dirty="0"/>
          </a:p>
        </p:txBody>
      </p:sp>
    </p:spTree>
    <p:extLst>
      <p:ext uri="{BB962C8B-B14F-4D97-AF65-F5344CB8AC3E}">
        <p14:creationId xmlns:p14="http://schemas.microsoft.com/office/powerpoint/2010/main" val="847214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FF0000"/>
                </a:solidFill>
              </a:rPr>
              <a:t>مهام المركز الإفريقي للدراسات والبحوث حول الإرهاب :</a:t>
            </a:r>
            <a:endParaRPr lang="en-US" b="1" dirty="0">
              <a:solidFill>
                <a:srgbClr val="FF0000"/>
              </a:solidFill>
            </a:endParaRPr>
          </a:p>
        </p:txBody>
      </p:sp>
      <p:sp>
        <p:nvSpPr>
          <p:cNvPr id="3" name="Content Placeholder 2"/>
          <p:cNvSpPr>
            <a:spLocks noGrp="1"/>
          </p:cNvSpPr>
          <p:nvPr>
            <p:ph idx="1"/>
          </p:nvPr>
        </p:nvSpPr>
        <p:spPr>
          <a:xfrm>
            <a:off x="838200" y="1440611"/>
            <a:ext cx="10515600" cy="4977442"/>
          </a:xfrm>
        </p:spPr>
        <p:txBody>
          <a:bodyPr>
            <a:noAutofit/>
          </a:bodyPr>
          <a:lstStyle/>
          <a:p>
            <a:pPr lvl="0" algn="r" rtl="1"/>
            <a:r>
              <a:rPr lang="ar-SA" sz="2400" dirty="0" smtClean="0"/>
              <a:t>تقديم الاستشارات والموجهات إلى الأجهزة ذات الصلة في الاتحاد الأفريقي حول القضايا المرتبطة بمكافحة الإرهاب في القارة .</a:t>
            </a:r>
            <a:endParaRPr lang="en-US" sz="2400" dirty="0" smtClean="0"/>
          </a:p>
          <a:p>
            <a:pPr lvl="0" algn="r" rtl="1"/>
            <a:r>
              <a:rPr lang="ar-SA" sz="2400" dirty="0" smtClean="0"/>
              <a:t>تشجيع الدول الأعضاء على تنفيذ الإطار القاري والعالمي المتعلق بمكافحة الإرهاب .</a:t>
            </a:r>
            <a:endParaRPr lang="en-US" sz="2400" dirty="0" smtClean="0"/>
          </a:p>
          <a:p>
            <a:pPr lvl="0" algn="r" rtl="1"/>
            <a:r>
              <a:rPr lang="ar-SA" sz="2400" dirty="0" smtClean="0"/>
              <a:t>تعزيز قدرة الدول الأعضاء من خلال تقديم المشورة والدعم  </a:t>
            </a:r>
            <a:r>
              <a:rPr lang="ar-SA" sz="2400" dirty="0" err="1" smtClean="0"/>
              <a:t>العملياتي</a:t>
            </a:r>
            <a:r>
              <a:rPr lang="ar-SA" sz="2400" dirty="0" smtClean="0"/>
              <a:t> والفني , فضلا عن تقديم دورات تدريبية لبناء القدرات من اجل معالجة القضايا المرتبطة بالإرهاب وتنفيذ التزاماتها بموجب النظام العالمي والقاري .</a:t>
            </a:r>
            <a:endParaRPr lang="en-US" sz="2400" dirty="0" smtClean="0"/>
          </a:p>
          <a:p>
            <a:pPr lvl="0" algn="r" rtl="1"/>
            <a:r>
              <a:rPr lang="ar-SA" sz="2400" dirty="0" smtClean="0"/>
              <a:t>تشجيع التعاون بين الدول حول القضايا المرتبطة بالدعم القانوني المشترك وعمليات مكافحة الإرهاب عبر الحدود .</a:t>
            </a:r>
            <a:endParaRPr lang="en-US" sz="2400" dirty="0" smtClean="0"/>
          </a:p>
          <a:p>
            <a:pPr lvl="0" algn="r" rtl="1"/>
            <a:r>
              <a:rPr lang="ar-SA" sz="2400" dirty="0" smtClean="0"/>
              <a:t>القيام بالبحوث والدراسات الهادفة إلى تقييم خطر الإرهاب في البلدان والمناطق المختلفة في القارة وتطوير الاستراتيجيات وتقديم التوصيات اللازمة لمعالجة مثل هذه التهديدات .</a:t>
            </a:r>
            <a:endParaRPr lang="en-US" sz="2400" dirty="0" smtClean="0"/>
          </a:p>
          <a:p>
            <a:pPr lvl="0" algn="r" rtl="1"/>
            <a:r>
              <a:rPr lang="ar-SA" sz="2400" dirty="0" smtClean="0"/>
              <a:t>إنشاء قاعدة بيانات لجمع وتبادل وتحليل المعلومات المتعلقة بالتهديدات الإرهابية في أفريقيا ورفع مستوى الوعي بالقضايا ذات الصلة .</a:t>
            </a:r>
            <a:endParaRPr lang="en-US" sz="2400" dirty="0" smtClean="0"/>
          </a:p>
          <a:p>
            <a:pPr algn="r"/>
            <a:r>
              <a:rPr lang="ar-SA" sz="2400" dirty="0" smtClean="0"/>
              <a:t>تطوير قدرات الإنذار المبكر للتهديدات </a:t>
            </a:r>
            <a:endParaRPr lang="en-US" sz="2400" dirty="0" smtClean="0"/>
          </a:p>
        </p:txBody>
      </p:sp>
    </p:spTree>
    <p:extLst>
      <p:ext uri="{BB962C8B-B14F-4D97-AF65-F5344CB8AC3E}">
        <p14:creationId xmlns:p14="http://schemas.microsoft.com/office/powerpoint/2010/main" val="2243560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2147</Words>
  <Application>Microsoft Office PowerPoint</Application>
  <PresentationFormat>Widescreen</PresentationFormat>
  <Paragraphs>235</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Simplified Arabic</vt:lpstr>
      <vt:lpstr>Times New Roman</vt:lpstr>
      <vt:lpstr>Wingdings</vt:lpstr>
      <vt:lpstr>Office Theme</vt:lpstr>
      <vt:lpstr>PowerPoint Presentation</vt:lpstr>
      <vt:lpstr>مقدمة</vt:lpstr>
      <vt:lpstr>PowerPoint Presentation</vt:lpstr>
      <vt:lpstr>الإرهاب في أفريقيا والعالم العربي :  </vt:lpstr>
      <vt:lpstr>على الرغم من إحراز تقدم في مجال مكافحة الإرهاب على المستويات الدولية والقارية , فان هناك إدراك متنامي بان التهديد الذي تواجهه القارة في الوقت الراهن مايزال معقدا , وبالذات في منطقة الساحل التي تنتشر فيها  تجارة المخدرات والأسلحة وتهريب البشر والاختطافات طلباَ للفدية والانتشار غير المشروع للأسلحة وغسيل الأموال  والتي تعتبر جميعها من الجرائم المنظمة العابرة للحدود , كما انها تتشابك مع أنشطة الجماعات الإرهابية وتعتبر من مصادر تمويلها . </vt:lpstr>
      <vt:lpstr>أشكال الإرهاب في أفريقيا  : </vt:lpstr>
      <vt:lpstr>الجهود المبذولة على المستوى القاري لمكافحة الإرهاب</vt:lpstr>
      <vt:lpstr>تابع الجهود المبذولة</vt:lpstr>
      <vt:lpstr>مهام المركز الإفريقي للدراسات والبحوث حول الإرهاب :</vt:lpstr>
      <vt:lpstr>إنشاء النظام القاري للإنذار المبكر لمكافحة الإرهاب:</vt:lpstr>
      <vt:lpstr>PowerPoint Presentation</vt:lpstr>
      <vt:lpstr>PowerPoint Presentation</vt:lpstr>
      <vt:lpstr>أسباب الإرهاب ودوافعه</vt:lpstr>
      <vt:lpstr>تغير المناخ</vt:lpstr>
      <vt:lpstr>تابع : تغير المناخ</vt:lpstr>
      <vt:lpstr>التغيرات المناخية وعلاقتها بالنزاعات والارهاب في العالم:</vt:lpstr>
      <vt:lpstr>التغيرات المناخية وعلاقتها بالنزاعات والارهاب في العالم:</vt:lpstr>
      <vt:lpstr>التغيرات المناخية وعلاقتها بالنزاعات والارهاب في العالم:</vt:lpstr>
      <vt:lpstr>التغيرات المناخية وعلاقتها بالنزاعات والارهاب في العالم:</vt:lpstr>
      <vt:lpstr>التغيرات المناخية وعلاقتها بالنزاعات والارهاب في العالم:</vt:lpstr>
      <vt:lpstr>الاقتراحات لمكافحة الاحتباس الحراري:</vt:lpstr>
      <vt:lpstr>مكافحة الإرهاب : </vt:lpstr>
      <vt:lpstr>PowerPoint Presentation</vt:lpstr>
      <vt:lpstr>PowerPoint Presentation</vt:lpstr>
    </vt:vector>
  </TitlesOfParts>
  <Company>African Union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 EFFORTS ON  COUNTER TERRORISM</dc:title>
  <dc:creator>Ahmed Mokhtar Awed</dc:creator>
  <cp:lastModifiedBy>Engineer-Ameen</cp:lastModifiedBy>
  <cp:revision>153</cp:revision>
  <dcterms:created xsi:type="dcterms:W3CDTF">2016-10-08T10:05:54Z</dcterms:created>
  <dcterms:modified xsi:type="dcterms:W3CDTF">2016-11-26T09:00:19Z</dcterms:modified>
</cp:coreProperties>
</file>