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00" r:id="rId2"/>
    <p:sldId id="301" r:id="rId3"/>
    <p:sldId id="302" r:id="rId4"/>
    <p:sldId id="303" r:id="rId5"/>
    <p:sldId id="304" r:id="rId6"/>
    <p:sldId id="305" r:id="rId7"/>
    <p:sldId id="306" r:id="rId8"/>
    <p:sldId id="307" r:id="rId9"/>
    <p:sldId id="308" r:id="rId10"/>
    <p:sldId id="309" r:id="rId11"/>
    <p:sldId id="312" r:id="rId12"/>
    <p:sldId id="313" r:id="rId13"/>
    <p:sldId id="285" r:id="rId14"/>
    <p:sldId id="296" r:id="rId15"/>
    <p:sldId id="297" r:id="rId16"/>
    <p:sldId id="298" r:id="rId17"/>
    <p:sldId id="288" r:id="rId18"/>
    <p:sldId id="294" r:id="rId19"/>
    <p:sldId id="289" r:id="rId20"/>
    <p:sldId id="290" r:id="rId21"/>
    <p:sldId id="293" r:id="rId22"/>
    <p:sldId id="295" r:id="rId23"/>
    <p:sldId id="270" r:id="rId24"/>
    <p:sldId id="282" r:id="rId25"/>
    <p:sldId id="31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hmed Mokhtar Awed" initials="AMA"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912" y="3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8" name="Slide Number Placeholder 7"/>
          <p:cNvSpPr>
            <a:spLocks noGrp="1"/>
          </p:cNvSpPr>
          <p:nvPr>
            <p:ph type="sldNum" sz="quarter" idx="11"/>
          </p:nvPr>
        </p:nvSpPr>
        <p:spPr/>
        <p:txBody>
          <a:bodyPr/>
          <a:lstStyle/>
          <a:p>
            <a:fld id="{A794745B-C78C-461D-9762-374062F433DD}"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4745B-C78C-461D-9762-374062F433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4745B-C78C-461D-9762-374062F433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4745B-C78C-461D-9762-374062F433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4745B-C78C-461D-9762-374062F433DD}" type="slidenum">
              <a:rPr lang="en-US" smtClean="0"/>
              <a:pPr/>
              <a:t>‹#›</a:t>
            </a:fld>
            <a:endParaRPr lang="en-US"/>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4745B-C78C-461D-9762-374062F433DD}" type="slidenum">
              <a:rPr lang="en-US" smtClean="0"/>
              <a:pPr/>
              <a:t>‹#›</a:t>
            </a:fld>
            <a:endParaRPr lang="en-US"/>
          </a:p>
        </p:txBody>
      </p:sp>
      <p:sp>
        <p:nvSpPr>
          <p:cNvPr id="9" name="Content Placeholder 8"/>
          <p:cNvSpPr>
            <a:spLocks noGrp="1"/>
          </p:cNvSpPr>
          <p:nvPr>
            <p:ph sz="quarter" idx="13"/>
          </p:nvPr>
        </p:nvSpPr>
        <p:spPr>
          <a:xfrm>
            <a:off x="487680" y="1600200"/>
            <a:ext cx="5388864"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94745B-C78C-461D-9762-374062F433DD}" type="slidenum">
              <a:rPr lang="en-US" smtClean="0"/>
              <a:pPr/>
              <a:t>‹#›</a:t>
            </a:fld>
            <a:endParaRPr lang="en-US"/>
          </a:p>
        </p:txBody>
      </p:sp>
      <p:sp>
        <p:nvSpPr>
          <p:cNvPr id="11" name="Content Placeholder 10"/>
          <p:cNvSpPr>
            <a:spLocks noGrp="1"/>
          </p:cNvSpPr>
          <p:nvPr>
            <p:ph sz="quarter" idx="13"/>
          </p:nvPr>
        </p:nvSpPr>
        <p:spPr>
          <a:xfrm>
            <a:off x="609600" y="2212848"/>
            <a:ext cx="5388864"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94745B-C78C-461D-9762-374062F433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94745B-C78C-461D-9762-374062F433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4745B-C78C-461D-9762-374062F433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4745B-C78C-461D-9762-374062F433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EC5D7F2-D641-4322-AF57-1BDE7B1F475B}" type="datetimeFigureOut">
              <a:rPr lang="en-US" smtClean="0"/>
              <a:pPr/>
              <a:t>11/26/2016</a:t>
            </a:fld>
            <a:endParaRPr lang="en-US"/>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794745B-C78C-461D-9762-374062F433DD}" type="slidenum">
              <a:rPr lang="en-US" smtClean="0"/>
              <a:pPr/>
              <a:t>‹#›</a:t>
            </a:fld>
            <a:endParaRPr lang="en-US"/>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linguee.com/french-english/translation/syst%C3%A8me+d'alerte+pr%C3%A9coce.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7000"/>
                    </a14:imgEffect>
                  </a14:imgLayer>
                </a14:imgProps>
              </a:ext>
              <a:ext uri="{28A0092B-C50C-407E-A947-70E740481C1C}">
                <a14:useLocalDpi xmlns:a14="http://schemas.microsoft.com/office/drawing/2010/main" val="0"/>
              </a:ext>
            </a:extLst>
          </a:blip>
          <a:srcRect l="9160" t="6826" r="12070" b="6925"/>
          <a:stretch/>
        </p:blipFill>
        <p:spPr>
          <a:xfrm>
            <a:off x="4973782" y="229324"/>
            <a:ext cx="2369127" cy="2333767"/>
          </a:xfrm>
          <a:prstGeom prst="ellipse">
            <a:avLst/>
          </a:prstGeom>
          <a:ln>
            <a:noFill/>
          </a:ln>
          <a:effectLst>
            <a:softEdge rad="112500"/>
          </a:effectLst>
        </p:spPr>
      </p:pic>
      <p:sp>
        <p:nvSpPr>
          <p:cNvPr id="6" name="Rectangle 5"/>
          <p:cNvSpPr/>
          <p:nvPr/>
        </p:nvSpPr>
        <p:spPr>
          <a:xfrm>
            <a:off x="666712" y="3857628"/>
            <a:ext cx="10644262" cy="3662541"/>
          </a:xfrm>
          <a:prstGeom prst="rect">
            <a:avLst/>
          </a:prstGeom>
        </p:spPr>
        <p:txBody>
          <a:bodyPr wrap="square">
            <a:spAutoFit/>
          </a:bodyPr>
          <a:lstStyle/>
          <a:p>
            <a:pPr lvl="0" algn="ctr"/>
            <a:r>
              <a:rPr lang="fr-FR" sz="2400" b="1" u="sng" dirty="0" smtClean="0">
                <a:solidFill>
                  <a:schemeClr val="accent3">
                    <a:lumMod val="50000"/>
                  </a:schemeClr>
                </a:solidFill>
              </a:rPr>
              <a:t>Exposé II</a:t>
            </a:r>
          </a:p>
          <a:p>
            <a:pPr lvl="0" algn="ctr"/>
            <a:endParaRPr lang="en-US" sz="2400" dirty="0" smtClean="0"/>
          </a:p>
          <a:p>
            <a:pPr algn="ctr"/>
            <a:r>
              <a:rPr lang="fr-FR" sz="2800" b="1" dirty="0" smtClean="0"/>
              <a:t>“</a:t>
            </a:r>
            <a:r>
              <a:rPr lang="fr-FR" sz="2800" b="1" dirty="0" smtClean="0">
                <a:solidFill>
                  <a:schemeClr val="tx2">
                    <a:lumMod val="75000"/>
                  </a:schemeClr>
                </a:solidFill>
              </a:rPr>
              <a:t>Terrorisme et Changement climatique”</a:t>
            </a:r>
          </a:p>
          <a:p>
            <a:pPr algn="ctr"/>
            <a:r>
              <a:rPr lang="fr-FR" sz="2400" b="1" dirty="0" smtClean="0"/>
              <a:t> </a:t>
            </a:r>
          </a:p>
          <a:p>
            <a:pPr algn="ctr"/>
            <a:r>
              <a:rPr lang="fr-FR" sz="2400" b="1" smtClean="0"/>
              <a:t>Présenté </a:t>
            </a:r>
            <a:r>
              <a:rPr lang="fr-FR" sz="2400" b="1" dirty="0" smtClean="0"/>
              <a:t>par Ahmed </a:t>
            </a:r>
            <a:r>
              <a:rPr lang="fr-FR" sz="2400" b="1" dirty="0" err="1" smtClean="0"/>
              <a:t>Moktar</a:t>
            </a:r>
            <a:r>
              <a:rPr lang="fr-FR" sz="2400" b="1" dirty="0" smtClean="0"/>
              <a:t>, </a:t>
            </a:r>
          </a:p>
          <a:p>
            <a:pPr algn="ctr"/>
            <a:r>
              <a:rPr lang="fr-FR" sz="2400" b="1" dirty="0" smtClean="0"/>
              <a:t>Conseiller politique, Département Paix et Sécurité,</a:t>
            </a:r>
          </a:p>
          <a:p>
            <a:pPr algn="ctr"/>
            <a:r>
              <a:rPr lang="fr-FR" sz="2400" b="1" dirty="0" smtClean="0"/>
              <a:t>Commission de l’Union Africaine.</a:t>
            </a:r>
          </a:p>
          <a:p>
            <a:endParaRPr lang="fr-FR" sz="2000" b="1" dirty="0" smtClean="0">
              <a:ln w="10541" cmpd="sng">
                <a:solidFill>
                  <a:srgbClr val="6076B4">
                    <a:shade val="88000"/>
                    <a:satMod val="110000"/>
                  </a:srgbClr>
                </a:solidFill>
                <a:prstDash val="solid"/>
              </a:ln>
              <a:solidFill>
                <a:schemeClr val="accent1">
                  <a:lumMod val="50000"/>
                </a:schemeClr>
              </a:solidFill>
            </a:endParaRPr>
          </a:p>
          <a:p>
            <a:endParaRPr lang="fr-FR" sz="2000" b="1" dirty="0" smtClean="0">
              <a:ln w="10541" cmpd="sng">
                <a:solidFill>
                  <a:srgbClr val="6076B4">
                    <a:shade val="88000"/>
                    <a:satMod val="110000"/>
                  </a:srgbClr>
                </a:solidFill>
                <a:prstDash val="solid"/>
              </a:ln>
              <a:solidFill>
                <a:schemeClr val="accent1">
                  <a:lumMod val="50000"/>
                </a:schemeClr>
              </a:solidFill>
            </a:endParaRPr>
          </a:p>
          <a:p>
            <a:endParaRPr lang="fr-FR" sz="2000" b="1" dirty="0" smtClean="0">
              <a:ln w="10541" cmpd="sng">
                <a:solidFill>
                  <a:srgbClr val="6076B4">
                    <a:shade val="88000"/>
                    <a:satMod val="110000"/>
                  </a:srgbClr>
                </a:solidFill>
                <a:prstDash val="solid"/>
              </a:ln>
              <a:solidFill>
                <a:schemeClr val="accent1">
                  <a:lumMod val="50000"/>
                </a:schemeClr>
              </a:solidFill>
            </a:endParaRPr>
          </a:p>
        </p:txBody>
      </p:sp>
      <p:sp>
        <p:nvSpPr>
          <p:cNvPr id="1026" name="Text Box 2"/>
          <p:cNvSpPr txBox="1">
            <a:spLocks noChangeArrowheads="1"/>
          </p:cNvSpPr>
          <p:nvPr/>
        </p:nvSpPr>
        <p:spPr bwMode="auto">
          <a:xfrm>
            <a:off x="8453454" y="1000108"/>
            <a:ext cx="22860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dirty="0" smtClean="0">
                <a:ln>
                  <a:noFill/>
                </a:ln>
                <a:solidFill>
                  <a:schemeClr val="tx1"/>
                </a:solidFill>
                <a:effectLst/>
                <a:latin typeface="AL-Mohanad Bold" charset="-78"/>
                <a:ea typeface="Arial" pitchFamily="34" charset="0"/>
                <a:cs typeface="AL-Mohanad Bold" charset="-78"/>
              </a:rPr>
              <a:t>رابطة مجالس الشيوخ والشورى والمجالس المماثلة</a:t>
            </a:r>
            <a:r>
              <a:rPr kumimoji="0" lang="ar-SA" sz="1600" b="1" i="0" u="none" strike="noStrike" cap="none" normalizeH="0" baseline="0" dirty="0" smtClean="0">
                <a:ln>
                  <a:noFill/>
                </a:ln>
                <a:solidFill>
                  <a:schemeClr val="tx1"/>
                </a:solidFill>
                <a:effectLst/>
                <a:latin typeface="Calibri" pitchFamily="34" charset="0"/>
                <a:ea typeface="Arial" pitchFamily="34" charset="0"/>
                <a:cs typeface="AL-Mohanad Bold" charset="-78"/>
              </a:rPr>
              <a:t> في أفريقيا والعالم العـربـي</a:t>
            </a:r>
            <a:endParaRPr kumimoji="0" lang="ar-SA"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Text Box 3"/>
          <p:cNvSpPr txBox="1">
            <a:spLocks noChangeArrowheads="1"/>
          </p:cNvSpPr>
          <p:nvPr/>
        </p:nvSpPr>
        <p:spPr bwMode="auto">
          <a:xfrm>
            <a:off x="1309654" y="714356"/>
            <a:ext cx="24003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ASSOCIATION OF SENATES, SHOORA AND EQUIVALENT COUNCILS</a:t>
            </a:r>
            <a:r>
              <a:rPr kumimoji="0" lang="en-US"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
            </a:r>
            <a:br>
              <a:rPr kumimoji="0" lang="en-US"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br>
            <a:r>
              <a:rPr kumimoji="0" lang="en-US"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en-US"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IN AFRICA AND THE ARAB WORLD</a:t>
            </a:r>
            <a:endParaRPr kumimoji="0" lang="ar-SA"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4381488" y="2928934"/>
            <a:ext cx="3429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ASSOCIATION DES SENATS, SHOORA ET CONSEILS EQUIVALENTS </a:t>
            </a:r>
            <a:r>
              <a:rPr kumimoji="0" lang="en-US"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en-US"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D’AFRIQUE ET DU MONDE ARABE</a:t>
            </a:r>
            <a:endParaRPr kumimoji="0" lang="ar-SA"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08302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90188"/>
          </a:xfrm>
        </p:spPr>
        <p:txBody>
          <a:bodyPr>
            <a:normAutofit fontScale="90000"/>
          </a:bodyPr>
          <a:lstStyle/>
          <a:p>
            <a:r>
              <a:rPr lang="fr-FR" sz="4000" b="1" dirty="0">
                <a:solidFill>
                  <a:srgbClr val="00B050"/>
                </a:solidFill>
              </a:rPr>
              <a:t>E</a:t>
            </a:r>
            <a:r>
              <a:rPr lang="fr-FR" sz="4000" b="1" dirty="0" smtClean="0">
                <a:solidFill>
                  <a:srgbClr val="00B050"/>
                </a:solidFill>
              </a:rPr>
              <a:t>tablissement </a:t>
            </a:r>
            <a:r>
              <a:rPr lang="fr-FR" sz="4000" b="1" dirty="0">
                <a:solidFill>
                  <a:srgbClr val="00B050"/>
                </a:solidFill>
              </a:rPr>
              <a:t>du </a:t>
            </a:r>
            <a:r>
              <a:rPr lang="fr-FR" sz="4000" b="1" dirty="0" smtClean="0">
                <a:solidFill>
                  <a:srgbClr val="00B050"/>
                </a:solidFill>
              </a:rPr>
              <a:t>système </a:t>
            </a:r>
            <a:r>
              <a:rPr lang="fr-FR" sz="4000" b="1" dirty="0">
                <a:solidFill>
                  <a:srgbClr val="00B050"/>
                </a:solidFill>
              </a:rPr>
              <a:t>d'alerte précoce contre </a:t>
            </a:r>
            <a:r>
              <a:rPr lang="ar-YE" sz="4000" b="1" dirty="0" smtClean="0">
                <a:solidFill>
                  <a:srgbClr val="00B050"/>
                </a:solidFill>
              </a:rPr>
              <a:t/>
            </a:r>
            <a:br>
              <a:rPr lang="ar-YE" sz="4000" b="1" dirty="0" smtClean="0">
                <a:solidFill>
                  <a:srgbClr val="00B050"/>
                </a:solidFill>
              </a:rPr>
            </a:br>
            <a:r>
              <a:rPr lang="fr-FR" sz="4000" b="1" dirty="0" smtClean="0">
                <a:solidFill>
                  <a:srgbClr val="00B050"/>
                </a:solidFill>
              </a:rPr>
              <a:t>le </a:t>
            </a:r>
            <a:r>
              <a:rPr lang="fr-FR" sz="4000" b="1" dirty="0">
                <a:solidFill>
                  <a:srgbClr val="00B050"/>
                </a:solidFill>
              </a:rPr>
              <a:t>terrorisme continental </a:t>
            </a:r>
            <a:r>
              <a:rPr lang="fr-FR" sz="4000" b="1" dirty="0" smtClean="0">
                <a:solidFill>
                  <a:srgbClr val="00B050"/>
                </a:solidFill>
              </a:rPr>
              <a:t>(SA-PCTC):</a:t>
            </a:r>
            <a:endParaRPr lang="en-US" sz="4000" b="1" dirty="0">
              <a:solidFill>
                <a:srgbClr val="00B050"/>
              </a:solidFill>
            </a:endParaRPr>
          </a:p>
        </p:txBody>
      </p:sp>
      <p:sp>
        <p:nvSpPr>
          <p:cNvPr id="3" name="Content Placeholder 2"/>
          <p:cNvSpPr>
            <a:spLocks noGrp="1"/>
          </p:cNvSpPr>
          <p:nvPr>
            <p:ph idx="1"/>
          </p:nvPr>
        </p:nvSpPr>
        <p:spPr>
          <a:xfrm>
            <a:off x="838200" y="1365162"/>
            <a:ext cx="10515600" cy="4997002"/>
          </a:xfrm>
        </p:spPr>
        <p:txBody>
          <a:bodyPr>
            <a:normAutofit fontScale="92500" lnSpcReduction="20000"/>
          </a:bodyPr>
          <a:lstStyle/>
          <a:p>
            <a:endParaRPr lang="en-US" dirty="0" smtClean="0"/>
          </a:p>
          <a:p>
            <a:pPr algn="just"/>
            <a:r>
              <a:rPr lang="fr-FR" dirty="0"/>
              <a:t>Afin d'assurer une intégration efficace entre le Centre et les mécanismes pertinents au sein de la Commission de </a:t>
            </a:r>
            <a:r>
              <a:rPr lang="fr-FR" dirty="0" smtClean="0"/>
              <a:t>l'Union Africaine, </a:t>
            </a:r>
            <a:r>
              <a:rPr lang="fr-FR" dirty="0"/>
              <a:t>tels que le Système continental d'alerte précoce </a:t>
            </a:r>
            <a:r>
              <a:rPr lang="fr-FR" dirty="0" smtClean="0"/>
              <a:t>(SA</a:t>
            </a:r>
            <a:r>
              <a:rPr lang="en-US" dirty="0" smtClean="0"/>
              <a:t>-PCTC</a:t>
            </a:r>
            <a:r>
              <a:rPr lang="fr-FR" dirty="0" smtClean="0"/>
              <a:t>), </a:t>
            </a:r>
            <a:r>
              <a:rPr lang="fr-FR" dirty="0"/>
              <a:t>un cadre de coopération entre les deux mécanismes a été établi pour faciliter l'échange d'expertise et de meilleures pratiques. Cette coopération a permis </a:t>
            </a:r>
            <a:r>
              <a:rPr lang="fr-FR" dirty="0" smtClean="0"/>
              <a:t>l‘établissement, </a:t>
            </a:r>
            <a:r>
              <a:rPr lang="fr-FR" dirty="0"/>
              <a:t>au niveau </a:t>
            </a:r>
            <a:r>
              <a:rPr lang="fr-FR" dirty="0" smtClean="0"/>
              <a:t>du CERT, Centre d’études et de recherches sur le terrorisme, </a:t>
            </a:r>
            <a:r>
              <a:rPr lang="fr-FR" dirty="0"/>
              <a:t>de certains outils clés d'alerte rapide mis au point par </a:t>
            </a:r>
            <a:r>
              <a:rPr lang="fr-FR" dirty="0" smtClean="0"/>
              <a:t>le CERT </a:t>
            </a:r>
            <a:r>
              <a:rPr lang="fr-FR" dirty="0"/>
              <a:t>pour recueillir et analyser les données</a:t>
            </a:r>
            <a:r>
              <a:rPr lang="en-US" dirty="0" smtClean="0"/>
              <a:t>. </a:t>
            </a:r>
          </a:p>
          <a:p>
            <a:pPr algn="just"/>
            <a:r>
              <a:rPr lang="fr-FR" dirty="0"/>
              <a:t>Grâce à ces outils, </a:t>
            </a:r>
            <a:r>
              <a:rPr lang="fr-FR" dirty="0" smtClean="0"/>
              <a:t>le CERT a </a:t>
            </a:r>
            <a:r>
              <a:rPr lang="fr-FR" dirty="0"/>
              <a:t>été en mesure de lancer la diffusion d'une version améliorée et conviviale </a:t>
            </a:r>
            <a:r>
              <a:rPr lang="fr-FR" dirty="0" smtClean="0"/>
              <a:t>du journal Daily News axé </a:t>
            </a:r>
            <a:r>
              <a:rPr lang="fr-FR" dirty="0"/>
              <a:t>sur le  </a:t>
            </a:r>
            <a:r>
              <a:rPr lang="fr-FR" dirty="0" smtClean="0"/>
              <a:t>terrorisme. </a:t>
            </a:r>
            <a:r>
              <a:rPr lang="fr-FR" dirty="0"/>
              <a:t>En outre, </a:t>
            </a:r>
            <a:r>
              <a:rPr lang="fr-FR" dirty="0" smtClean="0"/>
              <a:t>le </a:t>
            </a:r>
            <a:r>
              <a:rPr lang="fr-FR" dirty="0"/>
              <a:t>c</a:t>
            </a:r>
            <a:r>
              <a:rPr lang="fr-FR" dirty="0" smtClean="0"/>
              <a:t>entre </a:t>
            </a:r>
            <a:r>
              <a:rPr lang="fr-FR" dirty="0"/>
              <a:t>a </a:t>
            </a:r>
            <a:r>
              <a:rPr lang="fr-FR" dirty="0" smtClean="0"/>
              <a:t>publié des </a:t>
            </a:r>
            <a:r>
              <a:rPr lang="fr-FR" dirty="0"/>
              <a:t>rapports d'analyse des incidents </a:t>
            </a:r>
            <a:r>
              <a:rPr lang="fr-FR" dirty="0" smtClean="0"/>
              <a:t>du </a:t>
            </a:r>
            <a:r>
              <a:rPr lang="fr-FR" dirty="0"/>
              <a:t>terrorisme. En </a:t>
            </a:r>
            <a:r>
              <a:rPr lang="fr-FR" dirty="0" smtClean="0"/>
              <a:t>plus, le Centre </a:t>
            </a:r>
            <a:r>
              <a:rPr lang="fr-FR" dirty="0"/>
              <a:t>a </a:t>
            </a:r>
            <a:r>
              <a:rPr lang="fr-FR" dirty="0" smtClean="0"/>
              <a:t>achevé </a:t>
            </a:r>
            <a:r>
              <a:rPr lang="fr-FR" dirty="0"/>
              <a:t>la création </a:t>
            </a:r>
            <a:r>
              <a:rPr lang="fr-FR" dirty="0" smtClean="0"/>
              <a:t>d’une </a:t>
            </a:r>
            <a:r>
              <a:rPr lang="fr-FR" dirty="0"/>
              <a:t>base de données </a:t>
            </a:r>
            <a:r>
              <a:rPr lang="fr-FR" dirty="0" smtClean="0"/>
              <a:t>sur la lutte contre le terrorisme et il </a:t>
            </a:r>
            <a:r>
              <a:rPr lang="fr-FR" dirty="0"/>
              <a:t>est en train de finaliser les </a:t>
            </a:r>
            <a:r>
              <a:rPr lang="fr-FR" dirty="0" smtClean="0"/>
              <a:t>formulaires </a:t>
            </a:r>
            <a:r>
              <a:rPr lang="fr-FR" dirty="0"/>
              <a:t>d'échange d'informations et de développer son portail </a:t>
            </a:r>
            <a:r>
              <a:rPr lang="fr-FR" dirty="0" smtClean="0"/>
              <a:t>d'échange d'informations sécurisé</a:t>
            </a:r>
            <a:r>
              <a:rPr lang="en-US" dirty="0" smtClean="0"/>
              <a:t>.</a:t>
            </a:r>
            <a:endParaRPr lang="en-US" dirty="0"/>
          </a:p>
        </p:txBody>
      </p:sp>
    </p:spTree>
    <p:extLst>
      <p:ext uri="{BB962C8B-B14F-4D97-AF65-F5344CB8AC3E}">
        <p14:creationId xmlns:p14="http://schemas.microsoft.com/office/powerpoint/2010/main" val="3227086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901972"/>
          </a:xfrm>
        </p:spPr>
        <p:txBody>
          <a:bodyPr>
            <a:normAutofit/>
          </a:bodyPr>
          <a:lstStyle/>
          <a:p>
            <a:r>
              <a:rPr lang="fr-FR" sz="2800" dirty="0" smtClean="0"/>
              <a:t>Cadre analytique du Système d‘Alerte Précoce sur le Climat</a:t>
            </a:r>
            <a:endParaRPr lang="ar-SA" sz="2800" dirty="0"/>
          </a:p>
        </p:txBody>
      </p:sp>
      <p:sp>
        <p:nvSpPr>
          <p:cNvPr id="3" name="عنصر نائب للمحتوى 2"/>
          <p:cNvSpPr>
            <a:spLocks noGrp="1"/>
          </p:cNvSpPr>
          <p:nvPr>
            <p:ph idx="1"/>
          </p:nvPr>
        </p:nvSpPr>
        <p:spPr>
          <a:xfrm>
            <a:off x="953588" y="1159419"/>
            <a:ext cx="10199516" cy="499564"/>
          </a:xfrm>
          <a:solidFill>
            <a:schemeClr val="accent1"/>
          </a:solidFill>
        </p:spPr>
        <p:txBody>
          <a:bodyPr>
            <a:noAutofit/>
          </a:bodyPr>
          <a:lstStyle/>
          <a:p>
            <a:r>
              <a:rPr lang="fr-FR" sz="2400" dirty="0" smtClean="0"/>
              <a:t>Résumé du Cadre analytique du Système d‘Alerte Précoce sur le Climat </a:t>
            </a:r>
            <a:r>
              <a:rPr lang="en-US" sz="2400" dirty="0" smtClean="0"/>
              <a:t>(SAPC)</a:t>
            </a:r>
            <a:endParaRPr lang="ar-SA" sz="2400" dirty="0"/>
          </a:p>
        </p:txBody>
      </p:sp>
      <p:sp>
        <p:nvSpPr>
          <p:cNvPr id="6" name="عنصر نائب للمحتوى 2"/>
          <p:cNvSpPr txBox="1">
            <a:spLocks/>
          </p:cNvSpPr>
          <p:nvPr/>
        </p:nvSpPr>
        <p:spPr>
          <a:xfrm>
            <a:off x="988424" y="1847397"/>
            <a:ext cx="2094410" cy="752112"/>
          </a:xfrm>
          <a:prstGeom prst="rect">
            <a:avLst/>
          </a:prstGeom>
          <a:solidFill>
            <a:srgbClr val="FFFF00"/>
          </a:solidFill>
        </p:spPr>
        <p:txBody>
          <a:bodyPr vert="horz" lIns="91440" tIns="45720" rIns="91440" bIns="45720" rtlCol="0">
            <a:noAutofit/>
          </a:bodyPr>
          <a:lstStyle/>
          <a:p>
            <a:pPr marL="228600" lvl="0" indent="-228600">
              <a:lnSpc>
                <a:spcPct val="90000"/>
              </a:lnSpc>
              <a:spcBef>
                <a:spcPts val="1000"/>
              </a:spcBef>
            </a:pPr>
            <a:r>
              <a:rPr lang="fr-FR" sz="1400" b="1" dirty="0" smtClean="0"/>
              <a:t>Collecte et Surveillance </a:t>
            </a:r>
          </a:p>
          <a:p>
            <a:pPr marL="228600" lvl="0" indent="-228600">
              <a:lnSpc>
                <a:spcPct val="90000"/>
              </a:lnSpc>
              <a:spcBef>
                <a:spcPts val="1000"/>
              </a:spcBef>
            </a:pPr>
            <a:r>
              <a:rPr lang="fr-FR" sz="1400" b="1" dirty="0" smtClean="0"/>
              <a:t>de l'information</a:t>
            </a:r>
            <a:endParaRPr kumimoji="0" lang="ar-SA" sz="14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عنصر نائب للمحتوى 2"/>
          <p:cNvSpPr txBox="1">
            <a:spLocks/>
          </p:cNvSpPr>
          <p:nvPr/>
        </p:nvSpPr>
        <p:spPr>
          <a:xfrm>
            <a:off x="3374575" y="1829981"/>
            <a:ext cx="2007323" cy="752112"/>
          </a:xfrm>
          <a:prstGeom prst="rect">
            <a:avLst/>
          </a:prstGeom>
          <a:solidFill>
            <a:schemeClr val="accent2">
              <a:lumMod val="40000"/>
              <a:lumOff val="60000"/>
            </a:schemeClr>
          </a:solidFill>
        </p:spPr>
        <p:txBody>
          <a:bodyPr vert="horz" lIns="91440" tIns="45720" rIns="91440" bIns="45720" rtlCol="0">
            <a:noAutofit/>
          </a:bodyPr>
          <a:lstStyle/>
          <a:p>
            <a:pPr marL="228600" lvl="0" indent="-228600">
              <a:lnSpc>
                <a:spcPct val="90000"/>
              </a:lnSpc>
              <a:spcBef>
                <a:spcPts val="1000"/>
              </a:spcBef>
            </a:pPr>
            <a:r>
              <a:rPr lang="fr-FR" sz="1600" b="1" dirty="0" smtClean="0"/>
              <a:t>Analyse des conflits </a:t>
            </a:r>
          </a:p>
          <a:p>
            <a:pPr marL="228600" lvl="0" indent="-228600">
              <a:lnSpc>
                <a:spcPct val="90000"/>
              </a:lnSpc>
              <a:spcBef>
                <a:spcPts val="1000"/>
              </a:spcBef>
            </a:pPr>
            <a:r>
              <a:rPr lang="fr-FR" sz="1600" b="1" dirty="0" smtClean="0"/>
              <a:t>et de la coopération</a:t>
            </a:r>
            <a:endParaRPr kumimoji="0" lang="ar-SA"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عنصر نائب للمحتوى 2"/>
          <p:cNvSpPr txBox="1">
            <a:spLocks/>
          </p:cNvSpPr>
          <p:nvPr/>
        </p:nvSpPr>
        <p:spPr>
          <a:xfrm>
            <a:off x="5734598" y="1799498"/>
            <a:ext cx="1502226" cy="752112"/>
          </a:xfrm>
          <a:prstGeom prst="rect">
            <a:avLst/>
          </a:prstGeom>
          <a:solidFill>
            <a:schemeClr val="accent2">
              <a:lumMod val="75000"/>
            </a:schemeClr>
          </a:solidFill>
        </p:spPr>
        <p:txBody>
          <a:bodyPr vert="horz" lIns="91440" tIns="45720" rIns="91440" bIns="45720" rtlCol="0">
            <a:noAutofit/>
          </a:bodyPr>
          <a:lstStyle/>
          <a:p>
            <a:pPr marL="228600" lvl="0" indent="-228600">
              <a:lnSpc>
                <a:spcPct val="90000"/>
              </a:lnSpc>
              <a:spcBef>
                <a:spcPts val="1000"/>
              </a:spcBef>
            </a:pPr>
            <a:r>
              <a:rPr lang="fr-FR" sz="1600" b="1" dirty="0" smtClean="0"/>
              <a:t>Formulation </a:t>
            </a:r>
          </a:p>
          <a:p>
            <a:pPr marL="228600" lvl="0" indent="-228600">
              <a:lnSpc>
                <a:spcPct val="90000"/>
              </a:lnSpc>
              <a:spcBef>
                <a:spcPts val="1000"/>
              </a:spcBef>
            </a:pPr>
            <a:r>
              <a:rPr lang="fr-FR" sz="1600" b="1" dirty="0" smtClean="0"/>
              <a:t>des Options</a:t>
            </a:r>
            <a:endParaRPr kumimoji="0" lang="ar-SA"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عنصر نائب للمحتوى 2"/>
          <p:cNvSpPr txBox="1">
            <a:spLocks/>
          </p:cNvSpPr>
          <p:nvPr/>
        </p:nvSpPr>
        <p:spPr>
          <a:xfrm>
            <a:off x="7663545" y="1795145"/>
            <a:ext cx="1502226" cy="752112"/>
          </a:xfrm>
          <a:prstGeom prst="rect">
            <a:avLst/>
          </a:prstGeom>
          <a:solidFill>
            <a:srgbClr val="FF0000"/>
          </a:solidFill>
        </p:spPr>
        <p:txBody>
          <a:bodyPr vert="horz" lIns="91440" tIns="45720" rIns="91440" bIns="45720" rtlCol="0">
            <a:noAutofit/>
          </a:bodyPr>
          <a:lstStyle/>
          <a:p>
            <a:pPr marL="228600" lvl="0" indent="-228600">
              <a:lnSpc>
                <a:spcPct val="90000"/>
              </a:lnSpc>
              <a:spcBef>
                <a:spcPts val="1000"/>
              </a:spcBef>
            </a:pPr>
            <a:r>
              <a:rPr lang="fr-FR" sz="1600" b="1" dirty="0" smtClean="0"/>
              <a:t>Réactions </a:t>
            </a:r>
            <a:endParaRPr kumimoji="0" lang="ar-SA"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سهم إلى اليمين 9"/>
          <p:cNvSpPr/>
          <p:nvPr/>
        </p:nvSpPr>
        <p:spPr>
          <a:xfrm>
            <a:off x="1018904" y="2743200"/>
            <a:ext cx="587828" cy="2873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عنصر نائب للمحتوى 2"/>
          <p:cNvSpPr txBox="1">
            <a:spLocks/>
          </p:cNvSpPr>
          <p:nvPr/>
        </p:nvSpPr>
        <p:spPr>
          <a:xfrm>
            <a:off x="1737359" y="2757443"/>
            <a:ext cx="1084217" cy="495209"/>
          </a:xfrm>
          <a:prstGeom prst="rect">
            <a:avLst/>
          </a:prstGeom>
          <a:solidFill>
            <a:schemeClr val="bg1"/>
          </a:solidFill>
        </p:spPr>
        <p:txBody>
          <a:bodyPr vert="horz" lIns="91440" tIns="45720" rIns="91440" bIns="45720" rtlCol="0">
            <a:noAutofit/>
          </a:bodyPr>
          <a:lstStyle/>
          <a:p>
            <a:pPr marL="228600" lvl="0" indent="-228600">
              <a:lnSpc>
                <a:spcPct val="90000"/>
              </a:lnSpc>
              <a:spcBef>
                <a:spcPts val="1000"/>
              </a:spcBef>
            </a:pPr>
            <a:r>
              <a:rPr lang="fr-FR" sz="1600" b="1" dirty="0" smtClean="0"/>
              <a:t>Alarmes  </a:t>
            </a:r>
            <a:endParaRPr kumimoji="0" lang="ar-SA"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12" name="سهم إلى اليمين 11"/>
          <p:cNvSpPr/>
          <p:nvPr/>
        </p:nvSpPr>
        <p:spPr>
          <a:xfrm>
            <a:off x="2673532" y="2795451"/>
            <a:ext cx="487679" cy="269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عنصر نائب للمحتوى 2"/>
          <p:cNvSpPr txBox="1">
            <a:spLocks/>
          </p:cNvSpPr>
          <p:nvPr/>
        </p:nvSpPr>
        <p:spPr>
          <a:xfrm>
            <a:off x="3561805" y="2609394"/>
            <a:ext cx="1084217" cy="708570"/>
          </a:xfrm>
          <a:prstGeom prst="rect">
            <a:avLst/>
          </a:prstGeom>
          <a:solidFill>
            <a:schemeClr val="bg1"/>
          </a:solidFill>
          <a:ln w="9525">
            <a:solidFill>
              <a:schemeClr val="bg1"/>
            </a:solidFill>
          </a:ln>
        </p:spPr>
        <p:txBody>
          <a:bodyPr vert="horz" lIns="91440" tIns="45720" rIns="91440" bIns="45720" rtlCol="0">
            <a:noAutofit/>
          </a:bodyPr>
          <a:lstStyle/>
          <a:p>
            <a:pPr marL="228600" lvl="0" indent="-228600" algn="just">
              <a:lnSpc>
                <a:spcPct val="90000"/>
              </a:lnSpc>
              <a:spcBef>
                <a:spcPts val="1000"/>
              </a:spcBef>
            </a:pPr>
            <a:r>
              <a:rPr lang="fr-FR" sz="1600" b="1" dirty="0" smtClean="0">
                <a:hlinkClick r:id="rId2"/>
              </a:rPr>
              <a:t>Alerte</a:t>
            </a:r>
          </a:p>
          <a:p>
            <a:pPr marL="228600" lvl="0" indent="-228600" algn="just">
              <a:lnSpc>
                <a:spcPct val="90000"/>
              </a:lnSpc>
              <a:spcBef>
                <a:spcPts val="1000"/>
              </a:spcBef>
            </a:pPr>
            <a:r>
              <a:rPr lang="fr-FR" sz="1600" b="1" dirty="0" smtClean="0">
                <a:hlinkClick r:id="rId2"/>
              </a:rPr>
              <a:t>précoce</a:t>
            </a:r>
            <a:r>
              <a:rPr lang="fr-FR" sz="1600" b="1" dirty="0" smtClean="0"/>
              <a:t>  </a:t>
            </a:r>
            <a:endParaRPr lang="ar-SA" sz="1600" b="1" dirty="0"/>
          </a:p>
        </p:txBody>
      </p:sp>
      <p:sp>
        <p:nvSpPr>
          <p:cNvPr id="14" name="سهم إلى اليمين 13"/>
          <p:cNvSpPr/>
          <p:nvPr/>
        </p:nvSpPr>
        <p:spPr>
          <a:xfrm>
            <a:off x="4511041" y="2743200"/>
            <a:ext cx="51816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عنصر نائب للمحتوى 2"/>
          <p:cNvSpPr txBox="1">
            <a:spLocks/>
          </p:cNvSpPr>
          <p:nvPr/>
        </p:nvSpPr>
        <p:spPr>
          <a:xfrm>
            <a:off x="5194661" y="2622459"/>
            <a:ext cx="1963783" cy="495209"/>
          </a:xfrm>
          <a:prstGeom prst="rect">
            <a:avLst/>
          </a:prstGeom>
          <a:solidFill>
            <a:schemeClr val="bg1"/>
          </a:solidFill>
        </p:spPr>
        <p:txBody>
          <a:bodyPr vert="horz" lIns="91440" tIns="45720" rIns="91440" bIns="45720" rtlCol="0">
            <a:noAutofit/>
          </a:bodyPr>
          <a:lstStyle/>
          <a:p>
            <a:pPr marL="228600" lvl="0" indent="-228600">
              <a:lnSpc>
                <a:spcPct val="90000"/>
              </a:lnSpc>
              <a:spcBef>
                <a:spcPts val="1000"/>
              </a:spcBef>
            </a:pPr>
            <a:r>
              <a:rPr lang="fr-FR" sz="1600" b="1" dirty="0" err="1" smtClean="0"/>
              <a:t>Recommendations</a:t>
            </a:r>
            <a:r>
              <a:rPr lang="fr-FR" sz="1600" b="1" dirty="0" smtClean="0"/>
              <a:t>  </a:t>
            </a:r>
            <a:endParaRPr kumimoji="0" lang="ar-SA"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16" name="سهم إلى اليمين 15"/>
          <p:cNvSpPr/>
          <p:nvPr/>
        </p:nvSpPr>
        <p:spPr>
          <a:xfrm>
            <a:off x="7053944" y="2651760"/>
            <a:ext cx="640080" cy="261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عنصر نائب للمحتوى 2"/>
          <p:cNvSpPr txBox="1">
            <a:spLocks/>
          </p:cNvSpPr>
          <p:nvPr/>
        </p:nvSpPr>
        <p:spPr>
          <a:xfrm>
            <a:off x="8103326" y="2683418"/>
            <a:ext cx="1084217" cy="490856"/>
          </a:xfrm>
          <a:prstGeom prst="rect">
            <a:avLst/>
          </a:prstGeom>
          <a:solidFill>
            <a:schemeClr val="bg1"/>
          </a:solidFill>
          <a:ln w="9525">
            <a:solidFill>
              <a:schemeClr val="bg1"/>
            </a:solidFill>
          </a:ln>
        </p:spPr>
        <p:txBody>
          <a:bodyPr vert="horz" lIns="91440" tIns="45720" rIns="91440" bIns="45720" rtlCol="0">
            <a:noAutofit/>
          </a:bodyPr>
          <a:lstStyle/>
          <a:p>
            <a:pPr marL="228600" lvl="0" indent="-228600" algn="just">
              <a:lnSpc>
                <a:spcPct val="90000"/>
              </a:lnSpc>
              <a:spcBef>
                <a:spcPts val="1000"/>
              </a:spcBef>
            </a:pPr>
            <a:r>
              <a:rPr lang="fr-FR" sz="1600" b="1" dirty="0" smtClean="0">
                <a:solidFill>
                  <a:schemeClr val="accent1">
                    <a:lumMod val="75000"/>
                  </a:schemeClr>
                </a:solidFill>
              </a:rPr>
              <a:t>Actions</a:t>
            </a:r>
            <a:endParaRPr lang="ar-SA" sz="1600" b="1" dirty="0">
              <a:solidFill>
                <a:schemeClr val="accent1">
                  <a:lumMod val="75000"/>
                </a:schemeClr>
              </a:solidFill>
            </a:endParaRPr>
          </a:p>
        </p:txBody>
      </p:sp>
      <p:sp>
        <p:nvSpPr>
          <p:cNvPr id="18" name="عنصر نائب للمحتوى 2"/>
          <p:cNvSpPr txBox="1">
            <a:spLocks/>
          </p:cNvSpPr>
          <p:nvPr/>
        </p:nvSpPr>
        <p:spPr>
          <a:xfrm>
            <a:off x="1023258" y="3306083"/>
            <a:ext cx="1641565" cy="1083038"/>
          </a:xfrm>
          <a:prstGeom prst="rect">
            <a:avLst/>
          </a:prstGeom>
          <a:solidFill>
            <a:schemeClr val="bg1"/>
          </a:solidFill>
        </p:spPr>
        <p:txBody>
          <a:bodyPr vert="horz" lIns="91440" tIns="45720" rIns="91440" bIns="45720" rtlCol="0">
            <a:noAutofit/>
          </a:bodyPr>
          <a:lstStyle/>
          <a:p>
            <a:pPr marL="228600" lvl="0" indent="-228600">
              <a:lnSpc>
                <a:spcPct val="90000"/>
              </a:lnSpc>
              <a:spcBef>
                <a:spcPts val="1000"/>
              </a:spcBef>
              <a:buFont typeface="Arial" pitchFamily="34" charset="0"/>
              <a:buChar char="•"/>
            </a:pPr>
            <a:r>
              <a:rPr lang="fr-FR" sz="1400" b="1" dirty="0" smtClean="0"/>
              <a:t>Contexte </a:t>
            </a:r>
          </a:p>
          <a:p>
            <a:pPr marL="228600" lvl="0" indent="-228600">
              <a:lnSpc>
                <a:spcPct val="90000"/>
              </a:lnSpc>
              <a:spcBef>
                <a:spcPts val="1000"/>
              </a:spcBef>
              <a:buFont typeface="Arial" pitchFamily="34" charset="0"/>
              <a:buChar char="•"/>
            </a:pPr>
            <a:r>
              <a:rPr kumimoji="0" lang="fr-FR" sz="1400" b="1" i="0" u="none" strike="noStrike" kern="1200" cap="none" spc="0" normalizeH="0" baseline="0" noProof="0" dirty="0" smtClean="0">
                <a:ln>
                  <a:noFill/>
                </a:ln>
                <a:solidFill>
                  <a:schemeClr val="tx1"/>
                </a:solidFill>
                <a:effectLst/>
                <a:uLnTx/>
                <a:uFillTx/>
                <a:latin typeface="+mn-lt"/>
                <a:ea typeface="+mn-ea"/>
                <a:cs typeface="+mn-cs"/>
              </a:rPr>
              <a:t>Acteurs</a:t>
            </a:r>
            <a:r>
              <a:rPr kumimoji="0" lang="fr-FR" sz="1400" b="1" i="0" u="none" strike="noStrike" kern="1200" cap="none" spc="0" normalizeH="0" noProof="0" dirty="0" smtClean="0">
                <a:ln>
                  <a:noFill/>
                </a:ln>
                <a:solidFill>
                  <a:schemeClr val="tx1"/>
                </a:solidFill>
                <a:effectLst/>
                <a:uLnTx/>
                <a:uFillTx/>
                <a:latin typeface="+mn-lt"/>
                <a:ea typeface="+mn-ea"/>
                <a:cs typeface="+mn-cs"/>
              </a:rPr>
              <a:t> </a:t>
            </a:r>
          </a:p>
          <a:p>
            <a:pPr marL="228600" lvl="0" indent="-228600">
              <a:lnSpc>
                <a:spcPct val="90000"/>
              </a:lnSpc>
              <a:spcBef>
                <a:spcPts val="1000"/>
              </a:spcBef>
              <a:buFont typeface="Arial" pitchFamily="34" charset="0"/>
              <a:buChar char="•"/>
            </a:pPr>
            <a:r>
              <a:rPr kumimoji="0" lang="fr-FR" sz="1400" b="1" i="0" u="none" strike="noStrike" kern="1200" cap="none" spc="0" normalizeH="0" noProof="0" dirty="0" smtClean="0">
                <a:ln>
                  <a:noFill/>
                </a:ln>
                <a:solidFill>
                  <a:schemeClr val="tx1"/>
                </a:solidFill>
                <a:effectLst/>
                <a:uLnTx/>
                <a:uFillTx/>
                <a:latin typeface="+mn-lt"/>
                <a:ea typeface="+mn-ea"/>
                <a:cs typeface="+mn-cs"/>
              </a:rPr>
              <a:t>Evénements </a:t>
            </a:r>
            <a:endParaRPr kumimoji="0" lang="ar-SA" sz="1400" b="1" i="0" u="none" strike="noStrike" kern="1200" cap="none" spc="0" normalizeH="0" baseline="0" noProof="0" dirty="0">
              <a:ln>
                <a:noFill/>
              </a:ln>
              <a:solidFill>
                <a:schemeClr val="tx1"/>
              </a:solidFill>
              <a:effectLst/>
              <a:uLnTx/>
              <a:uFillTx/>
              <a:latin typeface="+mn-lt"/>
              <a:ea typeface="+mn-ea"/>
              <a:cs typeface="+mn-cs"/>
            </a:endParaRPr>
          </a:p>
        </p:txBody>
      </p:sp>
      <p:sp>
        <p:nvSpPr>
          <p:cNvPr id="19" name="عنصر نائب للمحتوى 2"/>
          <p:cNvSpPr txBox="1">
            <a:spLocks/>
          </p:cNvSpPr>
          <p:nvPr/>
        </p:nvSpPr>
        <p:spPr>
          <a:xfrm>
            <a:off x="3056709" y="3317964"/>
            <a:ext cx="2103119" cy="1083038"/>
          </a:xfrm>
          <a:prstGeom prst="rect">
            <a:avLst/>
          </a:prstGeom>
          <a:solidFill>
            <a:schemeClr val="bg1"/>
          </a:solidFill>
        </p:spPr>
        <p:txBody>
          <a:bodyPr vert="horz" lIns="91440" tIns="45720" rIns="91440" bIns="45720" rtlCol="0">
            <a:noAutofit/>
          </a:bodyPr>
          <a:lstStyle/>
          <a:p>
            <a:pPr marL="228600" lvl="0" indent="-228600">
              <a:lnSpc>
                <a:spcPct val="90000"/>
              </a:lnSpc>
              <a:spcBef>
                <a:spcPts val="1000"/>
              </a:spcBef>
              <a:buFont typeface="Arial" pitchFamily="34" charset="0"/>
              <a:buChar char="•"/>
            </a:pPr>
            <a:r>
              <a:rPr lang="fr-FR" sz="1400" b="1" dirty="0" smtClean="0"/>
              <a:t>Analyse de structures</a:t>
            </a:r>
          </a:p>
          <a:p>
            <a:pPr marL="228600" lvl="0" indent="-228600">
              <a:lnSpc>
                <a:spcPct val="90000"/>
              </a:lnSpc>
              <a:spcBef>
                <a:spcPts val="1000"/>
              </a:spcBef>
              <a:buFont typeface="Arial" pitchFamily="34" charset="0"/>
              <a:buChar char="•"/>
            </a:pPr>
            <a:r>
              <a:rPr lang="fr-FR" sz="1400" b="1" dirty="0" smtClean="0"/>
              <a:t>Analyse  d’a</a:t>
            </a:r>
            <a:r>
              <a:rPr kumimoji="0" lang="fr-FR" sz="1400" b="1" i="0" u="none" strike="noStrike" kern="1200" cap="none" spc="0" normalizeH="0" baseline="0" noProof="0" dirty="0" err="1" smtClean="0">
                <a:ln>
                  <a:noFill/>
                </a:ln>
                <a:solidFill>
                  <a:schemeClr val="tx1"/>
                </a:solidFill>
                <a:effectLst/>
                <a:uLnTx/>
                <a:uFillTx/>
                <a:latin typeface="+mn-lt"/>
                <a:ea typeface="+mn-ea"/>
                <a:cs typeface="+mn-cs"/>
              </a:rPr>
              <a:t>cteurs</a:t>
            </a:r>
            <a:r>
              <a:rPr kumimoji="0" lang="fr-FR" sz="1400" b="1" i="0" u="none" strike="noStrike" kern="1200" cap="none" spc="0" normalizeH="0" noProof="0" dirty="0" smtClean="0">
                <a:ln>
                  <a:noFill/>
                </a:ln>
                <a:solidFill>
                  <a:schemeClr val="tx1"/>
                </a:solidFill>
                <a:effectLst/>
                <a:uLnTx/>
                <a:uFillTx/>
                <a:latin typeface="+mn-lt"/>
                <a:ea typeface="+mn-ea"/>
                <a:cs typeface="+mn-cs"/>
              </a:rPr>
              <a:t> </a:t>
            </a:r>
          </a:p>
          <a:p>
            <a:pPr marL="228600" lvl="0" indent="-228600">
              <a:lnSpc>
                <a:spcPct val="90000"/>
              </a:lnSpc>
              <a:spcBef>
                <a:spcPts val="1000"/>
              </a:spcBef>
              <a:buFont typeface="Arial" pitchFamily="34" charset="0"/>
              <a:buChar char="•"/>
            </a:pPr>
            <a:r>
              <a:rPr kumimoji="0" lang="fr-FR" sz="1400" b="1" i="0" u="none" strike="noStrike" kern="1200" cap="none" spc="0" normalizeH="0" noProof="0" dirty="0" smtClean="0">
                <a:ln>
                  <a:noFill/>
                </a:ln>
                <a:solidFill>
                  <a:schemeClr val="tx1"/>
                </a:solidFill>
                <a:effectLst/>
                <a:uLnTx/>
                <a:uFillTx/>
                <a:latin typeface="+mn-lt"/>
                <a:ea typeface="+mn-ea"/>
                <a:cs typeface="+mn-cs"/>
              </a:rPr>
              <a:t>Analyse dynamique  </a:t>
            </a:r>
            <a:endParaRPr kumimoji="0" lang="ar-SA" sz="1400" b="1" i="0" u="none" strike="noStrike" kern="1200" cap="none" spc="0" normalizeH="0" baseline="0" noProof="0" dirty="0">
              <a:ln>
                <a:noFill/>
              </a:ln>
              <a:solidFill>
                <a:schemeClr val="tx1"/>
              </a:solidFill>
              <a:effectLst/>
              <a:uLnTx/>
              <a:uFillTx/>
              <a:latin typeface="+mn-lt"/>
              <a:ea typeface="+mn-ea"/>
              <a:cs typeface="+mn-cs"/>
            </a:endParaRPr>
          </a:p>
        </p:txBody>
      </p:sp>
      <p:sp>
        <p:nvSpPr>
          <p:cNvPr id="20" name="عنصر نائب للمحتوى 2"/>
          <p:cNvSpPr txBox="1">
            <a:spLocks/>
          </p:cNvSpPr>
          <p:nvPr/>
        </p:nvSpPr>
        <p:spPr>
          <a:xfrm>
            <a:off x="5377545" y="3401877"/>
            <a:ext cx="2473232" cy="1083038"/>
          </a:xfrm>
          <a:prstGeom prst="rect">
            <a:avLst/>
          </a:prstGeom>
          <a:solidFill>
            <a:schemeClr val="bg1"/>
          </a:solidFill>
        </p:spPr>
        <p:txBody>
          <a:bodyPr vert="horz" lIns="91440" tIns="45720" rIns="91440" bIns="45720" rtlCol="0">
            <a:noAutofit/>
          </a:bodyPr>
          <a:lstStyle/>
          <a:p>
            <a:pPr marL="228600" lvl="0" indent="-228600">
              <a:lnSpc>
                <a:spcPct val="90000"/>
              </a:lnSpc>
              <a:spcBef>
                <a:spcPts val="1000"/>
              </a:spcBef>
              <a:buFont typeface="Arial" pitchFamily="34" charset="0"/>
              <a:buChar char="•"/>
            </a:pPr>
            <a:r>
              <a:rPr lang="fr-FR" sz="1400" b="1" dirty="0" smtClean="0"/>
              <a:t>Elaborations de scénarios </a:t>
            </a:r>
          </a:p>
          <a:p>
            <a:pPr marL="228600" lvl="0" indent="-228600">
              <a:lnSpc>
                <a:spcPct val="90000"/>
              </a:lnSpc>
              <a:spcBef>
                <a:spcPts val="1000"/>
              </a:spcBef>
              <a:buFont typeface="Arial" pitchFamily="34" charset="0"/>
              <a:buChar char="•"/>
            </a:pPr>
            <a:r>
              <a:rPr lang="fr-FR" sz="1400" b="1" dirty="0" smtClean="0"/>
              <a:t>Options de la réaction </a:t>
            </a:r>
            <a:endParaRPr kumimoji="0" lang="fr-FR" sz="1400" b="1" i="0" u="none" strike="noStrike" kern="1200" cap="none" spc="0" normalizeH="0" noProof="0" dirty="0" smtClean="0">
              <a:ln>
                <a:noFill/>
              </a:ln>
              <a:solidFill>
                <a:schemeClr val="tx1"/>
              </a:solidFill>
              <a:effectLst/>
              <a:uLnTx/>
              <a:uFillTx/>
              <a:latin typeface="+mn-lt"/>
              <a:ea typeface="+mn-ea"/>
              <a:cs typeface="+mn-cs"/>
            </a:endParaRPr>
          </a:p>
          <a:p>
            <a:pPr marL="228600" lvl="0" indent="-228600">
              <a:lnSpc>
                <a:spcPct val="90000"/>
              </a:lnSpc>
              <a:spcBef>
                <a:spcPts val="1000"/>
              </a:spcBef>
              <a:buFont typeface="Arial" pitchFamily="34" charset="0"/>
              <a:buChar char="•"/>
            </a:pPr>
            <a:r>
              <a:rPr kumimoji="0" lang="fr-FR" sz="1400" b="1" i="0" u="none" strike="noStrike" kern="1200" cap="none" spc="0" normalizeH="0" noProof="0" dirty="0" smtClean="0">
                <a:ln>
                  <a:noFill/>
                </a:ln>
                <a:solidFill>
                  <a:schemeClr val="tx1"/>
                </a:solidFill>
                <a:effectLst/>
                <a:uLnTx/>
                <a:uFillTx/>
                <a:latin typeface="+mn-lt"/>
                <a:ea typeface="+mn-ea"/>
                <a:cs typeface="+mn-cs"/>
              </a:rPr>
              <a:t>Validation </a:t>
            </a:r>
            <a:endParaRPr kumimoji="0" lang="ar-SA" sz="1400" b="1" i="0" u="none" strike="noStrike" kern="1200" cap="none" spc="0" normalizeH="0" baseline="0" noProof="0" dirty="0">
              <a:ln>
                <a:noFill/>
              </a:ln>
              <a:solidFill>
                <a:schemeClr val="tx1"/>
              </a:solidFill>
              <a:effectLst/>
              <a:uLnTx/>
              <a:uFillTx/>
              <a:latin typeface="+mn-lt"/>
              <a:ea typeface="+mn-ea"/>
              <a:cs typeface="+mn-cs"/>
            </a:endParaRPr>
          </a:p>
        </p:txBody>
      </p:sp>
      <p:sp>
        <p:nvSpPr>
          <p:cNvPr id="21" name="عنصر نائب للمحتوى 2"/>
          <p:cNvSpPr txBox="1">
            <a:spLocks/>
          </p:cNvSpPr>
          <p:nvPr/>
        </p:nvSpPr>
        <p:spPr>
          <a:xfrm>
            <a:off x="7798526" y="3445420"/>
            <a:ext cx="1641565" cy="1603098"/>
          </a:xfrm>
          <a:prstGeom prst="rect">
            <a:avLst/>
          </a:prstGeom>
          <a:solidFill>
            <a:schemeClr val="accent6">
              <a:lumMod val="40000"/>
              <a:lumOff val="60000"/>
            </a:schemeClr>
          </a:solidFill>
        </p:spPr>
        <p:txBody>
          <a:bodyPr vert="horz" lIns="91440" tIns="45720" rIns="91440" bIns="45720" rtlCol="0">
            <a:noAutofit/>
          </a:bodyPr>
          <a:lstStyle/>
          <a:p>
            <a:pPr marL="228600" lvl="0" indent="-228600">
              <a:lnSpc>
                <a:spcPct val="90000"/>
              </a:lnSpc>
              <a:spcBef>
                <a:spcPts val="1000"/>
              </a:spcBef>
              <a:buFont typeface="Arial" pitchFamily="34" charset="0"/>
              <a:buChar char="•"/>
            </a:pPr>
            <a:r>
              <a:rPr kumimoji="0" lang="fr-FR" sz="1400" b="1" i="0" u="none" strike="noStrike" kern="1200" cap="none" spc="0" normalizeH="0" baseline="0" noProof="0" dirty="0" smtClean="0">
                <a:ln>
                  <a:noFill/>
                </a:ln>
                <a:solidFill>
                  <a:schemeClr val="tx1"/>
                </a:solidFill>
                <a:effectLst/>
                <a:uLnTx/>
                <a:uFillTx/>
                <a:latin typeface="+mn-lt"/>
                <a:ea typeface="+mn-ea"/>
                <a:cs typeface="+mn-cs"/>
              </a:rPr>
              <a:t>Mise</a:t>
            </a:r>
            <a:r>
              <a:rPr kumimoji="0" lang="fr-FR" sz="1400" b="1" i="0" u="none" strike="noStrike" kern="1200" cap="none" spc="0" normalizeH="0" noProof="0" dirty="0" smtClean="0">
                <a:ln>
                  <a:noFill/>
                </a:ln>
                <a:solidFill>
                  <a:schemeClr val="tx1"/>
                </a:solidFill>
                <a:effectLst/>
                <a:uLnTx/>
                <a:uFillTx/>
                <a:latin typeface="+mn-lt"/>
                <a:ea typeface="+mn-ea"/>
                <a:cs typeface="+mn-cs"/>
              </a:rPr>
              <a:t> en œuvre de la prise de décisions</a:t>
            </a:r>
            <a:r>
              <a:rPr lang="fr-FR" sz="1400" b="1" dirty="0" smtClean="0"/>
              <a:t> </a:t>
            </a:r>
          </a:p>
          <a:p>
            <a:pPr marL="228600" lvl="0" indent="-228600">
              <a:lnSpc>
                <a:spcPct val="90000"/>
              </a:lnSpc>
              <a:spcBef>
                <a:spcPts val="1000"/>
              </a:spcBef>
              <a:buFont typeface="Arial" pitchFamily="34" charset="0"/>
              <a:buChar char="•"/>
            </a:pPr>
            <a:endParaRPr lang="fr-FR" sz="1400" b="1" dirty="0"/>
          </a:p>
          <a:p>
            <a:pPr lvl="0">
              <a:lnSpc>
                <a:spcPct val="90000"/>
              </a:lnSpc>
              <a:spcBef>
                <a:spcPts val="1000"/>
              </a:spcBef>
            </a:pPr>
            <a:r>
              <a:rPr lang="fr-FR" sz="1400" b="1" dirty="0"/>
              <a:t> </a:t>
            </a:r>
            <a:r>
              <a:rPr lang="fr-FR" sz="1400" b="1" dirty="0" smtClean="0"/>
              <a:t>       M &amp; E</a:t>
            </a:r>
          </a:p>
          <a:p>
            <a:pPr marL="228600" lvl="0" indent="-228600">
              <a:lnSpc>
                <a:spcPct val="90000"/>
              </a:lnSpc>
              <a:spcBef>
                <a:spcPts val="1000"/>
              </a:spcBef>
              <a:buFont typeface="Arial" pitchFamily="34" charset="0"/>
              <a:buChar char="•"/>
            </a:pPr>
            <a:endParaRPr kumimoji="0" lang="ar-SA" sz="1400" b="1" i="0" u="none" strike="noStrike" kern="1200" cap="none" spc="0" normalizeH="0" baseline="0" noProof="0" dirty="0">
              <a:ln>
                <a:noFill/>
              </a:ln>
              <a:solidFill>
                <a:schemeClr val="tx1"/>
              </a:solidFill>
              <a:effectLst/>
              <a:uLnTx/>
              <a:uFillTx/>
              <a:latin typeface="+mn-lt"/>
              <a:ea typeface="+mn-ea"/>
              <a:cs typeface="+mn-cs"/>
            </a:endParaRPr>
          </a:p>
        </p:txBody>
      </p:sp>
      <p:sp>
        <p:nvSpPr>
          <p:cNvPr id="22" name="عنصر نائب للمحتوى 2"/>
          <p:cNvSpPr txBox="1">
            <a:spLocks/>
          </p:cNvSpPr>
          <p:nvPr/>
        </p:nvSpPr>
        <p:spPr>
          <a:xfrm>
            <a:off x="1018905" y="4383003"/>
            <a:ext cx="1654628" cy="974608"/>
          </a:xfrm>
          <a:prstGeom prst="rect">
            <a:avLst/>
          </a:prstGeom>
          <a:solidFill>
            <a:schemeClr val="accent4">
              <a:lumMod val="20000"/>
              <a:lumOff val="80000"/>
            </a:schemeClr>
          </a:solidFill>
        </p:spPr>
        <p:txBody>
          <a:bodyPr vert="horz" lIns="91440" tIns="45720" rIns="91440" bIns="45720" rtlCol="0">
            <a:noAutofit/>
          </a:bodyPr>
          <a:lstStyle/>
          <a:p>
            <a:pPr>
              <a:spcBef>
                <a:spcPts val="1000"/>
              </a:spcBef>
            </a:pPr>
            <a:r>
              <a:rPr lang="fr-FR" sz="1400" b="1" dirty="0"/>
              <a:t>Évaluation </a:t>
            </a:r>
            <a:r>
              <a:rPr lang="fr-FR" sz="1400" b="1" dirty="0" smtClean="0"/>
              <a:t>des caractéristiques de </a:t>
            </a:r>
            <a:r>
              <a:rPr lang="fr-FR" sz="1400" b="1" dirty="0"/>
              <a:t>la vulnérabilité</a:t>
            </a:r>
            <a:endParaRPr lang="ar-SA" sz="1400" b="1" dirty="0"/>
          </a:p>
        </p:txBody>
      </p:sp>
      <p:sp>
        <p:nvSpPr>
          <p:cNvPr id="23" name="عنصر نائب للمحتوى 2"/>
          <p:cNvSpPr txBox="1">
            <a:spLocks/>
          </p:cNvSpPr>
          <p:nvPr/>
        </p:nvSpPr>
        <p:spPr>
          <a:xfrm>
            <a:off x="3323370" y="4655407"/>
            <a:ext cx="1321527" cy="692392"/>
          </a:xfrm>
          <a:prstGeom prst="rect">
            <a:avLst/>
          </a:prstGeom>
          <a:solidFill>
            <a:schemeClr val="accent4">
              <a:lumMod val="20000"/>
              <a:lumOff val="80000"/>
            </a:schemeClr>
          </a:solidFill>
        </p:spPr>
        <p:txBody>
          <a:bodyPr vert="horz" lIns="91440" tIns="45720" rIns="91440" bIns="45720" rtlCol="0">
            <a:noAutofit/>
          </a:bodyPr>
          <a:lstStyle/>
          <a:p>
            <a:pPr lvl="0">
              <a:spcBef>
                <a:spcPts val="1000"/>
              </a:spcBef>
            </a:pPr>
            <a:r>
              <a:rPr lang="fr-FR" sz="1400" b="1" dirty="0"/>
              <a:t>Conditions et tendances stratégiques</a:t>
            </a:r>
            <a:endParaRPr kumimoji="0" lang="ar-SA" sz="1400" b="1" i="0" u="none" strike="noStrike" kern="1200" cap="none" spc="0" normalizeH="0" baseline="0" noProof="0" dirty="0">
              <a:ln>
                <a:noFill/>
              </a:ln>
              <a:solidFill>
                <a:schemeClr val="tx1"/>
              </a:solidFill>
              <a:effectLst/>
              <a:uLnTx/>
              <a:uFillTx/>
              <a:latin typeface="+mn-lt"/>
              <a:ea typeface="+mn-ea"/>
              <a:cs typeface="+mn-cs"/>
            </a:endParaRPr>
          </a:p>
        </p:txBody>
      </p:sp>
      <p:sp>
        <p:nvSpPr>
          <p:cNvPr id="24" name="عنصر نائب للمحتوى 2"/>
          <p:cNvSpPr txBox="1">
            <a:spLocks/>
          </p:cNvSpPr>
          <p:nvPr/>
        </p:nvSpPr>
        <p:spPr>
          <a:xfrm>
            <a:off x="5532760" y="4543299"/>
            <a:ext cx="1461265" cy="814312"/>
          </a:xfrm>
          <a:prstGeom prst="rect">
            <a:avLst/>
          </a:prstGeom>
          <a:solidFill>
            <a:schemeClr val="accent4">
              <a:lumMod val="20000"/>
              <a:lumOff val="80000"/>
            </a:schemeClr>
          </a:solidFill>
        </p:spPr>
        <p:txBody>
          <a:bodyPr vert="horz" lIns="91440" tIns="45720" rIns="91440" bIns="45720" rtlCol="0">
            <a:noAutofit/>
          </a:bodyPr>
          <a:lstStyle/>
          <a:p>
            <a:pPr lvl="0">
              <a:spcBef>
                <a:spcPts val="1000"/>
              </a:spcBef>
            </a:pPr>
            <a:r>
              <a:rPr lang="fr-FR" sz="1400" b="1" dirty="0" err="1" smtClean="0"/>
              <a:t>Sénarios</a:t>
            </a:r>
            <a:r>
              <a:rPr lang="fr-FR" sz="1400" b="1" dirty="0" smtClean="0"/>
              <a:t> </a:t>
            </a:r>
            <a:r>
              <a:rPr lang="en-US" sz="1400" b="1" dirty="0" err="1" smtClean="0"/>
              <a:t>Évaluations</a:t>
            </a:r>
            <a:r>
              <a:rPr lang="en-US" sz="1400" b="1" dirty="0" smtClean="0"/>
              <a:t> </a:t>
            </a:r>
            <a:r>
              <a:rPr lang="en-US" sz="1400" b="1" dirty="0"/>
              <a:t>des </a:t>
            </a:r>
            <a:r>
              <a:rPr lang="en-US" sz="1400" b="1" dirty="0" err="1"/>
              <a:t>parcours</a:t>
            </a:r>
            <a:r>
              <a:rPr lang="en-US" sz="1400" b="1" dirty="0"/>
              <a:t> </a:t>
            </a:r>
            <a:r>
              <a:rPr lang="en-US" sz="1400" b="1" dirty="0" err="1"/>
              <a:t>d'action</a:t>
            </a:r>
            <a:endParaRPr kumimoji="0" lang="ar-SA" sz="1400" b="1" i="0" u="none" strike="noStrike" kern="1200" cap="none" spc="0" normalizeH="0" baseline="0" noProof="0" dirty="0">
              <a:ln>
                <a:noFill/>
              </a:ln>
              <a:solidFill>
                <a:schemeClr val="tx1"/>
              </a:solidFill>
              <a:effectLst/>
              <a:uLnTx/>
              <a:uFillTx/>
              <a:latin typeface="+mn-lt"/>
              <a:ea typeface="+mn-ea"/>
              <a:cs typeface="+mn-cs"/>
            </a:endParaRPr>
          </a:p>
        </p:txBody>
      </p:sp>
      <p:sp>
        <p:nvSpPr>
          <p:cNvPr id="25" name="عنصر نائب للمحتوى 2"/>
          <p:cNvSpPr txBox="1">
            <a:spLocks/>
          </p:cNvSpPr>
          <p:nvPr/>
        </p:nvSpPr>
        <p:spPr>
          <a:xfrm>
            <a:off x="1023258" y="5613362"/>
            <a:ext cx="5970767" cy="349556"/>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smtClean="0"/>
              <a:t>Rapports du SPAC</a:t>
            </a:r>
            <a:endParaRPr lang="ar-SA" sz="2400" dirty="0"/>
          </a:p>
        </p:txBody>
      </p:sp>
      <p:sp>
        <p:nvSpPr>
          <p:cNvPr id="4" name="سهم إلى اليسار واليمين 3"/>
          <p:cNvSpPr/>
          <p:nvPr/>
        </p:nvSpPr>
        <p:spPr>
          <a:xfrm>
            <a:off x="2418805" y="3433043"/>
            <a:ext cx="637904" cy="956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سهم إلى اليسار واليمين 25"/>
          <p:cNvSpPr/>
          <p:nvPr/>
        </p:nvSpPr>
        <p:spPr>
          <a:xfrm>
            <a:off x="2415692" y="3722757"/>
            <a:ext cx="637904" cy="956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سهم إلى اليسار واليمين 26"/>
          <p:cNvSpPr/>
          <p:nvPr/>
        </p:nvSpPr>
        <p:spPr>
          <a:xfrm>
            <a:off x="2415692" y="4040984"/>
            <a:ext cx="637904" cy="956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سهم إلى اليسار واليمين 27"/>
          <p:cNvSpPr/>
          <p:nvPr/>
        </p:nvSpPr>
        <p:spPr>
          <a:xfrm>
            <a:off x="5037480" y="3401877"/>
            <a:ext cx="449579" cy="7133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سهم إلى اليسار واليمين 29"/>
          <p:cNvSpPr/>
          <p:nvPr/>
        </p:nvSpPr>
        <p:spPr>
          <a:xfrm>
            <a:off x="4962002" y="3811932"/>
            <a:ext cx="449579" cy="7133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سهم إلى اليسار واليمين 30"/>
          <p:cNvSpPr/>
          <p:nvPr/>
        </p:nvSpPr>
        <p:spPr>
          <a:xfrm>
            <a:off x="4969871" y="4154111"/>
            <a:ext cx="449579" cy="7133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سهم إلى اليسار واليمين 31"/>
          <p:cNvSpPr/>
          <p:nvPr/>
        </p:nvSpPr>
        <p:spPr>
          <a:xfrm>
            <a:off x="4812690" y="4904640"/>
            <a:ext cx="449579" cy="19392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سهم إلى اليسار واليمين 32"/>
          <p:cNvSpPr/>
          <p:nvPr/>
        </p:nvSpPr>
        <p:spPr>
          <a:xfrm>
            <a:off x="2737757" y="4863114"/>
            <a:ext cx="449579" cy="19392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سهم إلى اليسار واليمين 35"/>
          <p:cNvSpPr/>
          <p:nvPr/>
        </p:nvSpPr>
        <p:spPr>
          <a:xfrm rot="5662805">
            <a:off x="3671466" y="4326236"/>
            <a:ext cx="449579" cy="193926"/>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سهم إلى اليسار واليمين 37"/>
          <p:cNvSpPr/>
          <p:nvPr/>
        </p:nvSpPr>
        <p:spPr>
          <a:xfrm rot="5662805">
            <a:off x="5924755" y="4330504"/>
            <a:ext cx="449579" cy="193926"/>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سهم إلى اليسار واليمين 38"/>
          <p:cNvSpPr/>
          <p:nvPr/>
        </p:nvSpPr>
        <p:spPr>
          <a:xfrm rot="5662805">
            <a:off x="1398723" y="4178626"/>
            <a:ext cx="449579" cy="193926"/>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سهم إلى اليسار واليمين 39"/>
          <p:cNvSpPr/>
          <p:nvPr/>
        </p:nvSpPr>
        <p:spPr>
          <a:xfrm rot="5662805">
            <a:off x="1423108" y="5284860"/>
            <a:ext cx="449579" cy="193926"/>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سهم إلى اليسار واليمين 40"/>
          <p:cNvSpPr/>
          <p:nvPr/>
        </p:nvSpPr>
        <p:spPr>
          <a:xfrm rot="5662805">
            <a:off x="3645495" y="5409675"/>
            <a:ext cx="449579" cy="193926"/>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سهم إلى اليسار واليمين 41"/>
          <p:cNvSpPr/>
          <p:nvPr/>
        </p:nvSpPr>
        <p:spPr>
          <a:xfrm rot="5662805">
            <a:off x="6030199" y="5330535"/>
            <a:ext cx="449579" cy="193926"/>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سهم منحني إلى الأعلى 4"/>
          <p:cNvSpPr/>
          <p:nvPr/>
        </p:nvSpPr>
        <p:spPr>
          <a:xfrm>
            <a:off x="7564266" y="5195855"/>
            <a:ext cx="850392"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9854" y="365126"/>
            <a:ext cx="10844010" cy="716700"/>
          </a:xfrm>
        </p:spPr>
        <p:txBody>
          <a:bodyPr>
            <a:normAutofit fontScale="90000"/>
          </a:bodyPr>
          <a:lstStyle/>
          <a:p>
            <a:r>
              <a:rPr lang="fr-FR" sz="2000" b="1" dirty="0"/>
              <a:t>Tableau de données: Incidents terroristes au Maghreb et au Sahel depuis le 11 </a:t>
            </a:r>
            <a:r>
              <a:rPr lang="fr-FR" sz="2000" b="1"/>
              <a:t>septembre </a:t>
            </a:r>
            <a:r>
              <a:rPr lang="fr-FR" sz="2000" b="1" smtClean="0"/>
              <a:t>2001</a:t>
            </a:r>
            <a:endParaRPr lang="en-US" sz="2000" b="1"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523593118"/>
              </p:ext>
            </p:extLst>
          </p:nvPr>
        </p:nvGraphicFramePr>
        <p:xfrm>
          <a:off x="606039" y="1039366"/>
          <a:ext cx="10521307" cy="7437120"/>
        </p:xfrm>
        <a:graphic>
          <a:graphicData uri="http://schemas.openxmlformats.org/drawingml/2006/table">
            <a:tbl>
              <a:tblPr firstRow="1" bandRow="1">
                <a:tableStyleId>{5C22544A-7EE6-4342-B048-85BDC9FD1C3A}</a:tableStyleId>
              </a:tblPr>
              <a:tblGrid>
                <a:gridCol w="1351550"/>
                <a:gridCol w="837126"/>
                <a:gridCol w="579550"/>
                <a:gridCol w="566670"/>
                <a:gridCol w="579550"/>
                <a:gridCol w="605307"/>
                <a:gridCol w="631064"/>
                <a:gridCol w="553792"/>
                <a:gridCol w="631065"/>
                <a:gridCol w="605307"/>
                <a:gridCol w="620023"/>
                <a:gridCol w="590591"/>
                <a:gridCol w="592428"/>
                <a:gridCol w="592428"/>
                <a:gridCol w="579549"/>
                <a:gridCol w="605307"/>
              </a:tblGrid>
              <a:tr h="485916">
                <a:tc>
                  <a:txBody>
                    <a:bodyPr/>
                    <a:lstStyle/>
                    <a:p>
                      <a:r>
                        <a:rPr lang="en-US" dirty="0" err="1" smtClean="0"/>
                        <a:t>chronologie</a:t>
                      </a:r>
                      <a:endParaRPr lang="en-US" dirty="0"/>
                    </a:p>
                  </a:txBody>
                  <a:tcPr/>
                </a:tc>
                <a:tc>
                  <a:txBody>
                    <a:bodyPr/>
                    <a:lstStyle/>
                    <a:p>
                      <a:r>
                        <a:rPr lang="en-US" dirty="0" err="1" smtClean="0"/>
                        <a:t>ann</a:t>
                      </a:r>
                      <a:r>
                        <a:rPr lang="fr-FR" dirty="0" err="1" smtClean="0"/>
                        <a:t>ée</a:t>
                      </a:r>
                      <a:endParaRPr lang="en-US" dirty="0"/>
                    </a:p>
                  </a:txBody>
                  <a:tcPr/>
                </a:tc>
                <a:tc>
                  <a:txBody>
                    <a:bodyPr/>
                    <a:lstStyle/>
                    <a:p>
                      <a:r>
                        <a:rPr lang="fr-FR" sz="1400" smtClean="0"/>
                        <a:t>2001</a:t>
                      </a:r>
                      <a:endParaRPr lang="en-US" sz="1400" dirty="0"/>
                    </a:p>
                  </a:txBody>
                  <a:tcPr/>
                </a:tc>
                <a:tc>
                  <a:txBody>
                    <a:bodyPr/>
                    <a:lstStyle/>
                    <a:p>
                      <a:r>
                        <a:rPr lang="fr-FR" sz="1400" dirty="0" smtClean="0"/>
                        <a:t>2002</a:t>
                      </a:r>
                      <a:endParaRPr lang="en-US" sz="1400" dirty="0"/>
                    </a:p>
                  </a:txBody>
                  <a:tcPr/>
                </a:tc>
                <a:tc>
                  <a:txBody>
                    <a:bodyPr/>
                    <a:lstStyle/>
                    <a:p>
                      <a:r>
                        <a:rPr lang="fr-FR" sz="1400" dirty="0" smtClean="0"/>
                        <a:t>2003</a:t>
                      </a:r>
                      <a:endParaRPr lang="en-US" sz="1400" dirty="0"/>
                    </a:p>
                  </a:txBody>
                  <a:tcPr/>
                </a:tc>
                <a:tc>
                  <a:txBody>
                    <a:bodyPr/>
                    <a:lstStyle/>
                    <a:p>
                      <a:r>
                        <a:rPr lang="fr-FR" sz="1400" dirty="0" smtClean="0"/>
                        <a:t>2004</a:t>
                      </a:r>
                      <a:endParaRPr lang="en-US" sz="1400" dirty="0"/>
                    </a:p>
                  </a:txBody>
                  <a:tcPr/>
                </a:tc>
                <a:tc>
                  <a:txBody>
                    <a:bodyPr/>
                    <a:lstStyle/>
                    <a:p>
                      <a:r>
                        <a:rPr lang="fr-FR" sz="1400" dirty="0" smtClean="0"/>
                        <a:t>2005</a:t>
                      </a:r>
                      <a:endParaRPr lang="en-US" sz="1400" dirty="0"/>
                    </a:p>
                  </a:txBody>
                  <a:tcPr/>
                </a:tc>
                <a:tc>
                  <a:txBody>
                    <a:bodyPr/>
                    <a:lstStyle/>
                    <a:p>
                      <a:r>
                        <a:rPr lang="fr-FR" sz="1400" dirty="0" smtClean="0"/>
                        <a:t>2006</a:t>
                      </a:r>
                      <a:endParaRPr lang="en-US" sz="1400" dirty="0"/>
                    </a:p>
                  </a:txBody>
                  <a:tcPr/>
                </a:tc>
                <a:tc>
                  <a:txBody>
                    <a:bodyPr/>
                    <a:lstStyle/>
                    <a:p>
                      <a:r>
                        <a:rPr lang="fr-FR" sz="1400" dirty="0" smtClean="0"/>
                        <a:t>2007</a:t>
                      </a:r>
                      <a:endParaRPr lang="en-US" sz="1400" dirty="0"/>
                    </a:p>
                  </a:txBody>
                  <a:tcPr/>
                </a:tc>
                <a:tc>
                  <a:txBody>
                    <a:bodyPr/>
                    <a:lstStyle/>
                    <a:p>
                      <a:r>
                        <a:rPr lang="fr-FR" sz="1400" dirty="0" smtClean="0"/>
                        <a:t>2008</a:t>
                      </a:r>
                      <a:endParaRPr lang="en-US" sz="1400" dirty="0"/>
                    </a:p>
                  </a:txBody>
                  <a:tcPr/>
                </a:tc>
                <a:tc>
                  <a:txBody>
                    <a:bodyPr/>
                    <a:lstStyle/>
                    <a:p>
                      <a:r>
                        <a:rPr lang="fr-FR" sz="1400" dirty="0" smtClean="0"/>
                        <a:t>2009</a:t>
                      </a:r>
                      <a:endParaRPr lang="en-US" sz="1400" dirty="0"/>
                    </a:p>
                  </a:txBody>
                  <a:tcPr/>
                </a:tc>
                <a:tc>
                  <a:txBody>
                    <a:bodyPr/>
                    <a:lstStyle/>
                    <a:p>
                      <a:r>
                        <a:rPr lang="fr-FR" sz="1400" dirty="0" smtClean="0"/>
                        <a:t>2010</a:t>
                      </a:r>
                      <a:endParaRPr lang="en-US" sz="1400" dirty="0"/>
                    </a:p>
                  </a:txBody>
                  <a:tcPr/>
                </a:tc>
                <a:tc>
                  <a:txBody>
                    <a:bodyPr/>
                    <a:lstStyle/>
                    <a:p>
                      <a:r>
                        <a:rPr lang="fr-FR" sz="1400" dirty="0" smtClean="0"/>
                        <a:t>2011</a:t>
                      </a:r>
                      <a:endParaRPr lang="en-US" sz="1400" dirty="0"/>
                    </a:p>
                  </a:txBody>
                  <a:tcPr/>
                </a:tc>
                <a:tc>
                  <a:txBody>
                    <a:bodyPr/>
                    <a:lstStyle/>
                    <a:p>
                      <a:r>
                        <a:rPr lang="fr-FR" sz="1400" dirty="0" smtClean="0"/>
                        <a:t>2012</a:t>
                      </a:r>
                      <a:endParaRPr lang="en-US" sz="1400" dirty="0"/>
                    </a:p>
                  </a:txBody>
                  <a:tcPr/>
                </a:tc>
                <a:tc>
                  <a:txBody>
                    <a:bodyPr/>
                    <a:lstStyle/>
                    <a:p>
                      <a:r>
                        <a:rPr lang="fr-FR" sz="1400" dirty="0" smtClean="0"/>
                        <a:t>2013</a:t>
                      </a:r>
                      <a:endParaRPr lang="en-US" sz="1400" dirty="0"/>
                    </a:p>
                  </a:txBody>
                  <a:tcPr/>
                </a:tc>
                <a:tc>
                  <a:txBody>
                    <a:bodyPr/>
                    <a:lstStyle/>
                    <a:p>
                      <a:r>
                        <a:rPr lang="fr-FR" sz="1400" dirty="0" smtClean="0"/>
                        <a:t>2014</a:t>
                      </a:r>
                      <a:endParaRPr lang="en-US" sz="1400" dirty="0"/>
                    </a:p>
                  </a:txBody>
                  <a:tcPr/>
                </a:tc>
              </a:tr>
              <a:tr h="4859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aseline="0" dirty="0" smtClean="0"/>
                        <a:t>Pays</a:t>
                      </a:r>
                      <a:r>
                        <a:rPr lang="en-US" sz="1400" baseline="0" dirty="0" smtClean="0"/>
                        <a:t> </a:t>
                      </a:r>
                      <a:r>
                        <a:rPr lang="fr-FR" sz="1400" dirty="0" smtClean="0"/>
                        <a:t>du Nord, de l</a:t>
                      </a:r>
                      <a:r>
                        <a:rPr lang="fr-FR" sz="1400" baseline="0" dirty="0" smtClean="0"/>
                        <a:t>’Ouest, de l’Afrique Centrale </a:t>
                      </a:r>
                      <a:endParaRPr lang="en-US" sz="1400" dirty="0"/>
                    </a:p>
                  </a:txBody>
                  <a:tcPr/>
                </a:tc>
                <a:tc>
                  <a:txBody>
                    <a:bodyPr/>
                    <a:lstStyle/>
                    <a:p>
                      <a:r>
                        <a:rPr lang="fr-FR" sz="1400" dirty="0" smtClean="0"/>
                        <a:t>Total</a:t>
                      </a:r>
                    </a:p>
                    <a:p>
                      <a:r>
                        <a:rPr lang="fr-FR" sz="1400" dirty="0" smtClean="0"/>
                        <a:t>1951</a:t>
                      </a:r>
                      <a:r>
                        <a:rPr lang="fr-FR" sz="1400" baseline="0" dirty="0" smtClean="0"/>
                        <a:t> attaques</a:t>
                      </a:r>
                      <a:endParaRPr lang="en-US" sz="1400" dirty="0"/>
                    </a:p>
                  </a:txBody>
                  <a:tcPr/>
                </a:tc>
                <a:tc>
                  <a:txBody>
                    <a:bodyPr/>
                    <a:lstStyle/>
                    <a:p>
                      <a:r>
                        <a:rPr lang="fr-FR" dirty="0" smtClean="0"/>
                        <a:t>21</a:t>
                      </a:r>
                    </a:p>
                    <a:p>
                      <a:r>
                        <a:rPr lang="fr-FR" sz="900" baseline="0" dirty="0" smtClean="0"/>
                        <a:t>attaque</a:t>
                      </a:r>
                      <a:endParaRPr lang="en-US" sz="900" dirty="0"/>
                    </a:p>
                  </a:txBody>
                  <a:tcPr/>
                </a:tc>
                <a:tc>
                  <a:txBody>
                    <a:bodyPr/>
                    <a:lstStyle/>
                    <a:p>
                      <a:r>
                        <a:rPr lang="fr-FR" dirty="0" smtClean="0"/>
                        <a:t>55</a:t>
                      </a:r>
                      <a:endParaRPr lang="ar-Y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900" baseline="0" dirty="0" smtClean="0"/>
                        <a:t>attaque</a:t>
                      </a:r>
                      <a:endParaRPr lang="en-US" sz="900" dirty="0" smtClean="0"/>
                    </a:p>
                    <a:p>
                      <a:endParaRPr lang="en-US" dirty="0"/>
                    </a:p>
                  </a:txBody>
                  <a:tcPr/>
                </a:tc>
                <a:tc>
                  <a:txBody>
                    <a:bodyPr/>
                    <a:lstStyle/>
                    <a:p>
                      <a:r>
                        <a:rPr lang="fr-FR" dirty="0" smtClean="0"/>
                        <a:t>31</a:t>
                      </a:r>
                      <a:endParaRPr lang="ar-Y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900" baseline="0" dirty="0" smtClean="0"/>
                        <a:t>attaque</a:t>
                      </a:r>
                      <a:endParaRPr lang="en-US" sz="900" dirty="0" smtClean="0"/>
                    </a:p>
                    <a:p>
                      <a:endParaRPr lang="en-US" dirty="0"/>
                    </a:p>
                  </a:txBody>
                  <a:tcPr/>
                </a:tc>
                <a:tc>
                  <a:txBody>
                    <a:bodyPr/>
                    <a:lstStyle/>
                    <a:p>
                      <a:r>
                        <a:rPr lang="fr-FR" dirty="0" smtClean="0"/>
                        <a:t>44</a:t>
                      </a:r>
                      <a:endParaRPr lang="ar-Y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900" baseline="0" dirty="0" smtClean="0"/>
                        <a:t>attaque</a:t>
                      </a:r>
                      <a:endParaRPr lang="en-US" sz="900" dirty="0" smtClean="0"/>
                    </a:p>
                    <a:p>
                      <a:endParaRPr lang="en-US" dirty="0"/>
                    </a:p>
                  </a:txBody>
                  <a:tcPr/>
                </a:tc>
                <a:tc>
                  <a:txBody>
                    <a:bodyPr/>
                    <a:lstStyle/>
                    <a:p>
                      <a:r>
                        <a:rPr lang="fr-FR" dirty="0" smtClean="0"/>
                        <a:t>104</a:t>
                      </a:r>
                      <a:endParaRPr lang="ar-Y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900" baseline="0" dirty="0" smtClean="0"/>
                        <a:t>attaque</a:t>
                      </a:r>
                      <a:endParaRPr lang="en-US" sz="900" dirty="0" smtClean="0"/>
                    </a:p>
                    <a:p>
                      <a:endParaRPr lang="en-US" dirty="0"/>
                    </a:p>
                  </a:txBody>
                  <a:tcPr/>
                </a:tc>
                <a:tc>
                  <a:txBody>
                    <a:bodyPr/>
                    <a:lstStyle/>
                    <a:p>
                      <a:r>
                        <a:rPr lang="fr-FR" dirty="0" smtClean="0"/>
                        <a:t>153</a:t>
                      </a:r>
                      <a:endParaRPr lang="ar-Y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900" baseline="0" dirty="0" smtClean="0"/>
                        <a:t>attaque</a:t>
                      </a:r>
                      <a:endParaRPr lang="en-US" sz="900" dirty="0" smtClean="0"/>
                    </a:p>
                    <a:p>
                      <a:endParaRPr lang="en-US" dirty="0"/>
                    </a:p>
                  </a:txBody>
                  <a:tcPr/>
                </a:tc>
                <a:tc>
                  <a:txBody>
                    <a:bodyPr/>
                    <a:lstStyle/>
                    <a:p>
                      <a:r>
                        <a:rPr lang="fr-FR" dirty="0" smtClean="0"/>
                        <a:t>161</a:t>
                      </a:r>
                      <a:endParaRPr lang="ar-Y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900" baseline="0" dirty="0" smtClean="0"/>
                        <a:t>attaque</a:t>
                      </a:r>
                      <a:endParaRPr lang="en-US" sz="900" dirty="0" smtClean="0"/>
                    </a:p>
                    <a:p>
                      <a:endParaRPr lang="en-US" dirty="0"/>
                    </a:p>
                  </a:txBody>
                  <a:tcPr/>
                </a:tc>
                <a:tc>
                  <a:txBody>
                    <a:bodyPr/>
                    <a:lstStyle/>
                    <a:p>
                      <a:r>
                        <a:rPr lang="fr-FR" dirty="0" smtClean="0"/>
                        <a:t>152</a:t>
                      </a:r>
                      <a:endParaRPr lang="ar-Y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900" baseline="0" dirty="0" smtClean="0"/>
                        <a:t>attaque</a:t>
                      </a:r>
                      <a:endParaRPr lang="en-US" sz="900" dirty="0" smtClean="0"/>
                    </a:p>
                    <a:p>
                      <a:endParaRPr lang="en-US" dirty="0"/>
                    </a:p>
                  </a:txBody>
                  <a:tcPr/>
                </a:tc>
                <a:tc>
                  <a:txBody>
                    <a:bodyPr/>
                    <a:lstStyle/>
                    <a:p>
                      <a:r>
                        <a:rPr lang="fr-FR" dirty="0" smtClean="0"/>
                        <a:t>204</a:t>
                      </a:r>
                      <a:endParaRPr lang="ar-Y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900" baseline="0" dirty="0" smtClean="0"/>
                        <a:t>attaque</a:t>
                      </a:r>
                      <a:endParaRPr lang="en-US" sz="900" dirty="0" smtClean="0"/>
                    </a:p>
                    <a:p>
                      <a:endParaRPr lang="en-US" dirty="0"/>
                    </a:p>
                  </a:txBody>
                  <a:tcPr/>
                </a:tc>
                <a:tc>
                  <a:txBody>
                    <a:bodyPr/>
                    <a:lstStyle/>
                    <a:p>
                      <a:r>
                        <a:rPr lang="fr-FR" dirty="0" smtClean="0"/>
                        <a:t>178</a:t>
                      </a:r>
                      <a:endParaRPr lang="ar-YE" sz="9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900" baseline="0" dirty="0" smtClean="0"/>
                        <a:t>attaque</a:t>
                      </a:r>
                      <a:endParaRPr lang="en-US" sz="900" dirty="0" smtClean="0"/>
                    </a:p>
                    <a:p>
                      <a:endParaRPr lang="en-US" dirty="0"/>
                    </a:p>
                  </a:txBody>
                  <a:tcPr/>
                </a:tc>
                <a:tc>
                  <a:txBody>
                    <a:bodyPr/>
                    <a:lstStyle/>
                    <a:p>
                      <a:r>
                        <a:rPr lang="fr-FR" dirty="0" smtClean="0"/>
                        <a:t>185</a:t>
                      </a:r>
                      <a:endParaRPr lang="ar-Y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900" baseline="0" dirty="0" smtClean="0"/>
                        <a:t>attaque</a:t>
                      </a:r>
                      <a:endParaRPr lang="en-US" sz="900" dirty="0" smtClean="0"/>
                    </a:p>
                    <a:p>
                      <a:endParaRPr lang="en-US" sz="900" dirty="0"/>
                    </a:p>
                  </a:txBody>
                  <a:tcPr/>
                </a:tc>
                <a:tc>
                  <a:txBody>
                    <a:bodyPr/>
                    <a:lstStyle/>
                    <a:p>
                      <a:r>
                        <a:rPr lang="fr-FR" dirty="0" smtClean="0"/>
                        <a:t>144</a:t>
                      </a:r>
                      <a:endParaRPr lang="ar-Y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900" baseline="0" dirty="0" smtClean="0"/>
                        <a:t>attaque</a:t>
                      </a:r>
                      <a:endParaRPr lang="en-US" sz="900" dirty="0" smtClean="0"/>
                    </a:p>
                    <a:p>
                      <a:endParaRPr lang="en-US" dirty="0"/>
                    </a:p>
                  </a:txBody>
                  <a:tcPr/>
                </a:tc>
                <a:tc>
                  <a:txBody>
                    <a:bodyPr/>
                    <a:lstStyle/>
                    <a:p>
                      <a:r>
                        <a:rPr lang="fr-FR" dirty="0" smtClean="0"/>
                        <a:t>230</a:t>
                      </a:r>
                      <a:endParaRPr lang="ar-Y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900" baseline="0" dirty="0" smtClean="0"/>
                        <a:t>attaque</a:t>
                      </a:r>
                      <a:endParaRPr lang="en-US" sz="900" dirty="0" smtClean="0"/>
                    </a:p>
                    <a:p>
                      <a:endParaRPr lang="en-US" dirty="0"/>
                    </a:p>
                  </a:txBody>
                  <a:tcPr/>
                </a:tc>
                <a:tc>
                  <a:txBody>
                    <a:bodyPr/>
                    <a:lstStyle/>
                    <a:p>
                      <a:r>
                        <a:rPr lang="fr-FR" dirty="0" smtClean="0"/>
                        <a:t>289</a:t>
                      </a:r>
                      <a:endParaRPr lang="ar-Y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900" baseline="0" dirty="0" smtClean="0"/>
                        <a:t>attaque</a:t>
                      </a:r>
                      <a:endParaRPr lang="en-US" sz="900" dirty="0" smtClean="0"/>
                    </a:p>
                    <a:p>
                      <a:endParaRPr lang="en-US" dirty="0"/>
                    </a:p>
                  </a:txBody>
                  <a:tcPr/>
                </a:tc>
              </a:tr>
              <a:tr h="485916">
                <a:tc>
                  <a:txBody>
                    <a:bodyPr/>
                    <a:lstStyle/>
                    <a:p>
                      <a:r>
                        <a:rPr lang="fr-FR" dirty="0" smtClean="0"/>
                        <a:t>Algérie</a:t>
                      </a:r>
                      <a:r>
                        <a:rPr lang="fr-FR" baseline="0" dirty="0" smtClean="0"/>
                        <a:t> </a:t>
                      </a:r>
                      <a:endParaRPr lang="en-US" dirty="0"/>
                    </a:p>
                  </a:txBody>
                  <a:tcPr/>
                </a:tc>
                <a:tc>
                  <a:txBody>
                    <a:bodyPr/>
                    <a:lstStyle/>
                    <a:p>
                      <a:r>
                        <a:rPr lang="en-US" sz="1400" dirty="0" smtClean="0"/>
                        <a:t>1307</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aseline="0" dirty="0" smtClean="0"/>
                        <a:t>attaques</a:t>
                      </a:r>
                      <a:endParaRPr lang="en-US" sz="1400" dirty="0" smtClean="0"/>
                    </a:p>
                  </a:txBody>
                  <a:tcPr/>
                </a:tc>
                <a:tc>
                  <a:txBody>
                    <a:bodyPr/>
                    <a:lstStyle/>
                    <a:p>
                      <a:r>
                        <a:rPr lang="en-US" dirty="0" smtClean="0"/>
                        <a:t>20</a:t>
                      </a:r>
                      <a:endParaRPr lang="en-US" dirty="0"/>
                    </a:p>
                  </a:txBody>
                  <a:tcPr/>
                </a:tc>
                <a:tc>
                  <a:txBody>
                    <a:bodyPr/>
                    <a:lstStyle/>
                    <a:p>
                      <a:r>
                        <a:rPr lang="en-US" dirty="0" smtClean="0"/>
                        <a:t>45</a:t>
                      </a:r>
                      <a:endParaRPr lang="en-US" dirty="0"/>
                    </a:p>
                  </a:txBody>
                  <a:tcPr/>
                </a:tc>
                <a:tc>
                  <a:txBody>
                    <a:bodyPr/>
                    <a:lstStyle/>
                    <a:p>
                      <a:r>
                        <a:rPr lang="en-US" dirty="0" smtClean="0"/>
                        <a:t>28</a:t>
                      </a:r>
                      <a:endParaRPr lang="en-US" dirty="0"/>
                    </a:p>
                  </a:txBody>
                  <a:tcPr/>
                </a:tc>
                <a:tc>
                  <a:txBody>
                    <a:bodyPr/>
                    <a:lstStyle/>
                    <a:p>
                      <a:r>
                        <a:rPr lang="en-US" dirty="0" smtClean="0"/>
                        <a:t>39</a:t>
                      </a:r>
                      <a:endParaRPr lang="en-US" dirty="0"/>
                    </a:p>
                  </a:txBody>
                  <a:tcPr/>
                </a:tc>
                <a:tc>
                  <a:txBody>
                    <a:bodyPr/>
                    <a:lstStyle/>
                    <a:p>
                      <a:r>
                        <a:rPr lang="en-US" dirty="0" smtClean="0"/>
                        <a:t>93</a:t>
                      </a:r>
                      <a:endParaRPr lang="en-US" dirty="0"/>
                    </a:p>
                  </a:txBody>
                  <a:tcPr/>
                </a:tc>
                <a:tc>
                  <a:txBody>
                    <a:bodyPr/>
                    <a:lstStyle/>
                    <a:p>
                      <a:r>
                        <a:rPr lang="en-US" dirty="0" smtClean="0"/>
                        <a:t>120</a:t>
                      </a:r>
                      <a:endParaRPr lang="en-US" dirty="0"/>
                    </a:p>
                  </a:txBody>
                  <a:tcPr/>
                </a:tc>
                <a:tc>
                  <a:txBody>
                    <a:bodyPr/>
                    <a:lstStyle/>
                    <a:p>
                      <a:r>
                        <a:rPr lang="en-US" dirty="0" smtClean="0"/>
                        <a:t>110</a:t>
                      </a:r>
                      <a:endParaRPr lang="en-US" dirty="0"/>
                    </a:p>
                  </a:txBody>
                  <a:tcPr/>
                </a:tc>
                <a:tc>
                  <a:txBody>
                    <a:bodyPr/>
                    <a:lstStyle/>
                    <a:p>
                      <a:r>
                        <a:rPr lang="en-US" dirty="0" smtClean="0"/>
                        <a:t>121</a:t>
                      </a:r>
                      <a:endParaRPr lang="en-US" dirty="0"/>
                    </a:p>
                  </a:txBody>
                  <a:tcPr/>
                </a:tc>
                <a:tc>
                  <a:txBody>
                    <a:bodyPr/>
                    <a:lstStyle/>
                    <a:p>
                      <a:r>
                        <a:rPr lang="en-US" dirty="0" smtClean="0"/>
                        <a:t>185</a:t>
                      </a:r>
                      <a:endParaRPr lang="en-US" dirty="0"/>
                    </a:p>
                  </a:txBody>
                  <a:tcPr/>
                </a:tc>
                <a:tc>
                  <a:txBody>
                    <a:bodyPr/>
                    <a:lstStyle/>
                    <a:p>
                      <a:r>
                        <a:rPr lang="en-US" dirty="0" smtClean="0"/>
                        <a:t>168</a:t>
                      </a:r>
                      <a:endParaRPr lang="en-US" dirty="0"/>
                    </a:p>
                  </a:txBody>
                  <a:tcPr/>
                </a:tc>
                <a:tc>
                  <a:txBody>
                    <a:bodyPr/>
                    <a:lstStyle/>
                    <a:p>
                      <a:r>
                        <a:rPr lang="en-US" dirty="0" smtClean="0"/>
                        <a:t>164</a:t>
                      </a:r>
                      <a:endParaRPr lang="en-US" dirty="0"/>
                    </a:p>
                  </a:txBody>
                  <a:tcPr/>
                </a:tc>
                <a:tc>
                  <a:txBody>
                    <a:bodyPr/>
                    <a:lstStyle/>
                    <a:p>
                      <a:r>
                        <a:rPr lang="en-US" dirty="0" smtClean="0"/>
                        <a:t>132</a:t>
                      </a:r>
                      <a:endParaRPr lang="en-US" dirty="0"/>
                    </a:p>
                  </a:txBody>
                  <a:tcPr/>
                </a:tc>
                <a:tc>
                  <a:txBody>
                    <a:bodyPr/>
                    <a:lstStyle/>
                    <a:p>
                      <a:r>
                        <a:rPr lang="en-US" dirty="0" smtClean="0"/>
                        <a:t>51</a:t>
                      </a:r>
                      <a:endParaRPr lang="en-US" dirty="0"/>
                    </a:p>
                  </a:txBody>
                  <a:tcPr/>
                </a:tc>
                <a:tc>
                  <a:txBody>
                    <a:bodyPr/>
                    <a:lstStyle/>
                    <a:p>
                      <a:r>
                        <a:rPr lang="en-US" dirty="0" smtClean="0"/>
                        <a:t>22</a:t>
                      </a:r>
                      <a:endParaRPr lang="en-US" dirty="0"/>
                    </a:p>
                  </a:txBody>
                  <a:tcPr/>
                </a:tc>
              </a:tr>
              <a:tr h="485916">
                <a:tc>
                  <a:txBody>
                    <a:bodyPr/>
                    <a:lstStyle/>
                    <a:p>
                      <a:r>
                        <a:rPr lang="fr-FR" dirty="0" err="1" smtClean="0"/>
                        <a:t>TChad</a:t>
                      </a:r>
                      <a:r>
                        <a:rPr lang="fr-FR" baseline="0" dirty="0" smtClean="0"/>
                        <a:t> </a:t>
                      </a:r>
                      <a:endParaRPr lang="en-US" dirty="0"/>
                    </a:p>
                  </a:txBody>
                  <a:tcPr/>
                </a:tc>
                <a:tc>
                  <a:txBody>
                    <a:bodyPr/>
                    <a:lstStyle/>
                    <a:p>
                      <a:r>
                        <a:rPr lang="en-US" sz="1400" dirty="0" smtClean="0"/>
                        <a:t>58</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aseline="0" dirty="0" smtClean="0"/>
                        <a:t>attaques</a:t>
                      </a:r>
                      <a:endParaRPr lang="en-US" sz="1400" dirty="0" smtClean="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3</a:t>
                      </a:r>
                      <a:endParaRPr lang="en-US" dirty="0"/>
                    </a:p>
                  </a:txBody>
                  <a:tcPr/>
                </a:tc>
                <a:tc>
                  <a:txBody>
                    <a:bodyPr/>
                    <a:lstStyle/>
                    <a:p>
                      <a:r>
                        <a:rPr lang="en-US" dirty="0" smtClean="0"/>
                        <a:t>6</a:t>
                      </a:r>
                      <a:endParaRPr lang="en-US" dirty="0"/>
                    </a:p>
                  </a:txBody>
                  <a:tcPr/>
                </a:tc>
                <a:tc>
                  <a:txBody>
                    <a:bodyPr/>
                    <a:lstStyle/>
                    <a:p>
                      <a:r>
                        <a:rPr lang="en-US" dirty="0" smtClean="0"/>
                        <a:t>28</a:t>
                      </a:r>
                      <a:endParaRPr lang="en-US" dirty="0"/>
                    </a:p>
                  </a:txBody>
                  <a:tcPr/>
                </a:tc>
                <a:tc>
                  <a:txBody>
                    <a:bodyPr/>
                    <a:lstStyle/>
                    <a:p>
                      <a:r>
                        <a:rPr lang="en-US" dirty="0" smtClean="0"/>
                        <a:t>14</a:t>
                      </a:r>
                      <a:endParaRPr lang="en-US" dirty="0"/>
                    </a:p>
                  </a:txBody>
                  <a:tcPr/>
                </a:tc>
                <a:tc>
                  <a:txBody>
                    <a:bodyPr/>
                    <a:lstStyle/>
                    <a:p>
                      <a:r>
                        <a:rPr lang="en-US" dirty="0" smtClean="0"/>
                        <a:t>6</a:t>
                      </a:r>
                      <a:endParaRPr lang="en-US" dirty="0"/>
                    </a:p>
                  </a:txBody>
                  <a:tcPr/>
                </a:tc>
                <a:tc>
                  <a:txBody>
                    <a:bodyPr/>
                    <a:lstStyle/>
                    <a:p>
                      <a:endParaRPr lang="en-US"/>
                    </a:p>
                  </a:txBody>
                  <a:tcPr/>
                </a:tc>
                <a:tc>
                  <a:txBody>
                    <a:bodyPr/>
                    <a:lstStyle/>
                    <a:p>
                      <a:r>
                        <a:rPr lang="en-US" dirty="0" smtClean="0"/>
                        <a:t>1</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85916">
                <a:tc>
                  <a:txBody>
                    <a:bodyPr/>
                    <a:lstStyle/>
                    <a:p>
                      <a:r>
                        <a:rPr lang="fr-FR" dirty="0" smtClean="0"/>
                        <a:t>Libye </a:t>
                      </a:r>
                      <a:endParaRPr lang="en-US" dirty="0"/>
                    </a:p>
                  </a:txBody>
                  <a:tcPr/>
                </a:tc>
                <a:tc>
                  <a:txBody>
                    <a:bodyPr/>
                    <a:lstStyle/>
                    <a:p>
                      <a:r>
                        <a:rPr lang="en-US" sz="1400" dirty="0" smtClean="0"/>
                        <a:t>353</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aseline="0" dirty="0" smtClean="0"/>
                        <a:t>attaques</a:t>
                      </a:r>
                      <a:endParaRPr lang="en-US" sz="1400" dirty="0" smtClean="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1</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6</a:t>
                      </a:r>
                      <a:endParaRPr lang="en-US" dirty="0"/>
                    </a:p>
                  </a:txBody>
                  <a:tcPr/>
                </a:tc>
                <a:tc>
                  <a:txBody>
                    <a:bodyPr/>
                    <a:lstStyle/>
                    <a:p>
                      <a:r>
                        <a:rPr lang="en-US" dirty="0" smtClean="0"/>
                        <a:t>145</a:t>
                      </a:r>
                      <a:endParaRPr lang="en-US" dirty="0"/>
                    </a:p>
                  </a:txBody>
                  <a:tcPr/>
                </a:tc>
                <a:tc>
                  <a:txBody>
                    <a:bodyPr/>
                    <a:lstStyle/>
                    <a:p>
                      <a:r>
                        <a:rPr lang="en-US" dirty="0" smtClean="0"/>
                        <a:t>201</a:t>
                      </a:r>
                      <a:endParaRPr lang="en-US" dirty="0"/>
                    </a:p>
                  </a:txBody>
                  <a:tcPr/>
                </a:tc>
              </a:tr>
              <a:tr h="485916">
                <a:tc>
                  <a:txBody>
                    <a:bodyPr/>
                    <a:lstStyle/>
                    <a:p>
                      <a:r>
                        <a:rPr lang="fr-FR" dirty="0" smtClean="0"/>
                        <a:t>Mali</a:t>
                      </a:r>
                      <a:endParaRPr lang="en-US" dirty="0"/>
                    </a:p>
                  </a:txBody>
                  <a:tcPr/>
                </a:tc>
                <a:tc>
                  <a:txBody>
                    <a:bodyPr/>
                    <a:lstStyle/>
                    <a:p>
                      <a:r>
                        <a:rPr lang="en-US" sz="1400" dirty="0" smtClean="0"/>
                        <a:t>105</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aseline="0" dirty="0" smtClean="0"/>
                        <a:t>attaques</a:t>
                      </a:r>
                      <a:endParaRPr lang="en-US" sz="1400" dirty="0" smtClean="0"/>
                    </a:p>
                  </a:txBody>
                  <a:tcPr/>
                </a:tc>
                <a:tc>
                  <a:txBody>
                    <a:bodyPr/>
                    <a:lstStyle/>
                    <a:p>
                      <a:endParaRPr lang="en-US"/>
                    </a:p>
                  </a:txBody>
                  <a:tcPr/>
                </a:tc>
                <a:tc>
                  <a:txBody>
                    <a:bodyPr/>
                    <a:lstStyle/>
                    <a:p>
                      <a:endParaRPr lang="en-US"/>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r>
                        <a:rPr lang="en-US" dirty="0" smtClean="0"/>
                        <a:t>11</a:t>
                      </a:r>
                      <a:endParaRPr lang="en-US" dirty="0"/>
                    </a:p>
                  </a:txBody>
                  <a:tcPr/>
                </a:tc>
                <a:tc>
                  <a:txBody>
                    <a:bodyPr/>
                    <a:lstStyle/>
                    <a:p>
                      <a:r>
                        <a:rPr lang="en-US" dirty="0" smtClean="0"/>
                        <a:t>9</a:t>
                      </a:r>
                      <a:endParaRPr lang="en-US" dirty="0"/>
                    </a:p>
                  </a:txBody>
                  <a:tcPr/>
                </a:tc>
                <a:tc>
                  <a:txBody>
                    <a:bodyPr/>
                    <a:lstStyle/>
                    <a:p>
                      <a:r>
                        <a:rPr lang="en-US" dirty="0" smtClean="0"/>
                        <a:t>4</a:t>
                      </a:r>
                      <a:endParaRPr lang="en-US" dirty="0"/>
                    </a:p>
                  </a:txBody>
                  <a:tcPr/>
                </a:tc>
                <a:tc>
                  <a:txBody>
                    <a:bodyPr/>
                    <a:lstStyle/>
                    <a:p>
                      <a:r>
                        <a:rPr lang="en-US" dirty="0" smtClean="0"/>
                        <a:t>8</a:t>
                      </a:r>
                      <a:endParaRPr lang="en-US" dirty="0"/>
                    </a:p>
                  </a:txBody>
                  <a:tcPr/>
                </a:tc>
                <a:tc>
                  <a:txBody>
                    <a:bodyPr/>
                    <a:lstStyle/>
                    <a:p>
                      <a:r>
                        <a:rPr lang="en-US" dirty="0" smtClean="0"/>
                        <a:t>5</a:t>
                      </a:r>
                      <a:endParaRPr lang="en-US" dirty="0"/>
                    </a:p>
                  </a:txBody>
                  <a:tcPr/>
                </a:tc>
                <a:tc>
                  <a:txBody>
                    <a:bodyPr/>
                    <a:lstStyle/>
                    <a:p>
                      <a:r>
                        <a:rPr lang="en-US" dirty="0" smtClean="0"/>
                        <a:t>16</a:t>
                      </a:r>
                      <a:endParaRPr lang="en-US" dirty="0"/>
                    </a:p>
                  </a:txBody>
                  <a:tcPr/>
                </a:tc>
                <a:tc>
                  <a:txBody>
                    <a:bodyPr/>
                    <a:lstStyle/>
                    <a:p>
                      <a:r>
                        <a:rPr lang="en-US" dirty="0" smtClean="0"/>
                        <a:t>35</a:t>
                      </a:r>
                      <a:endParaRPr lang="en-US" dirty="0"/>
                    </a:p>
                  </a:txBody>
                  <a:tcPr/>
                </a:tc>
              </a:tr>
              <a:tr h="485916">
                <a:tc>
                  <a:txBody>
                    <a:bodyPr/>
                    <a:lstStyle/>
                    <a:p>
                      <a:r>
                        <a:rPr lang="fr-FR" dirty="0" smtClean="0"/>
                        <a:t>Mauritanie</a:t>
                      </a:r>
                      <a:r>
                        <a:rPr lang="fr-FR" baseline="0" dirty="0" smtClean="0"/>
                        <a:t> </a:t>
                      </a:r>
                      <a:endParaRPr lang="en-US" dirty="0"/>
                    </a:p>
                  </a:txBody>
                  <a:tcPr/>
                </a:tc>
                <a:tc>
                  <a:txBody>
                    <a:bodyPr/>
                    <a:lstStyle/>
                    <a:p>
                      <a:r>
                        <a:rPr lang="en-US" sz="1400" dirty="0" smtClean="0"/>
                        <a:t>27</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aseline="0" dirty="0" smtClean="0"/>
                        <a:t>attaques</a:t>
                      </a:r>
                      <a:endParaRPr lang="en-US" sz="1400" dirty="0" smtClean="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1</a:t>
                      </a:r>
                      <a:endParaRPr lang="en-US" dirty="0"/>
                    </a:p>
                  </a:txBody>
                  <a:tcPr/>
                </a:tc>
                <a:tc>
                  <a:txBody>
                    <a:bodyPr/>
                    <a:lstStyle/>
                    <a:p>
                      <a:r>
                        <a:rPr lang="en-US" dirty="0" smtClean="0"/>
                        <a:t>3</a:t>
                      </a:r>
                      <a:endParaRPr lang="en-US" dirty="0"/>
                    </a:p>
                  </a:txBody>
                  <a:tcPr/>
                </a:tc>
                <a:tc>
                  <a:txBody>
                    <a:bodyPr/>
                    <a:lstStyle/>
                    <a:p>
                      <a:endParaRPr lang="en-US"/>
                    </a:p>
                  </a:txBody>
                  <a:tcPr/>
                </a:tc>
                <a:tc>
                  <a:txBody>
                    <a:bodyPr/>
                    <a:lstStyle/>
                    <a:p>
                      <a:r>
                        <a:rPr lang="en-US" dirty="0" smtClean="0"/>
                        <a:t>4</a:t>
                      </a:r>
                      <a:endParaRPr lang="en-US" dirty="0"/>
                    </a:p>
                  </a:txBody>
                  <a:tcPr/>
                </a:tc>
                <a:tc>
                  <a:txBody>
                    <a:bodyPr/>
                    <a:lstStyle/>
                    <a:p>
                      <a:r>
                        <a:rPr lang="en-US" dirty="0" smtClean="0"/>
                        <a:t>4</a:t>
                      </a:r>
                      <a:endParaRPr lang="en-US" dirty="0"/>
                    </a:p>
                  </a:txBody>
                  <a:tcPr/>
                </a:tc>
                <a:tc>
                  <a:txBody>
                    <a:bodyPr/>
                    <a:lstStyle/>
                    <a:p>
                      <a:r>
                        <a:rPr lang="en-US" dirty="0" smtClean="0"/>
                        <a:t>6</a:t>
                      </a:r>
                      <a:endParaRPr lang="en-US" dirty="0"/>
                    </a:p>
                  </a:txBody>
                  <a:tcPr/>
                </a:tc>
                <a:tc>
                  <a:txBody>
                    <a:bodyPr/>
                    <a:lstStyle/>
                    <a:p>
                      <a:r>
                        <a:rPr lang="en-US" dirty="0" smtClean="0"/>
                        <a:t>2</a:t>
                      </a:r>
                      <a:endParaRPr lang="en-US" dirty="0"/>
                    </a:p>
                  </a:txBody>
                  <a:tcPr/>
                </a:tc>
                <a:tc>
                  <a:txBody>
                    <a:bodyPr/>
                    <a:lstStyle/>
                    <a:p>
                      <a:r>
                        <a:rPr lang="en-US" dirty="0" smtClean="0"/>
                        <a:t>7</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485916">
                <a:tc>
                  <a:txBody>
                    <a:bodyPr/>
                    <a:lstStyle/>
                    <a:p>
                      <a:r>
                        <a:rPr lang="fr-FR" dirty="0" smtClean="0"/>
                        <a:t>Maroc </a:t>
                      </a:r>
                      <a:endParaRPr lang="en-US" dirty="0"/>
                    </a:p>
                  </a:txBody>
                  <a:tcPr/>
                </a:tc>
                <a:tc>
                  <a:txBody>
                    <a:bodyPr/>
                    <a:lstStyle/>
                    <a:p>
                      <a:r>
                        <a:rPr lang="en-US" sz="1400" dirty="0" smtClean="0"/>
                        <a:t>9</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aseline="0" dirty="0" smtClean="0"/>
                        <a:t>attaques</a:t>
                      </a:r>
                      <a:endParaRPr lang="en-US" sz="1400" dirty="0" smtClean="0"/>
                    </a:p>
                  </a:txBody>
                  <a:tcPr/>
                </a:tc>
                <a:tc>
                  <a:txBody>
                    <a:bodyPr/>
                    <a:lstStyle/>
                    <a:p>
                      <a:endParaRPr lang="en-US"/>
                    </a:p>
                  </a:txBody>
                  <a:tcPr/>
                </a:tc>
                <a:tc>
                  <a:txBody>
                    <a:bodyPr/>
                    <a:lstStyle/>
                    <a:p>
                      <a:endParaRPr lang="en-US"/>
                    </a:p>
                  </a:txBody>
                  <a:tcPr/>
                </a:tc>
                <a:tc>
                  <a:txBody>
                    <a:bodyPr/>
                    <a:lstStyle/>
                    <a:p>
                      <a:r>
                        <a:rPr lang="en-US" dirty="0" smtClean="0"/>
                        <a:t>2</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5</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2</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485916">
                <a:tc>
                  <a:txBody>
                    <a:bodyPr/>
                    <a:lstStyle/>
                    <a:p>
                      <a:r>
                        <a:rPr lang="fr-FR" dirty="0" smtClean="0"/>
                        <a:t>Niger </a:t>
                      </a:r>
                      <a:endParaRPr lang="en-US" dirty="0"/>
                    </a:p>
                  </a:txBody>
                  <a:tcPr/>
                </a:tc>
                <a:tc>
                  <a:txBody>
                    <a:bodyPr/>
                    <a:lstStyle/>
                    <a:p>
                      <a:r>
                        <a:rPr lang="en-US" sz="1400" dirty="0" smtClean="0"/>
                        <a:t>44</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aseline="0" dirty="0" smtClean="0"/>
                        <a:t>attaques</a:t>
                      </a:r>
                      <a:endParaRPr lang="en-US" sz="1400" dirty="0" smtClean="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1</a:t>
                      </a:r>
                      <a:endParaRPr lang="en-US" dirty="0"/>
                    </a:p>
                  </a:txBody>
                  <a:tcPr/>
                </a:tc>
                <a:tc>
                  <a:txBody>
                    <a:bodyPr/>
                    <a:lstStyle/>
                    <a:p>
                      <a:r>
                        <a:rPr lang="en-US" dirty="0" smtClean="0"/>
                        <a:t>18</a:t>
                      </a:r>
                      <a:endParaRPr lang="en-US" dirty="0"/>
                    </a:p>
                  </a:txBody>
                  <a:tcPr/>
                </a:tc>
                <a:tc>
                  <a:txBody>
                    <a:bodyPr/>
                    <a:lstStyle/>
                    <a:p>
                      <a:r>
                        <a:rPr lang="en-US" dirty="0" smtClean="0"/>
                        <a:t>9</a:t>
                      </a:r>
                      <a:endParaRPr lang="en-US" dirty="0"/>
                    </a:p>
                  </a:txBody>
                  <a:tcPr/>
                </a:tc>
                <a:tc>
                  <a:txBody>
                    <a:bodyPr/>
                    <a:lstStyle/>
                    <a:p>
                      <a:r>
                        <a:rPr lang="en-US" dirty="0" smtClean="0"/>
                        <a:t>4</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4</a:t>
                      </a:r>
                      <a:endParaRPr lang="en-US" dirty="0"/>
                    </a:p>
                  </a:txBody>
                  <a:tcPr/>
                </a:tc>
              </a:tr>
              <a:tr h="485916">
                <a:tc>
                  <a:txBody>
                    <a:bodyPr/>
                    <a:lstStyle/>
                    <a:p>
                      <a:r>
                        <a:rPr lang="fr-FR" dirty="0" smtClean="0"/>
                        <a:t>Tunisie </a:t>
                      </a:r>
                      <a:endParaRPr lang="en-US" dirty="0"/>
                    </a:p>
                  </a:txBody>
                  <a:tcPr/>
                </a:tc>
                <a:tc>
                  <a:txBody>
                    <a:bodyPr/>
                    <a:lstStyle/>
                    <a:p>
                      <a:r>
                        <a:rPr lang="en-US" sz="1400" dirty="0" smtClean="0"/>
                        <a:t>48</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aseline="0" dirty="0" smtClean="0"/>
                        <a:t>attaques</a:t>
                      </a:r>
                      <a:endParaRPr lang="en-US" sz="1400" dirty="0" smtClean="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smtClean="0"/>
                        <a:t>1</a:t>
                      </a:r>
                      <a:endParaRPr lang="en-US" dirty="0"/>
                    </a:p>
                  </a:txBody>
                  <a:tcPr/>
                </a:tc>
                <a:tc>
                  <a:txBody>
                    <a:bodyPr/>
                    <a:lstStyle/>
                    <a:p>
                      <a:endParaRPr lang="en-US"/>
                    </a:p>
                  </a:txBody>
                  <a:tcPr/>
                </a:tc>
                <a:tc>
                  <a:txBody>
                    <a:bodyPr/>
                    <a:lstStyle/>
                    <a:p>
                      <a:endParaRPr lang="en-US"/>
                    </a:p>
                  </a:txBody>
                  <a:tcPr/>
                </a:tc>
                <a:tc>
                  <a:txBody>
                    <a:bodyPr/>
                    <a:lstStyle/>
                    <a:p>
                      <a:r>
                        <a:rPr lang="en-US" dirty="0" smtClean="0"/>
                        <a:t>1</a:t>
                      </a:r>
                      <a:endParaRPr lang="en-US" dirty="0"/>
                    </a:p>
                  </a:txBody>
                  <a:tcPr/>
                </a:tc>
                <a:tc>
                  <a:txBody>
                    <a:bodyPr/>
                    <a:lstStyle/>
                    <a:p>
                      <a:endParaRPr lang="en-US"/>
                    </a:p>
                  </a:txBody>
                  <a:tcPr/>
                </a:tc>
                <a:tc>
                  <a:txBody>
                    <a:bodyPr/>
                    <a:lstStyle/>
                    <a:p>
                      <a:r>
                        <a:rPr lang="en-US" dirty="0" smtClean="0"/>
                        <a:t>17</a:t>
                      </a:r>
                      <a:endParaRPr lang="en-US" dirty="0"/>
                    </a:p>
                  </a:txBody>
                  <a:tcPr/>
                </a:tc>
                <a:tc>
                  <a:txBody>
                    <a:bodyPr/>
                    <a:lstStyle/>
                    <a:p>
                      <a:r>
                        <a:rPr lang="en-US" dirty="0" smtClean="0"/>
                        <a:t>27</a:t>
                      </a:r>
                      <a:endParaRPr lang="en-US" dirty="0"/>
                    </a:p>
                  </a:txBody>
                  <a:tcPr/>
                </a:tc>
              </a:tr>
            </a:tbl>
          </a:graphicData>
        </a:graphic>
      </p:graphicFrame>
    </p:spTree>
    <p:extLst>
      <p:ext uri="{BB962C8B-B14F-4D97-AF65-F5344CB8AC3E}">
        <p14:creationId xmlns:p14="http://schemas.microsoft.com/office/powerpoint/2010/main" val="597330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53" y="-111393"/>
            <a:ext cx="10515600" cy="1325563"/>
          </a:xfrm>
        </p:spPr>
        <p:txBody>
          <a:bodyPr>
            <a:normAutofit fontScale="90000"/>
          </a:bodyPr>
          <a:lstStyle/>
          <a:p>
            <a:r>
              <a:rPr lang="fr-FR" sz="4000" b="1" dirty="0">
                <a:solidFill>
                  <a:srgbClr val="FF0000"/>
                </a:solidFill>
              </a:rPr>
              <a:t>L'émergence de groupes terroristes s'explique par:</a:t>
            </a:r>
            <a:endParaRPr lang="en-US" sz="4000" b="1" dirty="0">
              <a:solidFill>
                <a:srgbClr val="FF0000"/>
              </a:solidFill>
            </a:endParaRPr>
          </a:p>
        </p:txBody>
      </p:sp>
      <p:sp>
        <p:nvSpPr>
          <p:cNvPr id="3" name="Content Placeholder 2"/>
          <p:cNvSpPr>
            <a:spLocks noGrp="1"/>
          </p:cNvSpPr>
          <p:nvPr>
            <p:ph idx="1"/>
          </p:nvPr>
        </p:nvSpPr>
        <p:spPr>
          <a:xfrm>
            <a:off x="696532" y="1336227"/>
            <a:ext cx="10515600" cy="4351338"/>
          </a:xfrm>
        </p:spPr>
        <p:txBody>
          <a:bodyPr>
            <a:noAutofit/>
          </a:bodyPr>
          <a:lstStyle/>
          <a:p>
            <a:pPr algn="just"/>
            <a:r>
              <a:rPr lang="fr-FR" sz="2000" b="1" dirty="0"/>
              <a:t>l</a:t>
            </a:r>
            <a:r>
              <a:rPr lang="fr-FR" sz="2000" b="1" dirty="0" smtClean="0"/>
              <a:t>a </a:t>
            </a:r>
            <a:r>
              <a:rPr lang="fr-FR" sz="2000" b="1" dirty="0"/>
              <a:t>pauvreté, l'analphabétisme et le taux élevé de chômage chez les jeunes et la population en général, qui les rendent vulnérables aux groupes terroristes et leurs promesses de gain rapide</a:t>
            </a:r>
            <a:r>
              <a:rPr lang="fr-FR" sz="2000" b="1" dirty="0" smtClean="0"/>
              <a:t>.</a:t>
            </a:r>
          </a:p>
          <a:p>
            <a:pPr algn="just"/>
            <a:r>
              <a:rPr lang="fr-FR" sz="2000" b="1" dirty="0"/>
              <a:t>Mauvaises conditions de travail, insuffisance de la formation et de la discipline du personnel chargé de l'application de la loi qui en font des victimes faciles pour la corruption</a:t>
            </a:r>
            <a:r>
              <a:rPr lang="en-US" sz="2000" b="1" dirty="0" smtClean="0"/>
              <a:t>.</a:t>
            </a:r>
          </a:p>
          <a:p>
            <a:pPr algn="just"/>
            <a:r>
              <a:rPr lang="fr-FR" sz="2000" b="1" dirty="0"/>
              <a:t>La recherche de refuges </a:t>
            </a:r>
            <a:r>
              <a:rPr lang="fr-FR" sz="2000" b="1" dirty="0" smtClean="0"/>
              <a:t>par </a:t>
            </a:r>
            <a:r>
              <a:rPr lang="fr-FR" sz="2000" b="1" dirty="0"/>
              <a:t>des réseaux criminels dans une zone caractérisée par une vaste expansion territoriale, une couverture de sécurité </a:t>
            </a:r>
            <a:r>
              <a:rPr lang="fr-FR" sz="2000" b="1" dirty="0" smtClean="0"/>
              <a:t>et </a:t>
            </a:r>
            <a:r>
              <a:rPr lang="fr-FR" sz="2000" b="1" dirty="0"/>
              <a:t>une présence </a:t>
            </a:r>
            <a:r>
              <a:rPr lang="fr-FR" sz="2000" b="1" dirty="0" smtClean="0"/>
              <a:t>administrative faible </a:t>
            </a:r>
            <a:r>
              <a:rPr lang="fr-FR" sz="2000" b="1" dirty="0"/>
              <a:t>et </a:t>
            </a:r>
            <a:r>
              <a:rPr lang="fr-FR" sz="2000" b="1" dirty="0" smtClean="0"/>
              <a:t>insuffisante. </a:t>
            </a:r>
          </a:p>
          <a:p>
            <a:pPr algn="just"/>
            <a:r>
              <a:rPr lang="fr-FR" sz="2000" b="1" dirty="0"/>
              <a:t>La recherche de nouvelles sources de financement, notamment par la contrebande, le trafic de drogue et l'immigration clandestine</a:t>
            </a:r>
            <a:r>
              <a:rPr lang="fr-FR" sz="2000" b="1" dirty="0" smtClean="0"/>
              <a:t>.</a:t>
            </a:r>
          </a:p>
          <a:p>
            <a:pPr algn="just"/>
            <a:r>
              <a:rPr lang="fr-FR" sz="2000" b="1" dirty="0"/>
              <a:t>Les faiblesses institutionnelles du gouvernement et l'existence de </a:t>
            </a:r>
            <a:r>
              <a:rPr lang="fr-FR" sz="2000" b="1" dirty="0" smtClean="0"/>
              <a:t>vastes frontières et </a:t>
            </a:r>
            <a:r>
              <a:rPr lang="fr-FR" sz="2000" b="1" dirty="0"/>
              <a:t>mal contrôlées. Ces </a:t>
            </a:r>
            <a:r>
              <a:rPr lang="fr-FR" sz="2000" b="1" dirty="0" smtClean="0"/>
              <a:t>frontières aux </a:t>
            </a:r>
            <a:r>
              <a:rPr lang="fr-FR" sz="2000" b="1" dirty="0"/>
              <a:t>vastes </a:t>
            </a:r>
            <a:r>
              <a:rPr lang="fr-FR" sz="2000" b="1" dirty="0" smtClean="0"/>
              <a:t>espaces territoriaux </a:t>
            </a:r>
            <a:r>
              <a:rPr lang="fr-FR" sz="2000" b="1" dirty="0"/>
              <a:t>mal administrés, facilitent les mouvements illégaux </a:t>
            </a:r>
            <a:r>
              <a:rPr lang="fr-FR" sz="2000" b="1" dirty="0" smtClean="0"/>
              <a:t>transfrontaliers </a:t>
            </a:r>
            <a:r>
              <a:rPr lang="fr-FR" sz="2000" b="1" dirty="0"/>
              <a:t>de personnes et de marchandises et fournissent un terrain fertile pour </a:t>
            </a:r>
            <a:r>
              <a:rPr lang="fr-FR" sz="2000" b="1" dirty="0" smtClean="0"/>
              <a:t>des </a:t>
            </a:r>
            <a:r>
              <a:rPr lang="fr-FR" sz="2000" b="1" dirty="0"/>
              <a:t>terroristes et des criminels transnationaux organisés</a:t>
            </a:r>
            <a:r>
              <a:rPr lang="fr-FR" sz="2000" b="1" dirty="0" smtClean="0"/>
              <a:t>.</a:t>
            </a:r>
          </a:p>
          <a:p>
            <a:pPr algn="just"/>
            <a:r>
              <a:rPr lang="fr-FR" sz="2000" b="1" dirty="0"/>
              <a:t>Le changement </a:t>
            </a:r>
            <a:r>
              <a:rPr lang="fr-FR" sz="2000" b="1" dirty="0" smtClean="0"/>
              <a:t>climatique constitue </a:t>
            </a:r>
            <a:r>
              <a:rPr lang="fr-FR" sz="2000" b="1" dirty="0"/>
              <a:t>une nouvelle dimension qui est perçue comme </a:t>
            </a:r>
            <a:r>
              <a:rPr lang="fr-FR" sz="2000" b="1" dirty="0" smtClean="0"/>
              <a:t>l’une des sources du </a:t>
            </a:r>
            <a:r>
              <a:rPr lang="fr-FR" sz="2000" b="1" dirty="0"/>
              <a:t>terrorisme et de la violence dans le </a:t>
            </a:r>
            <a:r>
              <a:rPr lang="fr-FR" sz="2000" b="1" dirty="0" smtClean="0"/>
              <a:t>Monde</a:t>
            </a:r>
            <a:r>
              <a:rPr lang="fr-FR" sz="2000" dirty="0"/>
              <a:t>;</a:t>
            </a:r>
            <a:endParaRPr lang="en-US" sz="2000" dirty="0"/>
          </a:p>
        </p:txBody>
      </p:sp>
    </p:spTree>
    <p:extLst>
      <p:ext uri="{BB962C8B-B14F-4D97-AF65-F5344CB8AC3E}">
        <p14:creationId xmlns:p14="http://schemas.microsoft.com/office/powerpoint/2010/main" val="2560656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18504" y="210579"/>
            <a:ext cx="10515600" cy="1325563"/>
          </a:xfrm>
        </p:spPr>
        <p:txBody>
          <a:bodyPr>
            <a:normAutofit/>
          </a:bodyPr>
          <a:lstStyle/>
          <a:p>
            <a:r>
              <a:rPr lang="en-US" sz="4800" b="1" dirty="0" err="1" smtClean="0">
                <a:solidFill>
                  <a:srgbClr val="FF0000"/>
                </a:solidFill>
              </a:rPr>
              <a:t>Changement</a:t>
            </a:r>
            <a:r>
              <a:rPr lang="en-US" sz="4800" b="1" dirty="0" smtClean="0">
                <a:solidFill>
                  <a:srgbClr val="FF0000"/>
                </a:solidFill>
              </a:rPr>
              <a:t> </a:t>
            </a:r>
            <a:r>
              <a:rPr lang="en-US" sz="4800" b="1" dirty="0" err="1" smtClean="0">
                <a:solidFill>
                  <a:srgbClr val="FF0000"/>
                </a:solidFill>
              </a:rPr>
              <a:t>climatique</a:t>
            </a:r>
            <a:r>
              <a:rPr lang="en-US" sz="4800" b="1" dirty="0" smtClean="0">
                <a:solidFill>
                  <a:srgbClr val="FF0000"/>
                </a:solidFill>
              </a:rPr>
              <a:t> </a:t>
            </a:r>
            <a:endParaRPr lang="en-US" sz="4800" b="1" dirty="0">
              <a:solidFill>
                <a:srgbClr val="FF0000"/>
              </a:solidFill>
            </a:endParaRPr>
          </a:p>
        </p:txBody>
      </p:sp>
      <p:sp>
        <p:nvSpPr>
          <p:cNvPr id="3" name="عنصر نائب للمحتوى 2"/>
          <p:cNvSpPr>
            <a:spLocks noGrp="1"/>
          </p:cNvSpPr>
          <p:nvPr>
            <p:ph idx="1"/>
          </p:nvPr>
        </p:nvSpPr>
        <p:spPr>
          <a:xfrm>
            <a:off x="812443" y="1580926"/>
            <a:ext cx="10515600" cy="4351338"/>
          </a:xfrm>
        </p:spPr>
        <p:txBody>
          <a:bodyPr>
            <a:normAutofit fontScale="92500" lnSpcReduction="20000"/>
          </a:bodyPr>
          <a:lstStyle/>
          <a:p>
            <a:r>
              <a:rPr lang="fr-FR" sz="3200" b="1" dirty="0"/>
              <a:t>La dégradation de l'environnement </a:t>
            </a:r>
            <a:r>
              <a:rPr lang="fr-FR" sz="3200" b="1" dirty="0" smtClean="0"/>
              <a:t>et la désertification</a:t>
            </a:r>
          </a:p>
          <a:p>
            <a:r>
              <a:rPr lang="fr-FR" sz="3200" b="1" dirty="0" smtClean="0"/>
              <a:t>Les inondations</a:t>
            </a:r>
          </a:p>
          <a:p>
            <a:r>
              <a:rPr lang="fr-FR" sz="3200" b="1" dirty="0" smtClean="0"/>
              <a:t>La sécheresse </a:t>
            </a:r>
            <a:r>
              <a:rPr lang="fr-FR" sz="3200" b="1" dirty="0"/>
              <a:t>et </a:t>
            </a:r>
            <a:r>
              <a:rPr lang="fr-FR" sz="3200" b="1" dirty="0" smtClean="0"/>
              <a:t>la famine</a:t>
            </a:r>
          </a:p>
          <a:p>
            <a:r>
              <a:rPr lang="es-ES" sz="3200" b="1" dirty="0" smtClean="0"/>
              <a:t>L’impact </a:t>
            </a:r>
            <a:r>
              <a:rPr lang="es-ES" sz="3200" b="1" dirty="0"/>
              <a:t>actuel </a:t>
            </a:r>
            <a:r>
              <a:rPr lang="es-ES" sz="3200" b="1" dirty="0" smtClean="0"/>
              <a:t>de l’ouragan </a:t>
            </a:r>
            <a:r>
              <a:rPr lang="es-ES" sz="3200" b="1" dirty="0"/>
              <a:t>El </a:t>
            </a:r>
            <a:r>
              <a:rPr lang="es-ES" sz="3200" b="1" dirty="0" smtClean="0"/>
              <a:t>Nino</a:t>
            </a:r>
          </a:p>
          <a:p>
            <a:r>
              <a:rPr lang="fr-FR" sz="3200" b="1" dirty="0" smtClean="0"/>
              <a:t>Les effets </a:t>
            </a:r>
            <a:r>
              <a:rPr lang="fr-FR" sz="3200" b="1" dirty="0"/>
              <a:t>du réchauffement climatique sur les productions alimentaires et sur les cultures </a:t>
            </a:r>
            <a:r>
              <a:rPr lang="fr-FR" sz="3200" b="1" dirty="0" smtClean="0"/>
              <a:t>commerciales</a:t>
            </a:r>
          </a:p>
          <a:p>
            <a:r>
              <a:rPr lang="fr-FR" sz="3200" b="1" dirty="0" smtClean="0"/>
              <a:t>Des vagues de migrants augmentent </a:t>
            </a:r>
            <a:r>
              <a:rPr lang="fr-FR" sz="3200" b="1" dirty="0"/>
              <a:t>le risque de conflits</a:t>
            </a:r>
            <a:endParaRPr lang="fr-FR" sz="3200" b="1" dirty="0" smtClean="0"/>
          </a:p>
          <a:p>
            <a:endParaRPr lang="es-ES" dirty="0" smtClean="0"/>
          </a:p>
          <a:p>
            <a:endParaRPr lang="es-ES" dirty="0" smtClean="0"/>
          </a:p>
          <a:p>
            <a:endParaRPr lang="fr-FR" dirty="0" smtClean="0"/>
          </a:p>
          <a:p>
            <a:endParaRPr lang="fr-FR" dirty="0" smtClean="0"/>
          </a:p>
          <a:p>
            <a:endParaRPr lang="fr-FR" dirty="0" smtClean="0"/>
          </a:p>
          <a:p>
            <a:endParaRPr lang="en-US" dirty="0"/>
          </a:p>
        </p:txBody>
      </p:sp>
    </p:spTree>
    <p:extLst>
      <p:ext uri="{BB962C8B-B14F-4D97-AF65-F5344CB8AC3E}">
        <p14:creationId xmlns:p14="http://schemas.microsoft.com/office/powerpoint/2010/main" val="293169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70774" y="94668"/>
            <a:ext cx="10515600" cy="1325563"/>
          </a:xfrm>
        </p:spPr>
        <p:txBody>
          <a:bodyPr>
            <a:normAutofit fontScale="90000"/>
          </a:bodyPr>
          <a:lstStyle/>
          <a:p>
            <a:r>
              <a:rPr lang="en-US" sz="3600" b="1" dirty="0" err="1" smtClean="0">
                <a:solidFill>
                  <a:srgbClr val="00B050"/>
                </a:solidFill>
              </a:rPr>
              <a:t>Changement</a:t>
            </a:r>
            <a:r>
              <a:rPr lang="en-US" sz="3600" b="1" dirty="0" smtClean="0">
                <a:solidFill>
                  <a:srgbClr val="00B050"/>
                </a:solidFill>
              </a:rPr>
              <a:t> </a:t>
            </a:r>
            <a:r>
              <a:rPr lang="en-US" sz="3600" b="1" dirty="0" err="1" smtClean="0">
                <a:solidFill>
                  <a:srgbClr val="00B050"/>
                </a:solidFill>
              </a:rPr>
              <a:t>climatique</a:t>
            </a:r>
            <a:r>
              <a:rPr lang="en-US" sz="3600" b="1" dirty="0" smtClean="0">
                <a:solidFill>
                  <a:srgbClr val="00B050"/>
                </a:solidFill>
              </a:rPr>
              <a:t> - </a:t>
            </a:r>
            <a:r>
              <a:rPr lang="en-US" sz="3600" b="1" dirty="0" err="1" smtClean="0">
                <a:solidFill>
                  <a:srgbClr val="00B050"/>
                </a:solidFill>
              </a:rPr>
              <a:t>Effets</a:t>
            </a:r>
            <a:r>
              <a:rPr lang="en-US" sz="3600" b="1" dirty="0" smtClean="0">
                <a:solidFill>
                  <a:srgbClr val="00B050"/>
                </a:solidFill>
              </a:rPr>
              <a:t> de </a:t>
            </a:r>
            <a:r>
              <a:rPr lang="en-US" sz="3600" b="1" dirty="0" err="1" smtClean="0">
                <a:solidFill>
                  <a:srgbClr val="00B050"/>
                </a:solidFill>
              </a:rPr>
              <a:t>l’ouragan</a:t>
            </a:r>
            <a:r>
              <a:rPr lang="en-US" sz="3600" b="1" dirty="0" smtClean="0">
                <a:solidFill>
                  <a:srgbClr val="00B050"/>
                </a:solidFill>
              </a:rPr>
              <a:t> </a:t>
            </a:r>
            <a:r>
              <a:rPr lang="en-US" sz="3600" b="1" dirty="0" err="1" smtClean="0">
                <a:solidFill>
                  <a:srgbClr val="00B050"/>
                </a:solidFill>
              </a:rPr>
              <a:t>d’El</a:t>
            </a:r>
            <a:r>
              <a:rPr lang="en-US" sz="3600" b="1" dirty="0" smtClean="0">
                <a:solidFill>
                  <a:srgbClr val="00B050"/>
                </a:solidFill>
              </a:rPr>
              <a:t> Nino </a:t>
            </a:r>
            <a:endParaRPr lang="en-US" sz="3600" b="1" dirty="0">
              <a:solidFill>
                <a:srgbClr val="00B050"/>
              </a:solidFill>
            </a:endParaRPr>
          </a:p>
        </p:txBody>
      </p:sp>
      <p:sp>
        <p:nvSpPr>
          <p:cNvPr id="3" name="عنصر نائب للمحتوى 2"/>
          <p:cNvSpPr>
            <a:spLocks noGrp="1"/>
          </p:cNvSpPr>
          <p:nvPr>
            <p:ph idx="1"/>
          </p:nvPr>
        </p:nvSpPr>
        <p:spPr>
          <a:xfrm>
            <a:off x="709411" y="1400621"/>
            <a:ext cx="10515600" cy="5077451"/>
          </a:xfrm>
        </p:spPr>
        <p:txBody>
          <a:bodyPr>
            <a:normAutofit fontScale="92500" lnSpcReduction="10000"/>
          </a:bodyPr>
          <a:lstStyle/>
          <a:p>
            <a:pPr marL="0" indent="0">
              <a:buNone/>
            </a:pPr>
            <a:r>
              <a:rPr lang="fr-FR" sz="3200" dirty="0" smtClean="0"/>
              <a:t>Afrique de l’Est  (Source : ONU- OCHA)</a:t>
            </a:r>
          </a:p>
          <a:p>
            <a:r>
              <a:rPr lang="fr-FR" sz="3200" dirty="0" smtClean="0"/>
              <a:t>19,5 millions de personnes dans la région de la corne de l'Afrique sont confrontées à des niveaux critiques d'insécurité alimentaire.</a:t>
            </a:r>
          </a:p>
          <a:p>
            <a:r>
              <a:rPr lang="fr-FR" sz="3200" dirty="0" smtClean="0"/>
              <a:t>Inondations dues à des pluies excessives affectant nettement 2 millions de personnes.</a:t>
            </a:r>
          </a:p>
          <a:p>
            <a:pPr marL="0" indent="0">
              <a:buNone/>
            </a:pPr>
            <a:r>
              <a:rPr lang="fr-FR" sz="3200" dirty="0" smtClean="0"/>
              <a:t>Afrique du sud( Source : ONU- OCHA)</a:t>
            </a:r>
          </a:p>
          <a:p>
            <a:r>
              <a:rPr lang="fr-FR" sz="3200" dirty="0" smtClean="0"/>
              <a:t>Une sécheresse sévère en Suisse, au Zimbabwe, au Lesotho, au Malawi et au Mozambique.</a:t>
            </a:r>
          </a:p>
          <a:p>
            <a:r>
              <a:rPr lang="fr-FR" sz="3200" dirty="0" smtClean="0"/>
              <a:t>On estime que 31,6 millions de personnes en Afrique australe sont en situation d'insécurité alimentaire.</a:t>
            </a:r>
          </a:p>
          <a:p>
            <a:endParaRPr lang="en-US" dirty="0"/>
          </a:p>
        </p:txBody>
      </p:sp>
    </p:spTree>
    <p:extLst>
      <p:ext uri="{BB962C8B-B14F-4D97-AF65-F5344CB8AC3E}">
        <p14:creationId xmlns:p14="http://schemas.microsoft.com/office/powerpoint/2010/main" val="3180507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4907" y="620088"/>
            <a:ext cx="9144000" cy="951136"/>
          </a:xfrm>
        </p:spPr>
        <p:txBody>
          <a:bodyPr/>
          <a:lstStyle/>
          <a:p>
            <a:r>
              <a:rPr lang="fr-FR" b="1" dirty="0" smtClean="0">
                <a:solidFill>
                  <a:srgbClr val="00B050"/>
                </a:solidFill>
              </a:rPr>
              <a:t>Changement climatique</a:t>
            </a:r>
            <a:endParaRPr lang="en-US" b="1" dirty="0">
              <a:solidFill>
                <a:srgbClr val="00B050"/>
              </a:solidFill>
            </a:endParaRPr>
          </a:p>
        </p:txBody>
      </p:sp>
      <p:sp>
        <p:nvSpPr>
          <p:cNvPr id="3" name="عنوان فرعي 2"/>
          <p:cNvSpPr>
            <a:spLocks noGrp="1"/>
          </p:cNvSpPr>
          <p:nvPr>
            <p:ph type="subTitle" idx="1"/>
          </p:nvPr>
        </p:nvSpPr>
        <p:spPr>
          <a:xfrm>
            <a:off x="1120461" y="1867436"/>
            <a:ext cx="9659155" cy="4353060"/>
          </a:xfrm>
        </p:spPr>
        <p:txBody>
          <a:bodyPr>
            <a:normAutofit lnSpcReduction="10000"/>
          </a:bodyPr>
          <a:lstStyle/>
          <a:p>
            <a:pPr algn="l"/>
            <a:r>
              <a:rPr lang="fr-FR" dirty="0" smtClean="0"/>
              <a:t>Afrique de l'Ouest ( Source : ONU-OCHA)</a:t>
            </a:r>
          </a:p>
          <a:p>
            <a:pPr marL="342900" indent="-342900" algn="l">
              <a:buFont typeface="Arial" panose="020B0604020202020204" pitchFamily="34" charset="0"/>
              <a:buChar char="•"/>
            </a:pPr>
            <a:r>
              <a:rPr lang="fr-FR" dirty="0" smtClean="0"/>
              <a:t>L’augmentation  de la température mensuelle moyenne. </a:t>
            </a:r>
          </a:p>
          <a:p>
            <a:pPr marL="342900" indent="-342900" algn="l">
              <a:buFont typeface="Arial" panose="020B0604020202020204" pitchFamily="34" charset="0"/>
              <a:buChar char="•"/>
            </a:pPr>
            <a:r>
              <a:rPr lang="fr-FR" dirty="0" smtClean="0"/>
              <a:t>Des pluies inférieures à la moyenne dans le golfe du Ghana.</a:t>
            </a:r>
          </a:p>
          <a:p>
            <a:pPr marL="342900" indent="-342900" algn="l">
              <a:buFont typeface="Arial" panose="020B0604020202020204" pitchFamily="34" charset="0"/>
              <a:buChar char="•"/>
            </a:pPr>
            <a:r>
              <a:rPr lang="fr-FR" dirty="0" smtClean="0"/>
              <a:t>La désertification.</a:t>
            </a:r>
          </a:p>
          <a:p>
            <a:pPr algn="l"/>
            <a:r>
              <a:rPr lang="fr-FR" dirty="0" smtClean="0"/>
              <a:t>Afrique centrale( Source : ONU-OCHA)</a:t>
            </a:r>
          </a:p>
          <a:p>
            <a:pPr marL="342900" indent="-342900" algn="l">
              <a:buFont typeface="Arial" panose="020B0604020202020204" pitchFamily="34" charset="0"/>
              <a:buChar char="•"/>
            </a:pPr>
            <a:r>
              <a:rPr lang="fr-FR" dirty="0" smtClean="0"/>
              <a:t>Des pluies supérieures à la moyenne sur le bassin du fleuve du Congo</a:t>
            </a:r>
          </a:p>
          <a:p>
            <a:pPr marL="342900" indent="-342900" algn="l">
              <a:buFont typeface="Arial" panose="020B0604020202020204" pitchFamily="34" charset="0"/>
              <a:buChar char="•"/>
            </a:pPr>
            <a:r>
              <a:rPr lang="fr-FR" dirty="0"/>
              <a:t>D</a:t>
            </a:r>
            <a:r>
              <a:rPr lang="fr-FR" dirty="0" smtClean="0"/>
              <a:t>es inondations ont causé la destruction de milliers de maisons, des stocks d'aliments vitaux, des cultures, des infrastructures publiques et environ 550 000 personnes touchées au début du mois de mars 2016.</a:t>
            </a:r>
          </a:p>
          <a:p>
            <a:pPr marL="342900" indent="-342900" algn="l">
              <a:buFont typeface="Arial" panose="020B0604020202020204" pitchFamily="34" charset="0"/>
              <a:buChar char="•"/>
            </a:pPr>
            <a:endParaRPr lang="fr-FR" dirty="0" smtClean="0"/>
          </a:p>
          <a:p>
            <a:pPr marL="342900" indent="-342900" algn="l">
              <a:buFont typeface="Arial" panose="020B0604020202020204" pitchFamily="34" charset="0"/>
              <a:buChar char="•"/>
            </a:pPr>
            <a:endParaRPr lang="fr-FR" dirty="0" smtClean="0"/>
          </a:p>
          <a:p>
            <a:pPr marL="342900" indent="-342900" algn="l">
              <a:buFont typeface="Arial" panose="020B0604020202020204" pitchFamily="34" charset="0"/>
              <a:buChar char="•"/>
            </a:pPr>
            <a:endParaRPr lang="en-US" dirty="0"/>
          </a:p>
          <a:p>
            <a:pPr algn="l"/>
            <a:endParaRPr lang="en-US" dirty="0" smtClean="0"/>
          </a:p>
          <a:p>
            <a:pPr algn="l"/>
            <a:endParaRPr lang="en-US" dirty="0"/>
          </a:p>
          <a:p>
            <a:pPr algn="l"/>
            <a:endParaRPr lang="en-US" dirty="0"/>
          </a:p>
        </p:txBody>
      </p:sp>
    </p:spTree>
    <p:extLst>
      <p:ext uri="{BB962C8B-B14F-4D97-AF65-F5344CB8AC3E}">
        <p14:creationId xmlns:p14="http://schemas.microsoft.com/office/powerpoint/2010/main" val="3542919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126"/>
            <a:ext cx="10439400" cy="1154582"/>
          </a:xfrm>
        </p:spPr>
        <p:txBody>
          <a:bodyPr>
            <a:normAutofit fontScale="90000"/>
          </a:bodyPr>
          <a:lstStyle/>
          <a:p>
            <a:r>
              <a:rPr lang="fr-FR" b="1" dirty="0" smtClean="0">
                <a:solidFill>
                  <a:srgbClr val="00B050"/>
                </a:solidFill>
              </a:rPr>
              <a:t>La </a:t>
            </a:r>
            <a:r>
              <a:rPr lang="fr-FR" b="1" dirty="0">
                <a:solidFill>
                  <a:srgbClr val="00B050"/>
                </a:solidFill>
              </a:rPr>
              <a:t>relation </a:t>
            </a:r>
            <a:r>
              <a:rPr lang="fr-FR" b="1" dirty="0" smtClean="0">
                <a:solidFill>
                  <a:srgbClr val="00B050"/>
                </a:solidFill>
              </a:rPr>
              <a:t>du </a:t>
            </a:r>
            <a:r>
              <a:rPr lang="fr-FR" b="1" dirty="0">
                <a:solidFill>
                  <a:srgbClr val="00B050"/>
                </a:solidFill>
              </a:rPr>
              <a:t>changement climatique </a:t>
            </a:r>
            <a:r>
              <a:rPr lang="fr-FR" b="1" dirty="0" smtClean="0">
                <a:solidFill>
                  <a:srgbClr val="00B050"/>
                </a:solidFill>
              </a:rPr>
              <a:t>avec </a:t>
            </a:r>
            <a:r>
              <a:rPr lang="fr-FR" b="1" dirty="0">
                <a:solidFill>
                  <a:srgbClr val="00B050"/>
                </a:solidFill>
              </a:rPr>
              <a:t>les conflits et le terrorisme dans le M</a:t>
            </a:r>
            <a:r>
              <a:rPr lang="fr-FR" b="1" dirty="0" smtClean="0">
                <a:solidFill>
                  <a:srgbClr val="00B050"/>
                </a:solidFill>
              </a:rPr>
              <a:t>onde</a:t>
            </a:r>
            <a:r>
              <a:rPr lang="fr-FR" b="1" dirty="0">
                <a:solidFill>
                  <a:srgbClr val="00B050"/>
                </a:solidFill>
              </a:rPr>
              <a:t>:</a:t>
            </a:r>
            <a:endParaRPr lang="en-US" b="1" dirty="0">
              <a:solidFill>
                <a:srgbClr val="00B050"/>
              </a:solidFill>
            </a:endParaRPr>
          </a:p>
        </p:txBody>
      </p:sp>
      <p:pic>
        <p:nvPicPr>
          <p:cNvPr id="4" name="Content Placeholder 3"/>
          <p:cNvPicPr>
            <a:picLocks noGrp="1" noChangeAspect="1"/>
          </p:cNvPicPr>
          <p:nvPr>
            <p:ph idx="1"/>
          </p:nvPr>
        </p:nvPicPr>
        <p:blipFill>
          <a:blip r:embed="rId2" cstate="print"/>
          <a:stretch>
            <a:fillRect/>
          </a:stretch>
        </p:blipFill>
        <p:spPr>
          <a:xfrm>
            <a:off x="672861" y="2305318"/>
            <a:ext cx="4313551" cy="4121362"/>
          </a:xfrm>
          <a:prstGeom prst="rect">
            <a:avLst/>
          </a:prstGeom>
        </p:spPr>
      </p:pic>
      <p:sp>
        <p:nvSpPr>
          <p:cNvPr id="5" name="Rectangle 4"/>
          <p:cNvSpPr/>
          <p:nvPr/>
        </p:nvSpPr>
        <p:spPr>
          <a:xfrm>
            <a:off x="5589431" y="1533465"/>
            <a:ext cx="6424968" cy="4708981"/>
          </a:xfrm>
          <a:prstGeom prst="rect">
            <a:avLst/>
          </a:prstGeom>
        </p:spPr>
        <p:txBody>
          <a:bodyPr wrap="square">
            <a:spAutoFit/>
          </a:bodyPr>
          <a:lstStyle/>
          <a:p>
            <a:pPr algn="just"/>
            <a:r>
              <a:rPr lang="fr-FR" sz="2000" b="1" dirty="0"/>
              <a:t>L</a:t>
            </a:r>
            <a:r>
              <a:rPr lang="fr-FR" sz="2000" b="1" dirty="0" smtClean="0"/>
              <a:t>e </a:t>
            </a:r>
            <a:r>
              <a:rPr lang="fr-FR" sz="2000" b="1" dirty="0"/>
              <a:t>progrès industriel et </a:t>
            </a:r>
            <a:r>
              <a:rPr lang="fr-FR" sz="2000" b="1" dirty="0" smtClean="0"/>
              <a:t>le développement des </a:t>
            </a:r>
            <a:r>
              <a:rPr lang="fr-FR" sz="2000" b="1" dirty="0"/>
              <a:t>moyens de transport depuis la première révolution industrielle en 1760 et </a:t>
            </a:r>
            <a:r>
              <a:rPr lang="fr-FR" sz="2000" b="1" dirty="0" smtClean="0"/>
              <a:t>la seconde </a:t>
            </a:r>
            <a:r>
              <a:rPr lang="fr-FR" sz="2000" b="1" dirty="0"/>
              <a:t>en </a:t>
            </a:r>
            <a:r>
              <a:rPr lang="fr-FR" sz="2000" b="1" dirty="0" smtClean="0"/>
              <a:t>1840 a accru </a:t>
            </a:r>
            <a:r>
              <a:rPr lang="fr-FR" sz="2000" b="1" dirty="0"/>
              <a:t>la dépendance aux combustibles fossiles (charbon, pétrole, gaz naturel) en tant que principale source </a:t>
            </a:r>
            <a:r>
              <a:rPr lang="fr-FR" sz="2000" b="1" dirty="0" smtClean="0"/>
              <a:t>d'énergie </a:t>
            </a:r>
            <a:r>
              <a:rPr lang="fr-FR" sz="2000" b="1" dirty="0"/>
              <a:t>et à la combustion des combustibles fossiles pour la production d'énergie et l'utilisation </a:t>
            </a:r>
            <a:r>
              <a:rPr lang="fr-FR" sz="2000" b="1" dirty="0" smtClean="0"/>
              <a:t>des </a:t>
            </a:r>
            <a:r>
              <a:rPr lang="fr-FR" sz="2000" b="1" dirty="0"/>
              <a:t>grandes quantités </a:t>
            </a:r>
            <a:r>
              <a:rPr lang="fr-FR" sz="2000" b="1" dirty="0" smtClean="0"/>
              <a:t>des </a:t>
            </a:r>
            <a:r>
              <a:rPr lang="fr-FR" sz="2000" b="1" dirty="0"/>
              <a:t>gaz </a:t>
            </a:r>
            <a:r>
              <a:rPr lang="fr-FR" sz="2000" b="1" dirty="0" smtClean="0"/>
              <a:t>fluorocarbures </a:t>
            </a:r>
            <a:r>
              <a:rPr lang="fr-FR" sz="2000" b="1" dirty="0"/>
              <a:t>dans l'industrie </a:t>
            </a:r>
            <a:r>
              <a:rPr lang="fr-FR" sz="2000" b="1" dirty="0" smtClean="0"/>
              <a:t>au-delà </a:t>
            </a:r>
            <a:r>
              <a:rPr lang="fr-FR" sz="2000" b="1" dirty="0"/>
              <a:t>de ce </a:t>
            </a:r>
            <a:r>
              <a:rPr lang="fr-FR" sz="2000" b="1" dirty="0" smtClean="0"/>
              <a:t>que l’atmosphère </a:t>
            </a:r>
            <a:r>
              <a:rPr lang="de-DE" sz="2000" b="1" dirty="0" smtClean="0"/>
              <a:t>a besoin</a:t>
            </a:r>
            <a:r>
              <a:rPr lang="fr-FR" sz="2000" b="1" dirty="0" smtClean="0"/>
              <a:t> </a:t>
            </a:r>
            <a:r>
              <a:rPr lang="fr-FR" sz="2000" b="1" dirty="0"/>
              <a:t>pour maintenir la température de la </a:t>
            </a:r>
            <a:r>
              <a:rPr lang="fr-FR" sz="2000" b="1" dirty="0" smtClean="0"/>
              <a:t>terre;</a:t>
            </a:r>
            <a:r>
              <a:rPr lang="fr-FR" sz="2000" b="1" dirty="0"/>
              <a:t> </a:t>
            </a:r>
            <a:r>
              <a:rPr lang="fr-FR" sz="2000" b="1" dirty="0" smtClean="0"/>
              <a:t>ce qui a entraîné ainsi </a:t>
            </a:r>
            <a:r>
              <a:rPr lang="fr-FR" sz="2000" b="1" dirty="0"/>
              <a:t>de quantités supplémentaires de ces </a:t>
            </a:r>
            <a:r>
              <a:rPr lang="fr-FR" sz="2000" b="1" dirty="0" smtClean="0"/>
              <a:t>gaz,  conduisant </a:t>
            </a:r>
            <a:r>
              <a:rPr lang="fr-FR" sz="2000" b="1" dirty="0"/>
              <a:t>à l'élévation progressive de la température </a:t>
            </a:r>
            <a:r>
              <a:rPr lang="fr-FR" sz="2000" b="1" dirty="0" smtClean="0"/>
              <a:t>et </a:t>
            </a:r>
            <a:r>
              <a:rPr lang="fr-FR" sz="2000" b="1" dirty="0"/>
              <a:t>à</a:t>
            </a:r>
            <a:r>
              <a:rPr lang="fr-FR" sz="2000" b="1" dirty="0" smtClean="0"/>
              <a:t> </a:t>
            </a:r>
            <a:r>
              <a:rPr lang="fr-FR" sz="2000" b="1" dirty="0"/>
              <a:t>l'apparition des effets négatifs de ce phénomène, </a:t>
            </a:r>
            <a:r>
              <a:rPr lang="fr-FR" sz="2000" b="1" dirty="0" smtClean="0"/>
              <a:t>en particulier la sécheresse. </a:t>
            </a:r>
            <a:r>
              <a:rPr lang="fr-FR" sz="2000" b="1" dirty="0"/>
              <a:t>I</a:t>
            </a:r>
            <a:r>
              <a:rPr lang="fr-FR" sz="2000" b="1" dirty="0" smtClean="0"/>
              <a:t>l est aussi la </a:t>
            </a:r>
            <a:r>
              <a:rPr lang="fr-FR" sz="2000" b="1" dirty="0"/>
              <a:t>cause de l'immigration </a:t>
            </a:r>
            <a:r>
              <a:rPr lang="fr-FR" sz="2000" b="1" dirty="0" smtClean="0"/>
              <a:t>, de l'aggravation des conflits entre </a:t>
            </a:r>
            <a:r>
              <a:rPr lang="fr-FR" sz="2000" b="1" dirty="0"/>
              <a:t>les pays </a:t>
            </a:r>
            <a:r>
              <a:rPr lang="fr-FR" sz="2000" b="1" dirty="0" smtClean="0"/>
              <a:t>et du terrorisme</a:t>
            </a:r>
            <a:r>
              <a:rPr lang="fr-FR" sz="2000" b="1" dirty="0"/>
              <a:t>.</a:t>
            </a:r>
            <a:endParaRPr lang="en-US" sz="2000" b="1" dirty="0"/>
          </a:p>
        </p:txBody>
      </p:sp>
    </p:spTree>
    <p:extLst>
      <p:ext uri="{BB962C8B-B14F-4D97-AF65-F5344CB8AC3E}">
        <p14:creationId xmlns:p14="http://schemas.microsoft.com/office/powerpoint/2010/main" val="2655597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b="1" dirty="0" smtClean="0">
                <a:solidFill>
                  <a:srgbClr val="00B050"/>
                </a:solidFill>
              </a:rPr>
              <a:t>La relation du </a:t>
            </a:r>
            <a:r>
              <a:rPr lang="fr-FR" sz="3600" b="1" dirty="0">
                <a:solidFill>
                  <a:srgbClr val="00B050"/>
                </a:solidFill>
              </a:rPr>
              <a:t>changement climatique </a:t>
            </a:r>
            <a:r>
              <a:rPr lang="fr-FR" sz="3600" b="1" dirty="0" smtClean="0">
                <a:solidFill>
                  <a:srgbClr val="00B050"/>
                </a:solidFill>
              </a:rPr>
              <a:t>avec </a:t>
            </a:r>
            <a:r>
              <a:rPr lang="fr-FR" sz="3600" b="1" dirty="0">
                <a:solidFill>
                  <a:srgbClr val="00B050"/>
                </a:solidFill>
              </a:rPr>
              <a:t>les conflits et le terrorisme dans le </a:t>
            </a:r>
            <a:r>
              <a:rPr lang="fr-FR" sz="3600" b="1" dirty="0" smtClean="0">
                <a:solidFill>
                  <a:srgbClr val="00B050"/>
                </a:solidFill>
              </a:rPr>
              <a:t>Monde</a:t>
            </a:r>
            <a:r>
              <a:rPr lang="fr-FR" sz="3600" b="1" dirty="0">
                <a:solidFill>
                  <a:srgbClr val="00B050"/>
                </a:solidFill>
              </a:rPr>
              <a:t>:</a:t>
            </a:r>
            <a:endParaRPr lang="en-US" sz="3600" b="1" dirty="0">
              <a:solidFill>
                <a:srgbClr val="00B050"/>
              </a:solidFill>
            </a:endParaRPr>
          </a:p>
        </p:txBody>
      </p:sp>
      <p:sp>
        <p:nvSpPr>
          <p:cNvPr id="3" name="Content Placeholder 2"/>
          <p:cNvSpPr>
            <a:spLocks noGrp="1"/>
          </p:cNvSpPr>
          <p:nvPr>
            <p:ph idx="1"/>
          </p:nvPr>
        </p:nvSpPr>
        <p:spPr>
          <a:xfrm>
            <a:off x="5396248" y="1558345"/>
            <a:ext cx="6053070" cy="4623514"/>
          </a:xfrm>
        </p:spPr>
        <p:txBody>
          <a:bodyPr>
            <a:noAutofit/>
          </a:bodyPr>
          <a:lstStyle/>
          <a:p>
            <a:pPr marL="0" indent="0" algn="just">
              <a:buNone/>
            </a:pPr>
            <a:r>
              <a:rPr lang="fr-FR" sz="2000" b="1" dirty="0" smtClean="0"/>
              <a:t>Certains chercheurs considèrent que c’est une exagération de dire que «le changement climatique est la cause des troubles sécuritaires qui ont lieu dans plusieurs pays dans notre Monde en perpétuel conflit et que le changement climatique contribue à provoquer aussi le phénomène croissant du terrorisme, qui est devenu inquiétant pour tous les pays du Monde. Mais nous ne pouvons pas ignorer les effets du changement climatique comme l'un des facteurs importants dans les causes des conflits qui se déroulent aujourd'hui dans le Monde. Il est aussi possible que l’ampleur de ces effets du changement  augmente à l'avenir, sauf si les efforts s’intensifient au niveau international et local pour trouver des solutions appropriées à ce problème.</a:t>
            </a:r>
            <a:endParaRPr lang="fr-FR" sz="2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967" y="2238635"/>
            <a:ext cx="3974990" cy="3489952"/>
          </a:xfrm>
          <a:prstGeom prst="rect">
            <a:avLst/>
          </a:prstGeom>
        </p:spPr>
      </p:pic>
    </p:spTree>
    <p:extLst>
      <p:ext uri="{BB962C8B-B14F-4D97-AF65-F5344CB8AC3E}">
        <p14:creationId xmlns:p14="http://schemas.microsoft.com/office/powerpoint/2010/main" val="2459180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017" y="274973"/>
            <a:ext cx="10515600" cy="1325563"/>
          </a:xfrm>
        </p:spPr>
        <p:txBody>
          <a:bodyPr>
            <a:noAutofit/>
          </a:bodyPr>
          <a:lstStyle/>
          <a:p>
            <a:r>
              <a:rPr lang="fr-FR" b="1" dirty="0" smtClean="0">
                <a:solidFill>
                  <a:srgbClr val="00B050"/>
                </a:solidFill>
              </a:rPr>
              <a:t>La </a:t>
            </a:r>
            <a:r>
              <a:rPr lang="fr-FR" b="1" dirty="0">
                <a:solidFill>
                  <a:srgbClr val="00B050"/>
                </a:solidFill>
              </a:rPr>
              <a:t>relation </a:t>
            </a:r>
            <a:r>
              <a:rPr lang="fr-FR" b="1" dirty="0" smtClean="0">
                <a:solidFill>
                  <a:srgbClr val="00B050"/>
                </a:solidFill>
              </a:rPr>
              <a:t> du changement </a:t>
            </a:r>
            <a:r>
              <a:rPr lang="fr-FR" b="1" dirty="0">
                <a:solidFill>
                  <a:srgbClr val="00B050"/>
                </a:solidFill>
              </a:rPr>
              <a:t>climatique </a:t>
            </a:r>
            <a:r>
              <a:rPr lang="fr-FR" b="1" dirty="0" smtClean="0">
                <a:solidFill>
                  <a:srgbClr val="00B050"/>
                </a:solidFill>
              </a:rPr>
              <a:t>avec </a:t>
            </a:r>
            <a:br>
              <a:rPr lang="fr-FR" b="1" dirty="0" smtClean="0">
                <a:solidFill>
                  <a:srgbClr val="00B050"/>
                </a:solidFill>
              </a:rPr>
            </a:br>
            <a:r>
              <a:rPr lang="fr-FR" b="1" dirty="0" smtClean="0">
                <a:solidFill>
                  <a:srgbClr val="00B050"/>
                </a:solidFill>
              </a:rPr>
              <a:t>les </a:t>
            </a:r>
            <a:r>
              <a:rPr lang="fr-FR" b="1" dirty="0">
                <a:solidFill>
                  <a:srgbClr val="00B050"/>
                </a:solidFill>
              </a:rPr>
              <a:t>conflits et le terrorisme dans le </a:t>
            </a:r>
            <a:r>
              <a:rPr lang="fr-FR" b="1" dirty="0" smtClean="0">
                <a:solidFill>
                  <a:srgbClr val="00B050"/>
                </a:solidFill>
              </a:rPr>
              <a:t>Monde</a:t>
            </a:r>
            <a:r>
              <a:rPr lang="fr-FR" b="1" dirty="0">
                <a:solidFill>
                  <a:srgbClr val="00B050"/>
                </a:solidFill>
              </a:rPr>
              <a:t>:</a:t>
            </a:r>
            <a:endParaRPr lang="en-US" b="1" dirty="0">
              <a:solidFill>
                <a:srgbClr val="00B050"/>
              </a:solidFill>
            </a:endParaRPr>
          </a:p>
        </p:txBody>
      </p:sp>
      <p:sp>
        <p:nvSpPr>
          <p:cNvPr id="3" name="Content Placeholder 2"/>
          <p:cNvSpPr>
            <a:spLocks noGrp="1"/>
          </p:cNvSpPr>
          <p:nvPr>
            <p:ph idx="1"/>
          </p:nvPr>
        </p:nvSpPr>
        <p:spPr>
          <a:xfrm>
            <a:off x="632138" y="1649781"/>
            <a:ext cx="10515600" cy="4351338"/>
          </a:xfrm>
        </p:spPr>
        <p:txBody>
          <a:bodyPr>
            <a:normAutofit/>
          </a:bodyPr>
          <a:lstStyle/>
          <a:p>
            <a:pPr marL="0" indent="0" algn="just">
              <a:buNone/>
            </a:pPr>
            <a:r>
              <a:rPr lang="fr-FR" sz="2000" b="1" dirty="0" smtClean="0"/>
              <a:t>De nombreux chercheurs confirment bien la relation étroite et directe entre le changement climatique et les </a:t>
            </a:r>
            <a:r>
              <a:rPr lang="fr-FR" sz="2000" b="1" dirty="0"/>
              <a:t>vagues </a:t>
            </a:r>
            <a:r>
              <a:rPr lang="fr-FR" sz="2000" b="1" dirty="0" smtClean="0"/>
              <a:t>croissantes de violence en général en termes de conflit entre les pays, les communautés et les tribus. </a:t>
            </a:r>
            <a:r>
              <a:rPr lang="fr-FR" sz="2000" b="1" dirty="0"/>
              <a:t>I</a:t>
            </a:r>
            <a:r>
              <a:rPr lang="fr-FR" sz="2000" b="1" dirty="0" smtClean="0"/>
              <a:t>ls pensent aussi que le changement climatique est directement lié aux vagues croissantes de terrorisme et que si des mesures appropriées ne sont pas prises pour prendre au sérieux les mises en garde des scientifiques, nous allons assister à la déstabilisation de tous les pays du monde, comme le </a:t>
            </a:r>
            <a:r>
              <a:rPr lang="fr-FR" sz="2000" b="1" dirty="0"/>
              <a:t>confirme </a:t>
            </a:r>
            <a:r>
              <a:rPr lang="fr-FR" sz="2000" b="1" dirty="0" smtClean="0"/>
              <a:t>le rapport </a:t>
            </a:r>
            <a:r>
              <a:rPr lang="fr-FR" sz="2000" b="1" dirty="0"/>
              <a:t>publié </a:t>
            </a:r>
            <a:r>
              <a:rPr lang="fr-FR" sz="2000" b="1" dirty="0" smtClean="0"/>
              <a:t>par la CIA l'année dernière qui prévoyait l’</a:t>
            </a:r>
            <a:r>
              <a:rPr lang="fr-FR" sz="2000" b="1" dirty="0"/>
              <a:t>é</a:t>
            </a:r>
            <a:r>
              <a:rPr lang="fr-FR" sz="2000" b="1" dirty="0" smtClean="0"/>
              <a:t>mergence des conflits en raison de la rareté de l'eau, de la réduction de terres arables suite à la sécheresse comme conséquence du réchauffement climatique.</a:t>
            </a:r>
            <a:endParaRPr lang="fr-FR" sz="2000" b="1" dirty="0"/>
          </a:p>
        </p:txBody>
      </p:sp>
      <p:pic>
        <p:nvPicPr>
          <p:cNvPr id="4" name="Picture 3"/>
          <p:cNvPicPr>
            <a:picLocks noChangeAspect="1"/>
          </p:cNvPicPr>
          <p:nvPr/>
        </p:nvPicPr>
        <p:blipFill>
          <a:blip r:embed="rId2" cstate="print"/>
          <a:stretch>
            <a:fillRect/>
          </a:stretch>
        </p:blipFill>
        <p:spPr>
          <a:xfrm>
            <a:off x="7925975" y="4131586"/>
            <a:ext cx="3561979" cy="2309100"/>
          </a:xfrm>
          <a:prstGeom prst="rect">
            <a:avLst/>
          </a:prstGeom>
        </p:spPr>
      </p:pic>
      <p:pic>
        <p:nvPicPr>
          <p:cNvPr id="5" name="Picture 4"/>
          <p:cNvPicPr>
            <a:picLocks noChangeAspect="1"/>
          </p:cNvPicPr>
          <p:nvPr/>
        </p:nvPicPr>
        <p:blipFill>
          <a:blip r:embed="rId3" cstate="print"/>
          <a:stretch>
            <a:fillRect/>
          </a:stretch>
        </p:blipFill>
        <p:spPr>
          <a:xfrm>
            <a:off x="3217775" y="3978518"/>
            <a:ext cx="3698181" cy="2615237"/>
          </a:xfrm>
          <a:prstGeom prst="rect">
            <a:avLst/>
          </a:prstGeom>
        </p:spPr>
      </p:pic>
    </p:spTree>
    <p:extLst>
      <p:ext uri="{BB962C8B-B14F-4D97-AF65-F5344CB8AC3E}">
        <p14:creationId xmlns:p14="http://schemas.microsoft.com/office/powerpoint/2010/main" val="3228199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03067"/>
          </a:xfrm>
        </p:spPr>
        <p:txBody>
          <a:bodyPr/>
          <a:lstStyle/>
          <a:p>
            <a:r>
              <a:rPr lang="en-US" b="1" u="sng" dirty="0">
                <a:solidFill>
                  <a:srgbClr val="FF0000"/>
                </a:solidFill>
              </a:rPr>
              <a:t>I</a:t>
            </a:r>
            <a:r>
              <a:rPr lang="en-US" b="1" u="sng" dirty="0" smtClean="0">
                <a:solidFill>
                  <a:srgbClr val="FF0000"/>
                </a:solidFill>
              </a:rPr>
              <a:t>ntroduction:</a:t>
            </a:r>
            <a:endParaRPr lang="en-US" b="1" u="sng" dirty="0">
              <a:solidFill>
                <a:srgbClr val="FF0000"/>
              </a:solidFill>
            </a:endParaRPr>
          </a:p>
        </p:txBody>
      </p:sp>
      <p:sp>
        <p:nvSpPr>
          <p:cNvPr id="3" name="Content Placeholder 2"/>
          <p:cNvSpPr>
            <a:spLocks noGrp="1"/>
          </p:cNvSpPr>
          <p:nvPr>
            <p:ph idx="1"/>
          </p:nvPr>
        </p:nvSpPr>
        <p:spPr>
          <a:xfrm>
            <a:off x="838200" y="1313645"/>
            <a:ext cx="10515600" cy="5035639"/>
          </a:xfrm>
        </p:spPr>
        <p:txBody>
          <a:bodyPr>
            <a:normAutofit fontScale="92500" lnSpcReduction="10000"/>
          </a:bodyPr>
          <a:lstStyle/>
          <a:p>
            <a:pPr algn="just"/>
            <a:r>
              <a:rPr lang="fr-FR" dirty="0"/>
              <a:t>Depuis l'aube de </a:t>
            </a:r>
            <a:r>
              <a:rPr lang="fr-FR" dirty="0" smtClean="0"/>
              <a:t>l‘histoire, </a:t>
            </a:r>
            <a:r>
              <a:rPr lang="fr-FR" dirty="0"/>
              <a:t>deux défis majeurs en matière de sécurité se posent à l'humanité. La première </a:t>
            </a:r>
            <a:r>
              <a:rPr lang="fr-FR" dirty="0" smtClean="0"/>
              <a:t>menace est </a:t>
            </a:r>
            <a:r>
              <a:rPr lang="fr-FR" dirty="0"/>
              <a:t>due aux catastrophes naturelles, y compris </a:t>
            </a:r>
            <a:r>
              <a:rPr lang="fr-FR" dirty="0" smtClean="0"/>
              <a:t>des </a:t>
            </a:r>
            <a:r>
              <a:rPr lang="fr-FR" dirty="0"/>
              <a:t>tremblements de terre</a:t>
            </a:r>
            <a:r>
              <a:rPr lang="fr-FR" dirty="0" smtClean="0"/>
              <a:t>, la </a:t>
            </a:r>
            <a:r>
              <a:rPr lang="fr-FR" dirty="0"/>
              <a:t>famine</a:t>
            </a:r>
            <a:r>
              <a:rPr lang="fr-FR" dirty="0" smtClean="0"/>
              <a:t>, la </a:t>
            </a:r>
            <a:r>
              <a:rPr lang="fr-FR" dirty="0"/>
              <a:t>sécheresse, l</a:t>
            </a:r>
            <a:r>
              <a:rPr lang="fr-FR" dirty="0" smtClean="0"/>
              <a:t>es </a:t>
            </a:r>
            <a:r>
              <a:rPr lang="fr-FR" dirty="0"/>
              <a:t>incendies de forêt et l</a:t>
            </a:r>
            <a:r>
              <a:rPr lang="fr-FR" dirty="0" smtClean="0"/>
              <a:t>es </a:t>
            </a:r>
            <a:r>
              <a:rPr lang="fr-FR" dirty="0"/>
              <a:t>épidémies de maladies infectieuses. La seconde </a:t>
            </a:r>
            <a:r>
              <a:rPr lang="fr-FR" dirty="0" smtClean="0"/>
              <a:t>menace consiste </a:t>
            </a:r>
            <a:r>
              <a:rPr lang="fr-FR" dirty="0"/>
              <a:t>en des menaces </a:t>
            </a:r>
            <a:r>
              <a:rPr lang="fr-FR" dirty="0" smtClean="0"/>
              <a:t>induites </a:t>
            </a:r>
            <a:r>
              <a:rPr lang="fr-FR" dirty="0"/>
              <a:t>par l'homme, comme la criminalité, la piraterie, le terrorisme, l'insurrection et la guerre. Chaque communauté, chaque pays </a:t>
            </a:r>
            <a:r>
              <a:rPr lang="fr-FR" dirty="0" smtClean="0"/>
              <a:t>ou </a:t>
            </a:r>
            <a:r>
              <a:rPr lang="fr-FR" dirty="0"/>
              <a:t>chaque région est menacée par </a:t>
            </a:r>
            <a:r>
              <a:rPr lang="fr-FR" dirty="0" smtClean="0"/>
              <a:t>les «catastrophes naturelles» </a:t>
            </a:r>
            <a:r>
              <a:rPr lang="fr-FR" dirty="0"/>
              <a:t>et les calamités humaines de l'extrémisme et de la violence, causées par des individus ou </a:t>
            </a:r>
            <a:r>
              <a:rPr lang="fr-FR" dirty="0" smtClean="0"/>
              <a:t>par des </a:t>
            </a:r>
            <a:r>
              <a:rPr lang="fr-FR" dirty="0"/>
              <a:t>sources collectives</a:t>
            </a:r>
            <a:r>
              <a:rPr lang="fr-FR" dirty="0" smtClean="0"/>
              <a:t>.</a:t>
            </a:r>
          </a:p>
          <a:p>
            <a:pPr algn="just"/>
            <a:r>
              <a:rPr lang="fr-FR" dirty="0"/>
              <a:t>Au cours </a:t>
            </a:r>
            <a:r>
              <a:rPr lang="fr-FR" dirty="0" smtClean="0"/>
              <a:t>de ces cinquante </a:t>
            </a:r>
            <a:r>
              <a:rPr lang="fr-FR" dirty="0"/>
              <a:t>dernières années, ces deux défis en Afrique et dans le </a:t>
            </a:r>
            <a:r>
              <a:rPr lang="fr-FR" dirty="0" smtClean="0"/>
              <a:t>Monde </a:t>
            </a:r>
            <a:r>
              <a:rPr lang="fr-FR" dirty="0"/>
              <a:t>A</a:t>
            </a:r>
            <a:r>
              <a:rPr lang="fr-FR" dirty="0" smtClean="0"/>
              <a:t>rabe </a:t>
            </a:r>
            <a:r>
              <a:rPr lang="fr-FR" dirty="0"/>
              <a:t>ont fait l'objet d'études universitaires dans le but d'apprendre </a:t>
            </a:r>
            <a:r>
              <a:rPr lang="fr-FR" dirty="0" smtClean="0"/>
              <a:t>des </a:t>
            </a:r>
            <a:r>
              <a:rPr lang="fr-FR" dirty="0"/>
              <a:t>leçons du passé, </a:t>
            </a:r>
            <a:r>
              <a:rPr lang="fr-FR" dirty="0" smtClean="0"/>
              <a:t>d’identifier les catastrophes </a:t>
            </a:r>
            <a:r>
              <a:rPr lang="fr-FR" dirty="0"/>
              <a:t>naturelles et </a:t>
            </a:r>
            <a:r>
              <a:rPr lang="fr-FR" dirty="0" smtClean="0"/>
              <a:t>les </a:t>
            </a:r>
            <a:r>
              <a:rPr lang="fr-FR" dirty="0"/>
              <a:t>catastrophes induites par </a:t>
            </a:r>
            <a:r>
              <a:rPr lang="fr-FR" dirty="0" smtClean="0"/>
              <a:t>l'homme et de recommander de </a:t>
            </a:r>
            <a:r>
              <a:rPr lang="fr-FR" dirty="0"/>
              <a:t>«meilleures pratiques» pour la mise en œuvre </a:t>
            </a:r>
            <a:r>
              <a:rPr lang="fr-FR" dirty="0" smtClean="0"/>
              <a:t>de politiques </a:t>
            </a:r>
            <a:r>
              <a:rPr lang="fr-FR" dirty="0"/>
              <a:t>et d'actions préventives aux niveaux gouvernemental, intergouvernemental et non gouvernemental.</a:t>
            </a:r>
            <a:endParaRPr lang="en-US" dirty="0"/>
          </a:p>
        </p:txBody>
      </p:sp>
    </p:spTree>
    <p:extLst>
      <p:ext uri="{BB962C8B-B14F-4D97-AF65-F5344CB8AC3E}">
        <p14:creationId xmlns:p14="http://schemas.microsoft.com/office/powerpoint/2010/main" val="35423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smtClean="0">
                <a:solidFill>
                  <a:srgbClr val="00B050"/>
                </a:solidFill>
              </a:rPr>
              <a:t>La </a:t>
            </a:r>
            <a:r>
              <a:rPr lang="fr-FR" b="1" dirty="0">
                <a:solidFill>
                  <a:srgbClr val="00B050"/>
                </a:solidFill>
              </a:rPr>
              <a:t>relation </a:t>
            </a:r>
            <a:r>
              <a:rPr lang="fr-FR" b="1" dirty="0" smtClean="0">
                <a:solidFill>
                  <a:srgbClr val="00B050"/>
                </a:solidFill>
              </a:rPr>
              <a:t>du changement climatique avec </a:t>
            </a:r>
            <a:br>
              <a:rPr lang="fr-FR" b="1" dirty="0" smtClean="0">
                <a:solidFill>
                  <a:srgbClr val="00B050"/>
                </a:solidFill>
              </a:rPr>
            </a:br>
            <a:r>
              <a:rPr lang="fr-FR" b="1" dirty="0" smtClean="0">
                <a:solidFill>
                  <a:srgbClr val="00B050"/>
                </a:solidFill>
              </a:rPr>
              <a:t>les </a:t>
            </a:r>
            <a:r>
              <a:rPr lang="fr-FR" b="1" dirty="0">
                <a:solidFill>
                  <a:srgbClr val="00B050"/>
                </a:solidFill>
              </a:rPr>
              <a:t>conflits et le terrorisme dans le </a:t>
            </a:r>
            <a:r>
              <a:rPr lang="fr-FR" b="1" dirty="0" smtClean="0">
                <a:solidFill>
                  <a:srgbClr val="00B050"/>
                </a:solidFill>
              </a:rPr>
              <a:t>Monde</a:t>
            </a:r>
            <a:r>
              <a:rPr lang="fr-FR" b="1" dirty="0">
                <a:solidFill>
                  <a:srgbClr val="00B050"/>
                </a:solidFill>
              </a:rPr>
              <a:t>:</a:t>
            </a:r>
            <a:endParaRPr lang="en-US" b="1" dirty="0">
              <a:solidFill>
                <a:srgbClr val="00B050"/>
              </a:solidFill>
            </a:endParaRPr>
          </a:p>
        </p:txBody>
      </p:sp>
      <p:sp>
        <p:nvSpPr>
          <p:cNvPr id="3" name="Content Placeholder 2"/>
          <p:cNvSpPr>
            <a:spLocks noGrp="1"/>
          </p:cNvSpPr>
          <p:nvPr>
            <p:ph idx="1"/>
          </p:nvPr>
        </p:nvSpPr>
        <p:spPr>
          <a:xfrm>
            <a:off x="5872766" y="1803042"/>
            <a:ext cx="5563673" cy="4351338"/>
          </a:xfrm>
        </p:spPr>
        <p:txBody>
          <a:bodyPr>
            <a:normAutofit fontScale="77500" lnSpcReduction="20000"/>
          </a:bodyPr>
          <a:lstStyle/>
          <a:p>
            <a:pPr marL="0" indent="0" algn="just">
              <a:buNone/>
            </a:pPr>
            <a:r>
              <a:rPr lang="fr-FR" sz="2400" b="1" dirty="0" smtClean="0"/>
              <a:t>Actuellement ,</a:t>
            </a:r>
            <a:r>
              <a:rPr lang="en-US" sz="2400" b="1" dirty="0" smtClean="0"/>
              <a:t>l</a:t>
            </a:r>
            <a:r>
              <a:rPr lang="fr-FR" sz="2400" b="1" dirty="0" smtClean="0"/>
              <a:t>a plupart de chercheurs </a:t>
            </a:r>
            <a:r>
              <a:rPr lang="fr-FR" sz="2400" b="1" dirty="0"/>
              <a:t>et </a:t>
            </a:r>
            <a:r>
              <a:rPr lang="fr-FR" sz="2400" b="1" dirty="0" smtClean="0"/>
              <a:t>des hommes </a:t>
            </a:r>
            <a:r>
              <a:rPr lang="fr-FR" sz="2400" b="1" dirty="0"/>
              <a:t>politiques </a:t>
            </a:r>
            <a:r>
              <a:rPr lang="en-US" sz="2400" b="1" dirty="0" err="1" smtClean="0"/>
              <a:t>trouvent</a:t>
            </a:r>
            <a:r>
              <a:rPr lang="en-US" sz="2400" b="1" dirty="0" smtClean="0"/>
              <a:t> </a:t>
            </a:r>
            <a:r>
              <a:rPr lang="en-US" sz="2400" b="1" dirty="0" err="1" smtClean="0"/>
              <a:t>qu’il</a:t>
            </a:r>
            <a:r>
              <a:rPr lang="en-US" sz="2400" b="1" dirty="0" smtClean="0"/>
              <a:t> ne </a:t>
            </a:r>
            <a:r>
              <a:rPr lang="en-US" sz="2400" b="1" dirty="0" err="1" smtClean="0"/>
              <a:t>faut</a:t>
            </a:r>
            <a:r>
              <a:rPr lang="fr-FR" sz="2400" b="1" dirty="0" smtClean="0"/>
              <a:t> pas </a:t>
            </a:r>
            <a:r>
              <a:rPr lang="fr-FR" sz="2400" b="1" dirty="0"/>
              <a:t>négliger l'impact du </a:t>
            </a:r>
            <a:r>
              <a:rPr lang="fr-FR" sz="2400" b="1" dirty="0" smtClean="0"/>
              <a:t>changement climatique sur la </a:t>
            </a:r>
            <a:r>
              <a:rPr lang="fr-FR" sz="2400" b="1" dirty="0"/>
              <a:t>paix </a:t>
            </a:r>
            <a:r>
              <a:rPr lang="fr-FR" sz="2400" b="1" dirty="0" smtClean="0"/>
              <a:t>et la </a:t>
            </a:r>
            <a:r>
              <a:rPr lang="fr-FR" sz="2400" b="1" dirty="0"/>
              <a:t>sécurité. </a:t>
            </a:r>
            <a:endParaRPr lang="fr-FR" sz="2400" b="1" dirty="0" smtClean="0"/>
          </a:p>
          <a:p>
            <a:pPr marL="0" indent="0" algn="just">
              <a:buNone/>
            </a:pPr>
            <a:r>
              <a:rPr lang="fr-FR" sz="2400" b="1" dirty="0" smtClean="0"/>
              <a:t>Par </a:t>
            </a:r>
            <a:r>
              <a:rPr lang="fr-FR" sz="2400" b="1" dirty="0"/>
              <a:t>exemple, le changement climatique est </a:t>
            </a:r>
            <a:r>
              <a:rPr lang="fr-FR" sz="2400" b="1" dirty="0" smtClean="0"/>
              <a:t>derrière :</a:t>
            </a:r>
          </a:p>
          <a:p>
            <a:pPr algn="just"/>
            <a:r>
              <a:rPr lang="fr-FR" sz="2400" b="1" dirty="0" smtClean="0"/>
              <a:t> </a:t>
            </a:r>
            <a:r>
              <a:rPr lang="fr-FR" sz="2400" b="1" dirty="0"/>
              <a:t>l'exode d'environ </a:t>
            </a:r>
            <a:r>
              <a:rPr lang="fr-FR" sz="2400" b="1" dirty="0" smtClean="0"/>
              <a:t> 20 </a:t>
            </a:r>
            <a:r>
              <a:rPr lang="fr-FR" sz="2400" b="1" dirty="0"/>
              <a:t>à 30 millions de personnes par </a:t>
            </a:r>
            <a:r>
              <a:rPr lang="fr-FR" sz="2400" b="1" dirty="0" smtClean="0"/>
              <a:t>an,</a:t>
            </a:r>
          </a:p>
          <a:p>
            <a:pPr algn="just"/>
            <a:r>
              <a:rPr lang="fr-FR" sz="2400" b="1" dirty="0" smtClean="0"/>
              <a:t> l’impact de l’assèchement </a:t>
            </a:r>
            <a:r>
              <a:rPr lang="fr-FR" sz="2400" b="1" dirty="0"/>
              <a:t>du </a:t>
            </a:r>
            <a:r>
              <a:rPr lang="fr-FR" sz="2400" b="1" dirty="0" smtClean="0"/>
              <a:t>lac Tchad </a:t>
            </a:r>
            <a:r>
              <a:rPr lang="fr-FR" sz="2400" b="1" dirty="0"/>
              <a:t>sur l'économie </a:t>
            </a:r>
            <a:r>
              <a:rPr lang="fr-FR" sz="2400" b="1" dirty="0" smtClean="0"/>
              <a:t>locale, </a:t>
            </a:r>
          </a:p>
          <a:p>
            <a:pPr algn="just"/>
            <a:r>
              <a:rPr lang="fr-FR" sz="2400" b="1" dirty="0" smtClean="0"/>
              <a:t>le recrutement continu </a:t>
            </a:r>
            <a:r>
              <a:rPr lang="fr-FR" sz="2400" b="1" dirty="0"/>
              <a:t>d’un grand nombre de jeunes déplacés </a:t>
            </a:r>
            <a:r>
              <a:rPr lang="fr-FR" sz="2400" b="1" dirty="0" smtClean="0"/>
              <a:t>par le mouvement terroriste </a:t>
            </a:r>
            <a:r>
              <a:rPr lang="fr-FR" sz="2400" b="1" dirty="0"/>
              <a:t>«</a:t>
            </a:r>
            <a:r>
              <a:rPr lang="fr-FR" sz="2400" b="1" dirty="0" err="1" smtClean="0"/>
              <a:t>Boko</a:t>
            </a:r>
            <a:r>
              <a:rPr lang="fr-FR" sz="2400" b="1" dirty="0" smtClean="0"/>
              <a:t> </a:t>
            </a:r>
            <a:r>
              <a:rPr lang="fr-FR" sz="2400" b="1" dirty="0" err="1" smtClean="0"/>
              <a:t>Haram</a:t>
            </a:r>
            <a:r>
              <a:rPr lang="fr-FR" sz="2400" b="1" dirty="0" smtClean="0"/>
              <a:t> » </a:t>
            </a:r>
          </a:p>
          <a:p>
            <a:pPr algn="just"/>
            <a:r>
              <a:rPr lang="fr-FR" sz="2400" b="1" dirty="0" smtClean="0"/>
              <a:t> la vague de forte sécheresse qui a frappé la Syrie entre 2006 et 2011 a été l'un des facteurs principaux de la guerre civile.</a:t>
            </a:r>
            <a:endParaRPr lang="ar-EG" sz="2400" b="1" dirty="0" smtClean="0"/>
          </a:p>
          <a:p>
            <a:pPr algn="just" rtl="1"/>
            <a:endParaRPr lang="ar-EG" sz="2000" dirty="0" smtClean="0"/>
          </a:p>
          <a:p>
            <a:pPr algn="just" rtl="1"/>
            <a:endParaRPr lang="ar-EG" sz="2000" dirty="0"/>
          </a:p>
          <a:p>
            <a:pPr algn="just" rtl="1"/>
            <a:endParaRPr lang="ar-EG" sz="2000" dirty="0" smtClean="0"/>
          </a:p>
          <a:p>
            <a:pPr algn="just" rtl="1"/>
            <a:endParaRPr lang="ar-EG" sz="2000" dirty="0"/>
          </a:p>
          <a:p>
            <a:pPr algn="just" rtl="1"/>
            <a:endParaRPr lang="ar-EG" sz="2000" dirty="0" smtClean="0"/>
          </a:p>
          <a:p>
            <a:pPr algn="just" rtl="1"/>
            <a:endParaRPr lang="ar-EG" sz="2000" dirty="0"/>
          </a:p>
          <a:p>
            <a:pPr algn="just" rtl="1"/>
            <a:endParaRPr lang="ar-EG" sz="2000" dirty="0" smtClean="0"/>
          </a:p>
        </p:txBody>
      </p:sp>
      <p:pic>
        <p:nvPicPr>
          <p:cNvPr id="4" name="Picture 3"/>
          <p:cNvPicPr>
            <a:picLocks noChangeAspect="1"/>
          </p:cNvPicPr>
          <p:nvPr/>
        </p:nvPicPr>
        <p:blipFill>
          <a:blip r:embed="rId2" cstate="print"/>
          <a:stretch>
            <a:fillRect/>
          </a:stretch>
        </p:blipFill>
        <p:spPr>
          <a:xfrm>
            <a:off x="709412" y="1803042"/>
            <a:ext cx="4892898" cy="3838156"/>
          </a:xfrm>
          <a:prstGeom prst="rect">
            <a:avLst/>
          </a:prstGeom>
        </p:spPr>
      </p:pic>
    </p:spTree>
    <p:extLst>
      <p:ext uri="{BB962C8B-B14F-4D97-AF65-F5344CB8AC3E}">
        <p14:creationId xmlns:p14="http://schemas.microsoft.com/office/powerpoint/2010/main" val="1891266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6547"/>
          </a:xfrm>
        </p:spPr>
        <p:txBody>
          <a:bodyPr>
            <a:noAutofit/>
          </a:bodyPr>
          <a:lstStyle/>
          <a:p>
            <a:r>
              <a:rPr lang="fr-FR" sz="4000" b="1" dirty="0" smtClean="0">
                <a:solidFill>
                  <a:srgbClr val="00B050"/>
                </a:solidFill>
              </a:rPr>
              <a:t>La relation du changement </a:t>
            </a:r>
            <a:r>
              <a:rPr lang="fr-FR" sz="4000" b="1" dirty="0">
                <a:solidFill>
                  <a:srgbClr val="00B050"/>
                </a:solidFill>
              </a:rPr>
              <a:t>climatique </a:t>
            </a:r>
            <a:r>
              <a:rPr lang="fr-FR" sz="4000" b="1" dirty="0" smtClean="0">
                <a:solidFill>
                  <a:srgbClr val="00B050"/>
                </a:solidFill>
              </a:rPr>
              <a:t> avec </a:t>
            </a:r>
            <a:br>
              <a:rPr lang="fr-FR" sz="4000" b="1" dirty="0" smtClean="0">
                <a:solidFill>
                  <a:srgbClr val="00B050"/>
                </a:solidFill>
              </a:rPr>
            </a:br>
            <a:r>
              <a:rPr lang="fr-FR" sz="4000" b="1" dirty="0" smtClean="0">
                <a:solidFill>
                  <a:srgbClr val="00B050"/>
                </a:solidFill>
              </a:rPr>
              <a:t>les </a:t>
            </a:r>
            <a:r>
              <a:rPr lang="fr-FR" sz="4000" b="1" dirty="0">
                <a:solidFill>
                  <a:srgbClr val="00B050"/>
                </a:solidFill>
              </a:rPr>
              <a:t>conflits et le terrorisme dans le </a:t>
            </a:r>
            <a:r>
              <a:rPr lang="fr-FR" sz="4000" b="1" dirty="0" smtClean="0">
                <a:solidFill>
                  <a:srgbClr val="00B050"/>
                </a:solidFill>
              </a:rPr>
              <a:t>Monde</a:t>
            </a:r>
            <a:r>
              <a:rPr lang="fr-FR" sz="4000" b="1" dirty="0">
                <a:solidFill>
                  <a:srgbClr val="00B050"/>
                </a:solidFill>
              </a:rPr>
              <a:t>:</a:t>
            </a:r>
            <a:endParaRPr lang="en-US" sz="4000" b="1" dirty="0">
              <a:solidFill>
                <a:srgbClr val="00B050"/>
              </a:solidFill>
            </a:endParaRPr>
          </a:p>
        </p:txBody>
      </p:sp>
      <p:pic>
        <p:nvPicPr>
          <p:cNvPr id="4" name="Content Placeholder 3"/>
          <p:cNvPicPr>
            <a:picLocks noGrp="1" noChangeAspect="1"/>
          </p:cNvPicPr>
          <p:nvPr>
            <p:ph idx="1"/>
          </p:nvPr>
        </p:nvPicPr>
        <p:blipFill>
          <a:blip r:embed="rId2" cstate="print"/>
          <a:stretch>
            <a:fillRect/>
          </a:stretch>
        </p:blipFill>
        <p:spPr>
          <a:xfrm>
            <a:off x="8770513" y="1269929"/>
            <a:ext cx="2918315" cy="2752928"/>
          </a:xfrm>
          <a:prstGeom prst="rect">
            <a:avLst/>
          </a:prstGeom>
        </p:spPr>
      </p:pic>
      <p:sp>
        <p:nvSpPr>
          <p:cNvPr id="5" name="Rectangle 4"/>
          <p:cNvSpPr/>
          <p:nvPr/>
        </p:nvSpPr>
        <p:spPr>
          <a:xfrm>
            <a:off x="1060704" y="1342474"/>
            <a:ext cx="6409041" cy="2308324"/>
          </a:xfrm>
          <a:prstGeom prst="rect">
            <a:avLst/>
          </a:prstGeom>
        </p:spPr>
        <p:txBody>
          <a:bodyPr wrap="square">
            <a:spAutoFit/>
          </a:bodyPr>
          <a:lstStyle/>
          <a:p>
            <a:pPr algn="just"/>
            <a:r>
              <a:rPr lang="fr-FR" sz="1600" dirty="0"/>
              <a:t>Des experts internationaux ont mis en garde dans un rapport intitulé </a:t>
            </a:r>
            <a:r>
              <a:rPr lang="fr-FR" sz="1600" dirty="0" smtClean="0"/>
              <a:t>«Le </a:t>
            </a:r>
            <a:r>
              <a:rPr lang="fr-FR" sz="1600" dirty="0"/>
              <a:t>changement climatique et l'évaluation des risques» publié par </a:t>
            </a:r>
            <a:r>
              <a:rPr lang="fr-FR" sz="1600" dirty="0" smtClean="0"/>
              <a:t>l‘Agence française </a:t>
            </a:r>
            <a:r>
              <a:rPr lang="fr-FR" sz="1600" dirty="0"/>
              <a:t>de </a:t>
            </a:r>
            <a:r>
              <a:rPr lang="fr-FR" sz="1600" dirty="0" smtClean="0"/>
              <a:t>presse en Septembre </a:t>
            </a:r>
            <a:r>
              <a:rPr lang="fr-FR" sz="1600" dirty="0"/>
              <a:t>dernier de la possibilité que les pénuries alimentaires </a:t>
            </a:r>
            <a:r>
              <a:rPr lang="fr-FR" sz="1600" dirty="0" smtClean="0"/>
              <a:t>et la diminution des </a:t>
            </a:r>
            <a:r>
              <a:rPr lang="fr-FR" sz="1600" dirty="0"/>
              <a:t>réserves </a:t>
            </a:r>
            <a:r>
              <a:rPr lang="fr-FR" sz="1600" dirty="0" smtClean="0"/>
              <a:t>d'eau suscitent  </a:t>
            </a:r>
            <a:r>
              <a:rPr lang="fr-FR" sz="1600" dirty="0"/>
              <a:t>de nouvelles vagues de migration </a:t>
            </a:r>
            <a:r>
              <a:rPr lang="fr-FR" sz="1600" dirty="0" smtClean="0"/>
              <a:t>dans </a:t>
            </a:r>
            <a:r>
              <a:rPr lang="fr-FR" sz="1600" dirty="0"/>
              <a:t>le </a:t>
            </a:r>
            <a:r>
              <a:rPr lang="fr-FR" sz="1600" dirty="0" smtClean="0"/>
              <a:t>Monde, détruisent </a:t>
            </a:r>
            <a:r>
              <a:rPr lang="fr-FR" sz="1600" dirty="0"/>
              <a:t>l'infrastructure </a:t>
            </a:r>
            <a:r>
              <a:rPr lang="fr-FR" sz="1600" dirty="0" smtClean="0"/>
              <a:t>des </a:t>
            </a:r>
            <a:r>
              <a:rPr lang="fr-FR" sz="1600" dirty="0"/>
              <a:t>E</a:t>
            </a:r>
            <a:r>
              <a:rPr lang="fr-FR" sz="1600" dirty="0" smtClean="0"/>
              <a:t>tats </a:t>
            </a:r>
            <a:r>
              <a:rPr lang="fr-FR" sz="1600" dirty="0"/>
              <a:t>et </a:t>
            </a:r>
            <a:r>
              <a:rPr lang="fr-FR" sz="1600" dirty="0" smtClean="0"/>
              <a:t>encouragent la propagation du terrorisme</a:t>
            </a:r>
            <a:r>
              <a:rPr lang="fr-FR" sz="1600" dirty="0"/>
              <a:t>, en particulier au Moyen-Orient et </a:t>
            </a:r>
            <a:r>
              <a:rPr lang="fr-FR" sz="1600" dirty="0" smtClean="0"/>
              <a:t>en Afrique</a:t>
            </a:r>
            <a:r>
              <a:rPr lang="de-DE" sz="1600" dirty="0" smtClean="0"/>
              <a:t>.</a:t>
            </a:r>
            <a:r>
              <a:rPr lang="fr-FR" sz="1600" dirty="0" smtClean="0"/>
              <a:t> </a:t>
            </a:r>
            <a:r>
              <a:rPr lang="fr-FR" sz="1600" dirty="0"/>
              <a:t>C</a:t>
            </a:r>
            <a:r>
              <a:rPr lang="fr-FR" sz="1600" dirty="0" smtClean="0"/>
              <a:t>es experts ont </a:t>
            </a:r>
            <a:r>
              <a:rPr lang="fr-FR" sz="1600" dirty="0"/>
              <a:t>également </a:t>
            </a:r>
            <a:r>
              <a:rPr lang="fr-FR" sz="1600" dirty="0" smtClean="0"/>
              <a:t>prévu  des risques </a:t>
            </a:r>
            <a:r>
              <a:rPr lang="fr-FR" sz="1600" dirty="0"/>
              <a:t>financier et militaire </a:t>
            </a:r>
            <a:r>
              <a:rPr lang="fr-FR" sz="1600" dirty="0" smtClean="0"/>
              <a:t>comme conséquence d'un </a:t>
            </a:r>
            <a:r>
              <a:rPr lang="fr-FR" sz="1600" dirty="0"/>
              <a:t>avenir sombre de l'humanité à la lumière de l'aggravation de la crise du réchauffement climatique.</a:t>
            </a:r>
          </a:p>
        </p:txBody>
      </p:sp>
      <p:sp>
        <p:nvSpPr>
          <p:cNvPr id="6" name="Rectangle 5"/>
          <p:cNvSpPr/>
          <p:nvPr/>
        </p:nvSpPr>
        <p:spPr>
          <a:xfrm>
            <a:off x="937746" y="4218978"/>
            <a:ext cx="9919612" cy="1569660"/>
          </a:xfrm>
          <a:prstGeom prst="rect">
            <a:avLst/>
          </a:prstGeom>
        </p:spPr>
        <p:txBody>
          <a:bodyPr wrap="square">
            <a:spAutoFit/>
          </a:bodyPr>
          <a:lstStyle/>
          <a:p>
            <a:pPr algn="just"/>
            <a:r>
              <a:rPr lang="fr-FR" sz="1600" dirty="0" smtClean="0"/>
              <a:t>Sans doute </a:t>
            </a:r>
            <a:r>
              <a:rPr lang="fr-FR" sz="1600" dirty="0"/>
              <a:t>que l'élévation du niveau de la mer </a:t>
            </a:r>
            <a:r>
              <a:rPr lang="fr-FR" sz="1600" dirty="0" smtClean="0"/>
              <a:t>contribuera à la réduction d</a:t>
            </a:r>
            <a:r>
              <a:rPr lang="en-US" sz="1600" dirty="0" err="1" smtClean="0"/>
              <a:t>es</a:t>
            </a:r>
            <a:r>
              <a:rPr lang="en-US" sz="1600" dirty="0" smtClean="0"/>
              <a:t> </a:t>
            </a:r>
            <a:r>
              <a:rPr lang="en-US" sz="1600" dirty="0" err="1" smtClean="0"/>
              <a:t>terres</a:t>
            </a:r>
            <a:r>
              <a:rPr lang="en-US" sz="1600" dirty="0" smtClean="0"/>
              <a:t> </a:t>
            </a:r>
            <a:r>
              <a:rPr lang="fr-FR" sz="1600" dirty="0"/>
              <a:t> </a:t>
            </a:r>
            <a:r>
              <a:rPr lang="fr-FR" sz="1600" dirty="0" smtClean="0"/>
              <a:t>arables </a:t>
            </a:r>
            <a:r>
              <a:rPr lang="fr-FR" sz="1600" dirty="0"/>
              <a:t>et le </a:t>
            </a:r>
            <a:r>
              <a:rPr lang="fr-FR" sz="1600" dirty="0" smtClean="0"/>
              <a:t>logement; </a:t>
            </a:r>
            <a:r>
              <a:rPr lang="en-US" sz="1600" dirty="0" err="1" smtClean="0"/>
              <a:t>ce</a:t>
            </a:r>
            <a:r>
              <a:rPr lang="en-US" sz="1600" dirty="0" smtClean="0"/>
              <a:t> qui entraînera </a:t>
            </a:r>
            <a:r>
              <a:rPr lang="fr-FR" sz="1600" dirty="0"/>
              <a:t>l</a:t>
            </a:r>
            <a:r>
              <a:rPr lang="fr-FR" sz="1600" dirty="0" smtClean="0"/>
              <a:t>es </a:t>
            </a:r>
            <a:r>
              <a:rPr lang="fr-FR" sz="1600" dirty="0"/>
              <a:t>conflits, en particulier dans </a:t>
            </a:r>
            <a:r>
              <a:rPr lang="fr-FR" sz="1600" dirty="0" smtClean="0"/>
              <a:t>des </a:t>
            </a:r>
            <a:r>
              <a:rPr lang="fr-FR" sz="1600" dirty="0"/>
              <a:t>régions déjà instables comme le Moyen-Orient et </a:t>
            </a:r>
            <a:r>
              <a:rPr lang="fr-FR" sz="1600" dirty="0" smtClean="0"/>
              <a:t>l’Afrique</a:t>
            </a:r>
            <a:r>
              <a:rPr lang="fr-FR" sz="1600" dirty="0"/>
              <a:t>. Le rapport a également souligné que le </a:t>
            </a:r>
            <a:r>
              <a:rPr lang="fr-FR" sz="1600" dirty="0" smtClean="0"/>
              <a:t>Monde est déjà confronté </a:t>
            </a:r>
            <a:r>
              <a:rPr lang="fr-FR" sz="1600" dirty="0"/>
              <a:t>à un «sérieux </a:t>
            </a:r>
            <a:r>
              <a:rPr lang="fr-FR" sz="1600" dirty="0" smtClean="0"/>
              <a:t>problème» du </a:t>
            </a:r>
            <a:r>
              <a:rPr lang="fr-FR" sz="1600" dirty="0"/>
              <a:t>réchauffement climatique </a:t>
            </a:r>
            <a:r>
              <a:rPr lang="fr-FR" sz="1600" dirty="0" smtClean="0"/>
              <a:t>dont la moyenne mondiale s’élève à 0,8 </a:t>
            </a:r>
            <a:r>
              <a:rPr lang="fr-FR" sz="1600" dirty="0"/>
              <a:t>° C depuis la révolution industrielle, et donc tout changement climatique plus large </a:t>
            </a:r>
            <a:r>
              <a:rPr lang="fr-FR" sz="1600" dirty="0" smtClean="0"/>
              <a:t>provoquera probablement  </a:t>
            </a:r>
            <a:r>
              <a:rPr lang="fr-FR" sz="1600" dirty="0"/>
              <a:t>l'émergence d'un grand risque pour le maintien de la paix et </a:t>
            </a:r>
            <a:r>
              <a:rPr lang="en-US" sz="1600" dirty="0" smtClean="0"/>
              <a:t>de </a:t>
            </a:r>
            <a:r>
              <a:rPr lang="fr-FR" sz="1600" dirty="0" smtClean="0"/>
              <a:t>la </a:t>
            </a:r>
            <a:r>
              <a:rPr lang="fr-FR" sz="1600" dirty="0"/>
              <a:t>sécurité </a:t>
            </a:r>
            <a:r>
              <a:rPr lang="fr-FR" sz="1600" dirty="0" smtClean="0"/>
              <a:t>internationale, du fait </a:t>
            </a:r>
            <a:r>
              <a:rPr lang="fr-FR" sz="1600" dirty="0"/>
              <a:t>que la </a:t>
            </a:r>
            <a:r>
              <a:rPr lang="fr-FR" sz="1600" dirty="0" smtClean="0"/>
              <a:t>diminution des réserves d'eau </a:t>
            </a:r>
            <a:r>
              <a:rPr lang="fr-FR" sz="1600" dirty="0"/>
              <a:t>et </a:t>
            </a:r>
            <a:r>
              <a:rPr lang="fr-FR" sz="1600" dirty="0" smtClean="0"/>
              <a:t>des </a:t>
            </a:r>
            <a:r>
              <a:rPr lang="fr-FR" sz="1600" dirty="0"/>
              <a:t>terres arables </a:t>
            </a:r>
            <a:r>
              <a:rPr lang="fr-FR" sz="1600" dirty="0" smtClean="0"/>
              <a:t>deviendront une </a:t>
            </a:r>
            <a:r>
              <a:rPr lang="fr-FR" sz="1600" dirty="0"/>
              <a:t>source de conflit.</a:t>
            </a:r>
            <a:endParaRPr lang="ar-EG" sz="1600" dirty="0"/>
          </a:p>
        </p:txBody>
      </p:sp>
    </p:spTree>
    <p:extLst>
      <p:ext uri="{BB962C8B-B14F-4D97-AF65-F5344CB8AC3E}">
        <p14:creationId xmlns:p14="http://schemas.microsoft.com/office/powerpoint/2010/main" val="2908238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70377"/>
          </a:xfrm>
        </p:spPr>
        <p:txBody>
          <a:bodyPr>
            <a:normAutofit fontScale="90000"/>
          </a:bodyPr>
          <a:lstStyle/>
          <a:p>
            <a:r>
              <a:rPr lang="fr-FR" sz="4000" b="1" dirty="0">
                <a:solidFill>
                  <a:schemeClr val="accent6"/>
                </a:solidFill>
              </a:rPr>
              <a:t>Les propositions visant à lutter contre le réchauffement climatique:</a:t>
            </a:r>
            <a:endParaRPr lang="en-US" sz="4000" b="1" dirty="0">
              <a:solidFill>
                <a:schemeClr val="accent6"/>
              </a:solidFill>
            </a:endParaRPr>
          </a:p>
        </p:txBody>
      </p:sp>
      <p:sp>
        <p:nvSpPr>
          <p:cNvPr id="3" name="Content Placeholder 2"/>
          <p:cNvSpPr>
            <a:spLocks noGrp="1"/>
          </p:cNvSpPr>
          <p:nvPr>
            <p:ph idx="1"/>
          </p:nvPr>
        </p:nvSpPr>
        <p:spPr>
          <a:xfrm>
            <a:off x="131805" y="1690688"/>
            <a:ext cx="11221995" cy="4486275"/>
          </a:xfrm>
        </p:spPr>
        <p:txBody>
          <a:bodyPr>
            <a:normAutofit fontScale="47500" lnSpcReduction="20000"/>
          </a:bodyPr>
          <a:lstStyle/>
          <a:p>
            <a:pPr algn="just"/>
            <a:r>
              <a:rPr lang="fr-FR" sz="3300" b="1" dirty="0"/>
              <a:t>Les propositions visant à lutter contre le réchauffement </a:t>
            </a:r>
            <a:r>
              <a:rPr lang="fr-FR" sz="3300" b="1" dirty="0" smtClean="0"/>
              <a:t>climatique: </a:t>
            </a:r>
            <a:r>
              <a:rPr lang="fr-FR" sz="3300" b="1" dirty="0"/>
              <a:t>la réduction des émissions de gaz à effet de serre est une solution, mais </a:t>
            </a:r>
            <a:r>
              <a:rPr lang="fr-FR" sz="3300" b="1" dirty="0" smtClean="0"/>
              <a:t>elle n’est </a:t>
            </a:r>
            <a:r>
              <a:rPr lang="fr-FR" sz="3300" b="1" dirty="0"/>
              <a:t>pas une solution parfaite, </a:t>
            </a:r>
            <a:r>
              <a:rPr lang="fr-FR" sz="3300" b="1" dirty="0" smtClean="0"/>
              <a:t>elle </a:t>
            </a:r>
            <a:r>
              <a:rPr lang="fr-FR" sz="3300" b="1" dirty="0"/>
              <a:t>est sensible à la </a:t>
            </a:r>
            <a:r>
              <a:rPr lang="fr-FR" sz="3300" b="1" dirty="0" smtClean="0"/>
              <a:t>manipulation </a:t>
            </a:r>
            <a:r>
              <a:rPr lang="fr-FR" sz="3300" b="1" dirty="0"/>
              <a:t>et ici, nous constatons que </a:t>
            </a:r>
            <a:r>
              <a:rPr lang="fr-FR" sz="3300" b="1" dirty="0" smtClean="0"/>
              <a:t>la </a:t>
            </a:r>
            <a:r>
              <a:rPr lang="fr-FR" sz="3300" b="1" dirty="0"/>
              <a:t>protection des forêts contribue à lutter contre le réchauffement </a:t>
            </a:r>
            <a:r>
              <a:rPr lang="fr-FR" sz="3300" b="1" dirty="0" smtClean="0"/>
              <a:t>climatique parce que les </a:t>
            </a:r>
            <a:r>
              <a:rPr lang="fr-FR" sz="3300" b="1" dirty="0"/>
              <a:t>arbres absorbent le dioxyde de carbone de l'air </a:t>
            </a:r>
            <a:r>
              <a:rPr lang="fr-FR" sz="3300" b="1" dirty="0" smtClean="0"/>
              <a:t>et </a:t>
            </a:r>
            <a:r>
              <a:rPr lang="fr-FR" sz="3300" b="1" dirty="0"/>
              <a:t>le </a:t>
            </a:r>
            <a:r>
              <a:rPr lang="fr-FR" sz="3300" b="1" dirty="0" smtClean="0"/>
              <a:t>transforment </a:t>
            </a:r>
            <a:r>
              <a:rPr lang="fr-FR" sz="3300" b="1" dirty="0"/>
              <a:t>en oxygène. Par conséquent</a:t>
            </a:r>
            <a:r>
              <a:rPr lang="fr-FR" sz="3300" b="1" dirty="0" smtClean="0"/>
              <a:t>, l’encouragement de la plantation d’arbres </a:t>
            </a:r>
            <a:r>
              <a:rPr lang="fr-FR" sz="3300" b="1" dirty="0"/>
              <a:t>et </a:t>
            </a:r>
            <a:r>
              <a:rPr lang="fr-FR" sz="3300" b="1" dirty="0" smtClean="0"/>
              <a:t>du reboisement dans </a:t>
            </a:r>
            <a:r>
              <a:rPr lang="fr-FR" sz="3300" b="1" dirty="0"/>
              <a:t>le </a:t>
            </a:r>
            <a:r>
              <a:rPr lang="fr-FR" sz="3300" b="1" dirty="0" smtClean="0"/>
              <a:t>Monde, joue un </a:t>
            </a:r>
            <a:r>
              <a:rPr lang="fr-FR" sz="3300" b="1" dirty="0"/>
              <a:t>rôle vital et essentiel dans la réduction de la pression sur les principales forêts et la </a:t>
            </a:r>
            <a:r>
              <a:rPr lang="fr-FR" sz="3300" b="1" dirty="0" smtClean="0"/>
              <a:t>préservation </a:t>
            </a:r>
            <a:r>
              <a:rPr lang="fr-FR" sz="3300" b="1" dirty="0"/>
              <a:t>des écosystèmes (habitats et espèces</a:t>
            </a:r>
            <a:r>
              <a:rPr lang="fr-FR" sz="3300" b="1" dirty="0" smtClean="0"/>
              <a:t>), </a:t>
            </a:r>
            <a:r>
              <a:rPr lang="fr-FR" sz="3300" b="1" dirty="0"/>
              <a:t>et dans la réduction de l'érosion des </a:t>
            </a:r>
            <a:r>
              <a:rPr lang="fr-FR" sz="3300" b="1" dirty="0" smtClean="0"/>
              <a:t>sols qui absorbent </a:t>
            </a:r>
            <a:r>
              <a:rPr lang="fr-FR" sz="3300" b="1" dirty="0"/>
              <a:t>le dioxyde de carbone, ce qui </a:t>
            </a:r>
            <a:r>
              <a:rPr lang="fr-FR" sz="3300" b="1" dirty="0" smtClean="0"/>
              <a:t>signifie qu’il est possible de </a:t>
            </a:r>
            <a:r>
              <a:rPr lang="fr-FR" sz="3300" b="1" dirty="0"/>
              <a:t>ralentir le réchauffement </a:t>
            </a:r>
            <a:r>
              <a:rPr lang="fr-FR" sz="3300" b="1" dirty="0" smtClean="0"/>
              <a:t>climatique tout en prenant en compte </a:t>
            </a:r>
            <a:r>
              <a:rPr lang="fr-FR" sz="3300" b="1" dirty="0"/>
              <a:t>également l</a:t>
            </a:r>
            <a:r>
              <a:rPr lang="fr-FR" sz="3300" b="1" dirty="0" smtClean="0"/>
              <a:t>es </a:t>
            </a:r>
            <a:r>
              <a:rPr lang="fr-FR" sz="3300" b="1" dirty="0"/>
              <a:t>éléments suivants:</a:t>
            </a:r>
            <a:r>
              <a:rPr lang="ar-EG" sz="3300" b="1" dirty="0" smtClean="0"/>
              <a:t> </a:t>
            </a:r>
          </a:p>
          <a:p>
            <a:pPr marL="0" indent="0" algn="just">
              <a:buNone/>
            </a:pPr>
            <a:r>
              <a:rPr lang="fr-FR" sz="2900" b="1" u="sng" dirty="0" smtClean="0">
                <a:solidFill>
                  <a:srgbClr val="00B050"/>
                </a:solidFill>
              </a:rPr>
              <a:t>  </a:t>
            </a:r>
            <a:r>
              <a:rPr lang="fr-FR" sz="2900" b="1" dirty="0" smtClean="0">
                <a:solidFill>
                  <a:srgbClr val="00B050"/>
                </a:solidFill>
              </a:rPr>
              <a:t>La </a:t>
            </a:r>
            <a:r>
              <a:rPr lang="fr-FR" sz="2900" b="1" dirty="0">
                <a:solidFill>
                  <a:srgbClr val="00B050"/>
                </a:solidFill>
              </a:rPr>
              <a:t>tendance </a:t>
            </a:r>
            <a:r>
              <a:rPr lang="fr-FR" sz="2900" b="1" dirty="0" smtClean="0">
                <a:solidFill>
                  <a:srgbClr val="00B050"/>
                </a:solidFill>
              </a:rPr>
              <a:t>aux sources </a:t>
            </a:r>
            <a:r>
              <a:rPr lang="fr-FR" sz="2900" b="1" dirty="0">
                <a:solidFill>
                  <a:srgbClr val="00B050"/>
                </a:solidFill>
              </a:rPr>
              <a:t>d'énergie alternatives telles que:</a:t>
            </a:r>
          </a:p>
          <a:p>
            <a:pPr algn="just"/>
            <a:r>
              <a:rPr lang="fr-FR" sz="2900" b="1" dirty="0" smtClean="0">
                <a:solidFill>
                  <a:srgbClr val="00B050"/>
                </a:solidFill>
              </a:rPr>
              <a:t>L’énergie </a:t>
            </a:r>
            <a:r>
              <a:rPr lang="fr-FR" sz="2900" b="1" dirty="0">
                <a:solidFill>
                  <a:srgbClr val="00B050"/>
                </a:solidFill>
              </a:rPr>
              <a:t>solaire</a:t>
            </a:r>
          </a:p>
          <a:p>
            <a:pPr algn="just"/>
            <a:r>
              <a:rPr lang="fr-FR" sz="2900" b="1" dirty="0">
                <a:solidFill>
                  <a:srgbClr val="00B050"/>
                </a:solidFill>
              </a:rPr>
              <a:t>L'énergie hydraulique générée par le mouvement naturel de </a:t>
            </a:r>
            <a:r>
              <a:rPr lang="fr-FR" sz="2900" b="1" dirty="0" smtClean="0">
                <a:solidFill>
                  <a:srgbClr val="00B050"/>
                </a:solidFill>
              </a:rPr>
              <a:t>l'eau dans les </a:t>
            </a:r>
            <a:r>
              <a:rPr lang="fr-FR" sz="2900" b="1" dirty="0">
                <a:solidFill>
                  <a:srgbClr val="00B050"/>
                </a:solidFill>
              </a:rPr>
              <a:t>rivières ou le mouvement de l'eau dans les mers</a:t>
            </a:r>
          </a:p>
          <a:p>
            <a:pPr algn="just"/>
            <a:r>
              <a:rPr lang="fr-FR" sz="2900" b="1" dirty="0" smtClean="0">
                <a:solidFill>
                  <a:srgbClr val="00B050"/>
                </a:solidFill>
              </a:rPr>
              <a:t>L’énergie éolienne</a:t>
            </a:r>
            <a:endParaRPr lang="ar-EG" sz="2900" dirty="0" smtClean="0"/>
          </a:p>
          <a:p>
            <a:pPr marL="0" indent="0" algn="just">
              <a:buNone/>
            </a:pPr>
            <a:r>
              <a:rPr lang="fr-FR" sz="2900" b="1" dirty="0" smtClean="0">
                <a:solidFill>
                  <a:srgbClr val="00B050"/>
                </a:solidFill>
              </a:rPr>
              <a:t>Au niveau local et régional, il faut:</a:t>
            </a:r>
          </a:p>
          <a:p>
            <a:pPr algn="just"/>
            <a:r>
              <a:rPr lang="fr-FR" sz="2900" b="1" dirty="0">
                <a:solidFill>
                  <a:srgbClr val="00B050"/>
                </a:solidFill>
              </a:rPr>
              <a:t>   </a:t>
            </a:r>
            <a:r>
              <a:rPr lang="fr-FR" sz="2900" b="1" dirty="0" smtClean="0">
                <a:solidFill>
                  <a:srgbClr val="00B050"/>
                </a:solidFill>
              </a:rPr>
              <a:t>respecter les engagements pris </a:t>
            </a:r>
            <a:r>
              <a:rPr lang="fr-FR" sz="2900" b="1" dirty="0">
                <a:solidFill>
                  <a:srgbClr val="00B050"/>
                </a:solidFill>
              </a:rPr>
              <a:t>aux conventions internationales pour lutter contre l'augmentation </a:t>
            </a:r>
          </a:p>
          <a:p>
            <a:pPr marL="0" indent="0" algn="just">
              <a:buNone/>
            </a:pPr>
            <a:r>
              <a:rPr lang="fr-FR" sz="2900" b="1" dirty="0" smtClean="0">
                <a:solidFill>
                  <a:srgbClr val="00B050"/>
                </a:solidFill>
              </a:rPr>
              <a:t> du </a:t>
            </a:r>
            <a:r>
              <a:rPr lang="fr-FR" sz="2900" b="1" dirty="0">
                <a:solidFill>
                  <a:srgbClr val="00B050"/>
                </a:solidFill>
              </a:rPr>
              <a:t>réchauffement de la planète.</a:t>
            </a:r>
          </a:p>
          <a:p>
            <a:pPr algn="just"/>
            <a:r>
              <a:rPr lang="fr-FR" sz="2900" b="1" dirty="0">
                <a:solidFill>
                  <a:srgbClr val="00B050"/>
                </a:solidFill>
              </a:rPr>
              <a:t>   </a:t>
            </a:r>
            <a:r>
              <a:rPr lang="fr-FR" sz="2900" b="1" dirty="0" smtClean="0">
                <a:solidFill>
                  <a:srgbClr val="00B050"/>
                </a:solidFill>
              </a:rPr>
              <a:t>Promouvoir la coopération avec </a:t>
            </a:r>
            <a:r>
              <a:rPr lang="fr-FR" sz="2900" b="1" dirty="0">
                <a:solidFill>
                  <a:srgbClr val="00B050"/>
                </a:solidFill>
              </a:rPr>
              <a:t>la communauté internationale sur la mise en œuvre des accords qui </a:t>
            </a:r>
            <a:r>
              <a:rPr lang="fr-FR" sz="2900" b="1" dirty="0" smtClean="0">
                <a:solidFill>
                  <a:srgbClr val="00B050"/>
                </a:solidFill>
              </a:rPr>
              <a:t>mettent</a:t>
            </a:r>
          </a:p>
          <a:p>
            <a:pPr marL="0" indent="0" algn="just">
              <a:buNone/>
            </a:pPr>
            <a:r>
              <a:rPr lang="fr-FR" sz="2900" b="1" dirty="0">
                <a:solidFill>
                  <a:srgbClr val="00B050"/>
                </a:solidFill>
              </a:rPr>
              <a:t> </a:t>
            </a:r>
            <a:r>
              <a:rPr lang="fr-FR" sz="2900" b="1" dirty="0" smtClean="0">
                <a:solidFill>
                  <a:srgbClr val="00B050"/>
                </a:solidFill>
              </a:rPr>
              <a:t>       un terme à </a:t>
            </a:r>
            <a:r>
              <a:rPr lang="fr-FR" sz="2900" b="1" dirty="0">
                <a:solidFill>
                  <a:srgbClr val="00B050"/>
                </a:solidFill>
              </a:rPr>
              <a:t>ces phénomènes.</a:t>
            </a:r>
          </a:p>
          <a:p>
            <a:pPr algn="just"/>
            <a:r>
              <a:rPr lang="fr-FR" sz="2900" b="1" dirty="0">
                <a:solidFill>
                  <a:srgbClr val="00B050"/>
                </a:solidFill>
              </a:rPr>
              <a:t>   </a:t>
            </a:r>
            <a:r>
              <a:rPr lang="fr-FR" sz="2900" b="1" dirty="0" smtClean="0">
                <a:solidFill>
                  <a:srgbClr val="00B050"/>
                </a:solidFill>
              </a:rPr>
              <a:t>développer </a:t>
            </a:r>
            <a:r>
              <a:rPr lang="fr-FR" sz="2900" b="1" dirty="0">
                <a:solidFill>
                  <a:srgbClr val="00B050"/>
                </a:solidFill>
              </a:rPr>
              <a:t>et </a:t>
            </a:r>
            <a:r>
              <a:rPr lang="fr-FR" sz="2900" b="1" dirty="0" smtClean="0">
                <a:solidFill>
                  <a:srgbClr val="00B050"/>
                </a:solidFill>
              </a:rPr>
              <a:t>promouvoir des législations environnementales </a:t>
            </a:r>
            <a:r>
              <a:rPr lang="fr-FR" sz="2900" b="1" dirty="0">
                <a:solidFill>
                  <a:srgbClr val="00B050"/>
                </a:solidFill>
              </a:rPr>
              <a:t>en </a:t>
            </a:r>
            <a:r>
              <a:rPr lang="fr-FR" sz="2900" b="1" dirty="0" smtClean="0">
                <a:solidFill>
                  <a:srgbClr val="00B050"/>
                </a:solidFill>
              </a:rPr>
              <a:t>conformité avec </a:t>
            </a:r>
            <a:r>
              <a:rPr lang="fr-FR" sz="2900" b="1" dirty="0">
                <a:solidFill>
                  <a:srgbClr val="00B050"/>
                </a:solidFill>
              </a:rPr>
              <a:t> l</a:t>
            </a:r>
            <a:r>
              <a:rPr lang="fr-FR" sz="2900" b="1" dirty="0" smtClean="0">
                <a:solidFill>
                  <a:srgbClr val="00B050"/>
                </a:solidFill>
              </a:rPr>
              <a:t>es </a:t>
            </a:r>
            <a:r>
              <a:rPr lang="fr-FR" sz="2900" b="1" dirty="0">
                <a:solidFill>
                  <a:srgbClr val="00B050"/>
                </a:solidFill>
              </a:rPr>
              <a:t>exigences </a:t>
            </a:r>
            <a:r>
              <a:rPr lang="fr-FR" sz="2900" b="1" dirty="0" smtClean="0">
                <a:solidFill>
                  <a:srgbClr val="00B050"/>
                </a:solidFill>
              </a:rPr>
              <a:t> de la lutte</a:t>
            </a:r>
          </a:p>
          <a:p>
            <a:pPr marL="0" indent="0" algn="just">
              <a:buNone/>
            </a:pPr>
            <a:r>
              <a:rPr lang="fr-FR" sz="2900" b="1" dirty="0" smtClean="0">
                <a:solidFill>
                  <a:srgbClr val="00B050"/>
                </a:solidFill>
              </a:rPr>
              <a:t> </a:t>
            </a:r>
            <a:r>
              <a:rPr lang="fr-FR" sz="2900" b="1" dirty="0">
                <a:solidFill>
                  <a:srgbClr val="00B050"/>
                </a:solidFill>
              </a:rPr>
              <a:t>contre </a:t>
            </a:r>
            <a:r>
              <a:rPr lang="fr-FR" sz="2900" b="1" dirty="0" smtClean="0">
                <a:solidFill>
                  <a:srgbClr val="00B050"/>
                </a:solidFill>
              </a:rPr>
              <a:t>le </a:t>
            </a:r>
            <a:r>
              <a:rPr lang="fr-FR" sz="2900" b="1" dirty="0">
                <a:solidFill>
                  <a:srgbClr val="00B050"/>
                </a:solidFill>
              </a:rPr>
              <a:t>réchauffement climatique.</a:t>
            </a:r>
            <a:r>
              <a:rPr lang="ar-EG" sz="2900" dirty="0" smtClean="0"/>
              <a:t> </a:t>
            </a:r>
            <a:endParaRPr lang="en-US" sz="2900" dirty="0"/>
          </a:p>
        </p:txBody>
      </p:sp>
      <p:pic>
        <p:nvPicPr>
          <p:cNvPr id="4" name="Picture 3"/>
          <p:cNvPicPr>
            <a:picLocks noChangeAspect="1"/>
          </p:cNvPicPr>
          <p:nvPr/>
        </p:nvPicPr>
        <p:blipFill>
          <a:blip r:embed="rId2" cstate="print"/>
          <a:stretch>
            <a:fillRect/>
          </a:stretch>
        </p:blipFill>
        <p:spPr>
          <a:xfrm>
            <a:off x="8622583" y="3863661"/>
            <a:ext cx="2552874" cy="2332585"/>
          </a:xfrm>
          <a:prstGeom prst="rect">
            <a:avLst/>
          </a:prstGeom>
        </p:spPr>
      </p:pic>
    </p:spTree>
    <p:extLst>
      <p:ext uri="{BB962C8B-B14F-4D97-AF65-F5344CB8AC3E}">
        <p14:creationId xmlns:p14="http://schemas.microsoft.com/office/powerpoint/2010/main" val="3007469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solidFill>
                  <a:srgbClr val="00B050"/>
                </a:solidFill>
              </a:rPr>
              <a:t>Mesures  de prévention du terrorisme</a:t>
            </a:r>
            <a:endParaRPr lang="fr-FR" b="1" dirty="0">
              <a:solidFill>
                <a:srgbClr val="00B050"/>
              </a:solidFill>
            </a:endParaRPr>
          </a:p>
        </p:txBody>
      </p:sp>
      <p:sp>
        <p:nvSpPr>
          <p:cNvPr id="3" name="Content Placeholder 2"/>
          <p:cNvSpPr>
            <a:spLocks noGrp="1"/>
          </p:cNvSpPr>
          <p:nvPr>
            <p:ph idx="1"/>
          </p:nvPr>
        </p:nvSpPr>
        <p:spPr/>
        <p:txBody>
          <a:bodyPr>
            <a:normAutofit/>
          </a:bodyPr>
          <a:lstStyle/>
          <a:p>
            <a:pPr marL="0" indent="0">
              <a:buNone/>
            </a:pPr>
            <a:r>
              <a:rPr lang="fr-FR" dirty="0" smtClean="0">
                <a:solidFill>
                  <a:schemeClr val="accent5"/>
                </a:solidFill>
              </a:rPr>
              <a:t>Mesures de prévention :</a:t>
            </a:r>
            <a:endParaRPr lang="fr-FR" dirty="0">
              <a:solidFill>
                <a:schemeClr val="accent5"/>
              </a:solidFill>
            </a:endParaRPr>
          </a:p>
          <a:p>
            <a:r>
              <a:rPr lang="fr-FR" dirty="0" smtClean="0">
                <a:solidFill>
                  <a:schemeClr val="accent5"/>
                </a:solidFill>
              </a:rPr>
              <a:t>Promouvoir l’éducation</a:t>
            </a:r>
            <a:endParaRPr lang="fr-FR" dirty="0">
              <a:solidFill>
                <a:schemeClr val="accent5"/>
              </a:solidFill>
            </a:endParaRPr>
          </a:p>
          <a:p>
            <a:r>
              <a:rPr lang="fr-FR" dirty="0" smtClean="0">
                <a:solidFill>
                  <a:schemeClr val="accent5"/>
                </a:solidFill>
              </a:rPr>
              <a:t>Adopter des </a:t>
            </a:r>
            <a:r>
              <a:rPr lang="fr-FR" dirty="0">
                <a:solidFill>
                  <a:schemeClr val="accent5"/>
                </a:solidFill>
              </a:rPr>
              <a:t>mesures législatives (qui devraient toucher tous les domaines, y compris le changement climatique </a:t>
            </a:r>
            <a:r>
              <a:rPr lang="fr-FR" dirty="0" smtClean="0">
                <a:solidFill>
                  <a:schemeClr val="accent5"/>
                </a:solidFill>
              </a:rPr>
              <a:t>comme la cause </a:t>
            </a:r>
            <a:r>
              <a:rPr lang="fr-FR" dirty="0">
                <a:solidFill>
                  <a:schemeClr val="accent5"/>
                </a:solidFill>
              </a:rPr>
              <a:t>du terrorisme)</a:t>
            </a:r>
          </a:p>
          <a:p>
            <a:r>
              <a:rPr lang="fr-FR" dirty="0">
                <a:solidFill>
                  <a:schemeClr val="accent5"/>
                </a:solidFill>
              </a:rPr>
              <a:t>Autoriser les institutions gouvernementales à </a:t>
            </a:r>
            <a:r>
              <a:rPr lang="fr-FR" dirty="0" smtClean="0">
                <a:solidFill>
                  <a:schemeClr val="accent5"/>
                </a:solidFill>
              </a:rPr>
              <a:t>mieux contrôler </a:t>
            </a:r>
            <a:r>
              <a:rPr lang="fr-FR" dirty="0">
                <a:solidFill>
                  <a:schemeClr val="accent5"/>
                </a:solidFill>
              </a:rPr>
              <a:t>leurs frontières.</a:t>
            </a:r>
          </a:p>
          <a:p>
            <a:r>
              <a:rPr lang="fr-FR" dirty="0">
                <a:solidFill>
                  <a:schemeClr val="accent5"/>
                </a:solidFill>
              </a:rPr>
              <a:t>Créer des conditions de travail </a:t>
            </a:r>
            <a:r>
              <a:rPr lang="fr-FR" dirty="0" smtClean="0">
                <a:solidFill>
                  <a:schemeClr val="accent5"/>
                </a:solidFill>
              </a:rPr>
              <a:t>propices à une </a:t>
            </a:r>
            <a:r>
              <a:rPr lang="fr-FR" dirty="0">
                <a:solidFill>
                  <a:schemeClr val="accent5"/>
                </a:solidFill>
              </a:rPr>
              <a:t>formation et une discipline </a:t>
            </a:r>
            <a:r>
              <a:rPr lang="fr-FR" dirty="0" smtClean="0">
                <a:solidFill>
                  <a:schemeClr val="accent5"/>
                </a:solidFill>
              </a:rPr>
              <a:t>suffisante </a:t>
            </a:r>
            <a:r>
              <a:rPr lang="fr-FR" dirty="0">
                <a:solidFill>
                  <a:schemeClr val="accent5"/>
                </a:solidFill>
              </a:rPr>
              <a:t>du personnel chargé de l'application de la loi pour lutter contre la </a:t>
            </a:r>
            <a:r>
              <a:rPr lang="fr-FR" dirty="0" smtClean="0">
                <a:solidFill>
                  <a:schemeClr val="accent5"/>
                </a:solidFill>
              </a:rPr>
              <a:t>corruption.</a:t>
            </a:r>
            <a:endParaRPr lang="fr-FR" dirty="0">
              <a:solidFill>
                <a:schemeClr val="accent5"/>
              </a:solidFill>
            </a:endParaRPr>
          </a:p>
          <a:p>
            <a:r>
              <a:rPr lang="fr-FR" dirty="0">
                <a:solidFill>
                  <a:schemeClr val="accent5"/>
                </a:solidFill>
              </a:rPr>
              <a:t>E</a:t>
            </a:r>
            <a:r>
              <a:rPr lang="fr-FR" dirty="0" smtClean="0">
                <a:solidFill>
                  <a:schemeClr val="accent5"/>
                </a:solidFill>
              </a:rPr>
              <a:t>liminer </a:t>
            </a:r>
            <a:r>
              <a:rPr lang="fr-FR" dirty="0">
                <a:solidFill>
                  <a:schemeClr val="accent5"/>
                </a:solidFill>
              </a:rPr>
              <a:t>les racines du </a:t>
            </a:r>
            <a:r>
              <a:rPr lang="fr-FR" dirty="0" smtClean="0">
                <a:solidFill>
                  <a:schemeClr val="accent5"/>
                </a:solidFill>
              </a:rPr>
              <a:t>terrorisme.</a:t>
            </a:r>
            <a:endParaRPr lang="en-US" dirty="0">
              <a:solidFill>
                <a:schemeClr val="accent5"/>
              </a:solidFill>
            </a:endParaRPr>
          </a:p>
          <a:p>
            <a:endParaRPr lang="en-US" dirty="0"/>
          </a:p>
        </p:txBody>
      </p:sp>
    </p:spTree>
    <p:extLst>
      <p:ext uri="{BB962C8B-B14F-4D97-AF65-F5344CB8AC3E}">
        <p14:creationId xmlns:p14="http://schemas.microsoft.com/office/powerpoint/2010/main" val="1951535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5969478" y="1431987"/>
            <a:ext cx="3536831" cy="3545455"/>
          </a:xfrm>
          <a:prstGeom prst="rect">
            <a:avLst/>
          </a:prstGeom>
        </p:spPr>
      </p:pic>
      <p:pic>
        <p:nvPicPr>
          <p:cNvPr id="3" name="Picture 2"/>
          <p:cNvPicPr>
            <a:picLocks noChangeAspect="1"/>
          </p:cNvPicPr>
          <p:nvPr/>
        </p:nvPicPr>
        <p:blipFill>
          <a:blip r:embed="rId3" cstate="print"/>
          <a:stretch>
            <a:fillRect/>
          </a:stretch>
        </p:blipFill>
        <p:spPr>
          <a:xfrm>
            <a:off x="1399301" y="1431987"/>
            <a:ext cx="3983581" cy="3528204"/>
          </a:xfrm>
          <a:prstGeom prst="rect">
            <a:avLst/>
          </a:prstGeom>
        </p:spPr>
      </p:pic>
    </p:spTree>
    <p:extLst>
      <p:ext uri="{BB962C8B-B14F-4D97-AF65-F5344CB8AC3E}">
        <p14:creationId xmlns:p14="http://schemas.microsoft.com/office/powerpoint/2010/main" val="3300992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673524" y="724619"/>
            <a:ext cx="8177841" cy="5386789"/>
          </a:xfrm>
          <a:prstGeom prst="rect">
            <a:avLst/>
          </a:prstGeom>
        </p:spPr>
      </p:pic>
    </p:spTree>
    <p:extLst>
      <p:ext uri="{BB962C8B-B14F-4D97-AF65-F5344CB8AC3E}">
        <p14:creationId xmlns:p14="http://schemas.microsoft.com/office/powerpoint/2010/main" val="675772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4557" y="440749"/>
            <a:ext cx="6114213" cy="923330"/>
          </a:xfrm>
          <a:prstGeom prst="rect">
            <a:avLst/>
          </a:prstGeom>
        </p:spPr>
        <p:txBody>
          <a:bodyPr wrap="square">
            <a:spAutoFit/>
          </a:bodyPr>
          <a:lstStyle/>
          <a:p>
            <a:r>
              <a:rPr lang="en-US" sz="5400" dirty="0" err="1" smtClean="0">
                <a:solidFill>
                  <a:srgbClr val="FF0000"/>
                </a:solidFill>
              </a:rPr>
              <a:t>Terrorisme</a:t>
            </a:r>
            <a:r>
              <a:rPr lang="en-US" sz="5400" dirty="0" smtClean="0">
                <a:solidFill>
                  <a:srgbClr val="FF0000"/>
                </a:solidFill>
              </a:rPr>
              <a:t>:</a:t>
            </a:r>
            <a:endParaRPr lang="en-US" sz="5400" dirty="0">
              <a:solidFill>
                <a:srgbClr val="FF0000"/>
              </a:solidFill>
            </a:endParaRPr>
          </a:p>
        </p:txBody>
      </p:sp>
      <p:sp>
        <p:nvSpPr>
          <p:cNvPr id="4" name="Rectangle 3"/>
          <p:cNvSpPr/>
          <p:nvPr/>
        </p:nvSpPr>
        <p:spPr>
          <a:xfrm>
            <a:off x="1635618" y="1119381"/>
            <a:ext cx="8991732" cy="7109639"/>
          </a:xfrm>
          <a:prstGeom prst="rect">
            <a:avLst/>
          </a:prstGeom>
        </p:spPr>
        <p:txBody>
          <a:bodyPr wrap="square">
            <a:spAutoFit/>
          </a:bodyPr>
          <a:lstStyle/>
          <a:p>
            <a:pPr marL="285750" indent="-285750">
              <a:buFont typeface="Arial" panose="020B0604020202020204" pitchFamily="34" charset="0"/>
              <a:buChar char="•"/>
            </a:pPr>
            <a:r>
              <a:rPr lang="fr-FR" sz="2200" dirty="0" smtClean="0"/>
              <a:t>Il est  </a:t>
            </a:r>
            <a:r>
              <a:rPr lang="fr-FR" sz="2200" dirty="0"/>
              <a:t>un acte illégal de </a:t>
            </a:r>
            <a:r>
              <a:rPr lang="fr-FR" sz="2200" dirty="0" smtClean="0"/>
              <a:t>violence</a:t>
            </a:r>
            <a:endParaRPr lang="en-US" sz="3600" dirty="0" smtClean="0"/>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fr-FR" sz="2200" dirty="0" smtClean="0"/>
              <a:t>Il vise à intimider </a:t>
            </a:r>
            <a:r>
              <a:rPr lang="fr-FR" sz="2200" dirty="0"/>
              <a:t>les gouvernements et </a:t>
            </a:r>
            <a:endParaRPr lang="fr-FR" sz="2200" dirty="0" smtClean="0"/>
          </a:p>
          <a:p>
            <a:pPr marL="285750" indent="-285750">
              <a:buFont typeface="Arial" panose="020B0604020202020204" pitchFamily="34" charset="0"/>
              <a:buChar char="•"/>
            </a:pPr>
            <a:r>
              <a:rPr lang="fr-FR" sz="2200" dirty="0" smtClean="0"/>
              <a:t>les </a:t>
            </a:r>
            <a:r>
              <a:rPr lang="fr-FR" sz="2200" dirty="0"/>
              <a:t>sociétés</a:t>
            </a: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fr-FR" sz="2200" dirty="0"/>
              <a:t>S</a:t>
            </a:r>
            <a:r>
              <a:rPr lang="fr-FR" sz="2200" dirty="0" smtClean="0"/>
              <a:t>on but </a:t>
            </a:r>
            <a:r>
              <a:rPr lang="fr-FR" sz="2200" dirty="0"/>
              <a:t>est d'atteindre des objectifs </a:t>
            </a:r>
            <a:endParaRPr lang="fr-FR" sz="2200" dirty="0" smtClean="0"/>
          </a:p>
          <a:p>
            <a:r>
              <a:rPr lang="fr-FR" sz="2200" dirty="0" smtClean="0"/>
              <a:t>politiques</a:t>
            </a:r>
            <a:r>
              <a:rPr lang="fr-FR" sz="2200" dirty="0"/>
              <a:t>, religieux ou idéologiques</a:t>
            </a:r>
            <a:endParaRPr lang="en-US" sz="2000" dirty="0" smtClean="0"/>
          </a:p>
          <a:p>
            <a:pPr marL="285750" indent="-285750">
              <a:buFont typeface="Arial" panose="020B0604020202020204" pitchFamily="34" charset="0"/>
              <a:buChar char="•"/>
            </a:pPr>
            <a:endParaRPr lang="en-US" sz="2000" dirty="0"/>
          </a:p>
          <a:p>
            <a:endParaRPr lang="en-US" sz="1400" dirty="0" smtClean="0"/>
          </a:p>
          <a:p>
            <a:endParaRPr lang="en-US" sz="1400" dirty="0"/>
          </a:p>
          <a:p>
            <a:endParaRPr lang="en-US" sz="1400" dirty="0" smtClean="0"/>
          </a:p>
          <a:p>
            <a:r>
              <a:rPr lang="en-US" sz="1400" dirty="0" smtClean="0"/>
              <a:t>ISIS (</a:t>
            </a:r>
            <a:r>
              <a:rPr lang="en-US" sz="1400" dirty="0" err="1" smtClean="0"/>
              <a:t>Califat</a:t>
            </a:r>
            <a:r>
              <a:rPr lang="en-US" sz="1400" dirty="0" smtClean="0"/>
              <a:t> </a:t>
            </a:r>
            <a:r>
              <a:rPr lang="en-US" sz="1400" dirty="0" err="1" smtClean="0"/>
              <a:t>Islamique</a:t>
            </a:r>
            <a:r>
              <a:rPr lang="en-US" sz="1400" dirty="0" smtClean="0"/>
              <a:t>)</a:t>
            </a:r>
            <a:endParaRPr lang="en-US" sz="1400" dirty="0"/>
          </a:p>
          <a:p>
            <a:r>
              <a:rPr lang="en-US" sz="1400" dirty="0"/>
              <a:t>(</a:t>
            </a:r>
            <a:r>
              <a:rPr lang="en-US" sz="1400" dirty="0" err="1" smtClean="0"/>
              <a:t>Libye-Irak-Syrie</a:t>
            </a:r>
            <a:r>
              <a:rPr lang="en-US" sz="1400" dirty="0" smtClean="0"/>
              <a:t>)</a:t>
            </a:r>
            <a:endParaRPr lang="en-US" sz="1400" dirty="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pic>
        <p:nvPicPr>
          <p:cNvPr id="5" name="Picture 4"/>
          <p:cNvPicPr>
            <a:picLocks noChangeAspect="1"/>
          </p:cNvPicPr>
          <p:nvPr/>
        </p:nvPicPr>
        <p:blipFill>
          <a:blip r:embed="rId2" cstate="print"/>
          <a:stretch>
            <a:fillRect/>
          </a:stretch>
        </p:blipFill>
        <p:spPr>
          <a:xfrm>
            <a:off x="6818362" y="1119381"/>
            <a:ext cx="3808988" cy="1956986"/>
          </a:xfrm>
          <a:prstGeom prst="rect">
            <a:avLst/>
          </a:prstGeom>
        </p:spPr>
      </p:pic>
      <p:pic>
        <p:nvPicPr>
          <p:cNvPr id="6" name="Picture 5"/>
          <p:cNvPicPr>
            <a:picLocks noChangeAspect="1"/>
          </p:cNvPicPr>
          <p:nvPr/>
        </p:nvPicPr>
        <p:blipFill>
          <a:blip r:embed="rId3" cstate="print"/>
          <a:stretch>
            <a:fillRect/>
          </a:stretch>
        </p:blipFill>
        <p:spPr>
          <a:xfrm>
            <a:off x="6873736" y="3512179"/>
            <a:ext cx="3490418" cy="2324042"/>
          </a:xfrm>
          <a:prstGeom prst="rect">
            <a:avLst/>
          </a:prstGeom>
        </p:spPr>
      </p:pic>
    </p:spTree>
    <p:extLst>
      <p:ext uri="{BB962C8B-B14F-4D97-AF65-F5344CB8AC3E}">
        <p14:creationId xmlns:p14="http://schemas.microsoft.com/office/powerpoint/2010/main" val="1729837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946" y="365125"/>
            <a:ext cx="10284854" cy="871247"/>
          </a:xfrm>
        </p:spPr>
        <p:txBody>
          <a:bodyPr>
            <a:normAutofit fontScale="90000"/>
          </a:bodyPr>
          <a:lstStyle/>
          <a:p>
            <a:r>
              <a:rPr lang="fr-FR" b="1" dirty="0">
                <a:solidFill>
                  <a:srgbClr val="FF0000"/>
                </a:solidFill>
              </a:rPr>
              <a:t>Le terrorisme en Afrique et dans le </a:t>
            </a:r>
            <a:r>
              <a:rPr lang="fr-FR" b="1" dirty="0" smtClean="0">
                <a:solidFill>
                  <a:srgbClr val="FF0000"/>
                </a:solidFill>
              </a:rPr>
              <a:t>Monde Arabe</a:t>
            </a:r>
            <a:r>
              <a:rPr lang="fr-FR" b="1" dirty="0">
                <a:solidFill>
                  <a:srgbClr val="FF0000"/>
                </a:solidFill>
              </a:rPr>
              <a:t>:</a:t>
            </a:r>
          </a:p>
        </p:txBody>
      </p:sp>
      <p:sp>
        <p:nvSpPr>
          <p:cNvPr id="3" name="Content Placeholder 2"/>
          <p:cNvSpPr>
            <a:spLocks noGrp="1"/>
          </p:cNvSpPr>
          <p:nvPr>
            <p:ph idx="1"/>
          </p:nvPr>
        </p:nvSpPr>
        <p:spPr>
          <a:xfrm>
            <a:off x="606380" y="1235176"/>
            <a:ext cx="10515600" cy="4581076"/>
          </a:xfrm>
        </p:spPr>
        <p:txBody>
          <a:bodyPr>
            <a:normAutofit/>
          </a:bodyPr>
          <a:lstStyle/>
          <a:p>
            <a:pPr algn="just"/>
            <a:r>
              <a:rPr lang="fr-FR" sz="2000" dirty="0"/>
              <a:t>Le terrorisme demeure l'une des plus graves menaces à la paix et à la sécurité internationales. Au cours de la dernière décennie, la menace du terrorisme en Afrique et dans le </a:t>
            </a:r>
            <a:r>
              <a:rPr lang="fr-FR" sz="2000" dirty="0" smtClean="0"/>
              <a:t>Monde Arabe </a:t>
            </a:r>
            <a:r>
              <a:rPr lang="fr-FR" sz="2000" dirty="0"/>
              <a:t>a pris de plus en plus </a:t>
            </a:r>
            <a:r>
              <a:rPr lang="fr-FR" sz="2000" dirty="0" smtClean="0"/>
              <a:t>de l'ampleur</a:t>
            </a:r>
            <a:r>
              <a:rPr lang="fr-FR" sz="2000" dirty="0"/>
              <a:t>. Les régions qui, auparavant, ne percevaient pas la gravité de la menace, ou étaient considérées comme étant à l'abri du terrorisme, ont été ciblées par des terroristes. Au cours de la même période, la </a:t>
            </a:r>
            <a:r>
              <a:rPr lang="fr-FR" sz="2000" dirty="0" smtClean="0"/>
              <a:t>menace terroriste s'est étendue de l'Afrique </a:t>
            </a:r>
            <a:r>
              <a:rPr lang="fr-FR" sz="2000" dirty="0"/>
              <a:t>du Nord et </a:t>
            </a:r>
            <a:r>
              <a:rPr lang="fr-FR" sz="2000" dirty="0" smtClean="0"/>
              <a:t>de </a:t>
            </a:r>
            <a:r>
              <a:rPr lang="fr-FR" sz="2000" dirty="0"/>
              <a:t>l'Est </a:t>
            </a:r>
            <a:r>
              <a:rPr lang="fr-FR" sz="2000" dirty="0" smtClean="0"/>
              <a:t>vers </a:t>
            </a:r>
            <a:r>
              <a:rPr lang="fr-FR" sz="2000" dirty="0"/>
              <a:t>l'Afrique occidentale et centrale couvrant le Sahel, qui s'étend de </a:t>
            </a:r>
            <a:r>
              <a:rPr lang="fr-FR" sz="2000" dirty="0" smtClean="0"/>
              <a:t>l‘Océan </a:t>
            </a:r>
            <a:r>
              <a:rPr lang="fr-FR" sz="2000" dirty="0"/>
              <a:t>Atlantique </a:t>
            </a:r>
            <a:r>
              <a:rPr lang="fr-FR" sz="2000" dirty="0" smtClean="0"/>
              <a:t>vers </a:t>
            </a:r>
            <a:r>
              <a:rPr lang="fr-FR" sz="2000" dirty="0"/>
              <a:t>la mer Rouge et </a:t>
            </a:r>
            <a:r>
              <a:rPr lang="fr-FR" sz="2000" dirty="0" smtClean="0"/>
              <a:t> </a:t>
            </a:r>
            <a:r>
              <a:rPr lang="fr-FR" sz="2000" dirty="0"/>
              <a:t>l'océan Indien.</a:t>
            </a:r>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a:p>
          <a:p>
            <a:endParaRPr lang="en-US" dirty="0"/>
          </a:p>
        </p:txBody>
      </p:sp>
      <p:pic>
        <p:nvPicPr>
          <p:cNvPr id="4" name="Picture 3"/>
          <p:cNvPicPr>
            <a:picLocks noChangeAspect="1"/>
          </p:cNvPicPr>
          <p:nvPr/>
        </p:nvPicPr>
        <p:blipFill>
          <a:blip r:embed="rId2" cstate="print"/>
          <a:stretch>
            <a:fillRect/>
          </a:stretch>
        </p:blipFill>
        <p:spPr>
          <a:xfrm>
            <a:off x="2112135" y="3525714"/>
            <a:ext cx="8605688" cy="2693815"/>
          </a:xfrm>
          <a:prstGeom prst="rect">
            <a:avLst/>
          </a:prstGeom>
        </p:spPr>
      </p:pic>
    </p:spTree>
    <p:extLst>
      <p:ext uri="{BB962C8B-B14F-4D97-AF65-F5344CB8AC3E}">
        <p14:creationId xmlns:p14="http://schemas.microsoft.com/office/powerpoint/2010/main" val="492225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115" y="138224"/>
            <a:ext cx="11160370" cy="7017306"/>
          </a:xfrm>
          <a:prstGeom prst="rect">
            <a:avLst/>
          </a:prstGeom>
        </p:spPr>
        <p:txBody>
          <a:bodyPr wrap="square">
            <a:spAutoFit/>
          </a:bodyPr>
          <a:lstStyle/>
          <a:p>
            <a:pPr marL="285750" indent="-285750" algn="just">
              <a:buFont typeface="Arial" panose="020B0604020202020204" pitchFamily="34" charset="0"/>
              <a:buChar char="•"/>
            </a:pPr>
            <a:endParaRPr lang="fr-FR" sz="2400" dirty="0" smtClean="0"/>
          </a:p>
          <a:p>
            <a:pPr marL="285750" indent="-285750" algn="just">
              <a:buFont typeface="Arial" panose="020B0604020202020204" pitchFamily="34" charset="0"/>
              <a:buChar char="•"/>
            </a:pPr>
            <a:r>
              <a:rPr lang="fr-FR" sz="2400" dirty="0" smtClean="0"/>
              <a:t>Si </a:t>
            </a:r>
            <a:r>
              <a:rPr lang="fr-FR" sz="2400" dirty="0"/>
              <a:t>des progrès louables ont été accomplis pour lutter contre la menace du terrorisme aux niveaux international et continental, on </a:t>
            </a:r>
            <a:r>
              <a:rPr lang="fr-FR" sz="2400" dirty="0" smtClean="0"/>
              <a:t>constate </a:t>
            </a:r>
            <a:r>
              <a:rPr lang="fr-FR" sz="2400" dirty="0"/>
              <a:t>de plus en plus que la menace </a:t>
            </a:r>
            <a:r>
              <a:rPr lang="fr-FR" sz="2400" dirty="0" smtClean="0"/>
              <a:t>à laquelle le </a:t>
            </a:r>
            <a:r>
              <a:rPr lang="fr-FR" sz="2400" dirty="0"/>
              <a:t>continent </a:t>
            </a:r>
            <a:r>
              <a:rPr lang="fr-FR" sz="2400" dirty="0" smtClean="0"/>
              <a:t>africain est confronté actuellement, est </a:t>
            </a:r>
            <a:r>
              <a:rPr lang="fr-FR" sz="2400" dirty="0"/>
              <a:t>complexe. Cela est particulièrement vrai dans la région du Sahel, où le trafic de drogues et d'armes, le trafic des </a:t>
            </a:r>
            <a:r>
              <a:rPr lang="fr-FR" sz="2400" dirty="0" smtClean="0"/>
              <a:t>personnes, les enlèvements </a:t>
            </a:r>
            <a:r>
              <a:rPr lang="fr-FR" sz="2400" dirty="0"/>
              <a:t>contre rançon, la prolifération illicite des armes et le blanchiment </a:t>
            </a:r>
            <a:r>
              <a:rPr lang="fr-FR" sz="2400" dirty="0" smtClean="0"/>
              <a:t>d'argent sont des formes différentes  de  </a:t>
            </a:r>
            <a:r>
              <a:rPr lang="fr-FR" sz="2400" dirty="0"/>
              <a:t>criminalité transnationale organisée </a:t>
            </a:r>
            <a:r>
              <a:rPr lang="fr-FR" sz="2400" dirty="0" smtClean="0"/>
              <a:t>qui sont </a:t>
            </a:r>
            <a:r>
              <a:rPr lang="fr-FR" sz="2400" dirty="0"/>
              <a:t>intimement </a:t>
            </a:r>
            <a:r>
              <a:rPr lang="fr-FR" sz="2400" dirty="0" smtClean="0"/>
              <a:t>liées </a:t>
            </a:r>
            <a:r>
              <a:rPr lang="fr-FR" sz="2400" dirty="0"/>
              <a:t>aux groupes </a:t>
            </a:r>
            <a:r>
              <a:rPr lang="fr-FR" sz="2400" dirty="0" smtClean="0"/>
              <a:t>terroristes. « Activités </a:t>
            </a:r>
            <a:r>
              <a:rPr lang="fr-FR" sz="2400" dirty="0"/>
              <a:t>et sources de </a:t>
            </a:r>
            <a:r>
              <a:rPr lang="fr-FR" sz="2400" dirty="0" smtClean="0"/>
              <a:t>financement ».</a:t>
            </a:r>
            <a:endParaRPr lang="en-US" sz="2400" dirty="0" smtClean="0"/>
          </a:p>
          <a:p>
            <a:endParaRPr lang="en-US" dirty="0"/>
          </a:p>
          <a:p>
            <a:pPr algn="ctr"/>
            <a:endParaRPr lang="en-US" dirty="0" smtClean="0"/>
          </a:p>
          <a:p>
            <a:endParaRPr lang="en-US" dirty="0"/>
          </a:p>
          <a:p>
            <a:pPr marL="285750" indent="-285750">
              <a:buFont typeface="Arial" panose="020B0604020202020204" pitchFamily="34" charset="0"/>
              <a:buChar char="•"/>
            </a:pPr>
            <a:endParaRPr lang="en-US" dirty="0" smtClean="0"/>
          </a:p>
          <a:p>
            <a:pPr algn="ct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endParaRPr lang="en-US" dirty="0"/>
          </a:p>
        </p:txBody>
      </p:sp>
      <p:graphicFrame>
        <p:nvGraphicFramePr>
          <p:cNvPr id="6" name="جدول 5"/>
          <p:cNvGraphicFramePr>
            <a:graphicFrameLocks noGrp="1"/>
          </p:cNvGraphicFramePr>
          <p:nvPr>
            <p:extLst>
              <p:ext uri="{D42A27DB-BD31-4B8C-83A1-F6EECF244321}">
                <p14:modId xmlns:p14="http://schemas.microsoft.com/office/powerpoint/2010/main" val="3176061876"/>
              </p:ext>
            </p:extLst>
          </p:nvPr>
        </p:nvGraphicFramePr>
        <p:xfrm>
          <a:off x="1367909" y="3523107"/>
          <a:ext cx="9208590" cy="2630345"/>
        </p:xfrm>
        <a:graphic>
          <a:graphicData uri="http://schemas.openxmlformats.org/drawingml/2006/table">
            <a:tbl>
              <a:tblPr rtl="1" firstRow="1" bandRow="1">
                <a:tableStyleId>{5C22544A-7EE6-4342-B048-85BDC9FD1C3A}</a:tableStyleId>
              </a:tblPr>
              <a:tblGrid>
                <a:gridCol w="9208590"/>
              </a:tblGrid>
              <a:tr h="526069">
                <a:tc>
                  <a:txBody>
                    <a:bodyPr/>
                    <a:lstStyle/>
                    <a:p>
                      <a:pPr rtl="1"/>
                      <a:r>
                        <a:rPr lang="fr-FR" sz="2800" dirty="0" smtClean="0"/>
                        <a:t>Criminalité transnationale organisée </a:t>
                      </a:r>
                      <a:endParaRPr lang="ar-SA" sz="2800" dirty="0"/>
                    </a:p>
                  </a:txBody>
                  <a:tcPr/>
                </a:tc>
              </a:tr>
              <a:tr h="526069">
                <a:tc>
                  <a:txBody>
                    <a:bodyPr/>
                    <a:lstStyle/>
                    <a:p>
                      <a:pPr rtl="1"/>
                      <a:r>
                        <a:rPr lang="fr-FR" sz="2800" dirty="0" smtClean="0"/>
                        <a:t>Trafic des personnes</a:t>
                      </a:r>
                      <a:endParaRPr lang="ar-SA" sz="2800" dirty="0"/>
                    </a:p>
                  </a:txBody>
                  <a:tcPr/>
                </a:tc>
              </a:tr>
              <a:tr h="526069">
                <a:tc>
                  <a:txBody>
                    <a:bodyPr/>
                    <a:lstStyle/>
                    <a:p>
                      <a:pPr rtl="1"/>
                      <a:r>
                        <a:rPr lang="fr-FR" sz="2800" dirty="0" smtClean="0"/>
                        <a:t>Enlèvements contre rançon</a:t>
                      </a:r>
                      <a:endParaRPr lang="ar-SA" sz="2800" dirty="0"/>
                    </a:p>
                  </a:txBody>
                  <a:tcPr/>
                </a:tc>
              </a:tr>
              <a:tr h="526069">
                <a:tc>
                  <a:txBody>
                    <a:bodyPr/>
                    <a:lstStyle/>
                    <a:p>
                      <a:pPr rtl="1"/>
                      <a:r>
                        <a:rPr lang="fr-FR" sz="2800" dirty="0" smtClean="0"/>
                        <a:t>Prolifération illicite des armes </a:t>
                      </a:r>
                      <a:endParaRPr lang="ar-SA" sz="2800" dirty="0"/>
                    </a:p>
                  </a:txBody>
                  <a:tcPr/>
                </a:tc>
              </a:tr>
              <a:tr h="526069">
                <a:tc>
                  <a:txBody>
                    <a:bodyPr/>
                    <a:lstStyle/>
                    <a:p>
                      <a:pPr rtl="1"/>
                      <a:r>
                        <a:rPr lang="fr-FR" sz="2800" dirty="0" smtClean="0"/>
                        <a:t>Blanchiment d'argent </a:t>
                      </a:r>
                      <a:endParaRPr lang="ar-SA" sz="2800" dirty="0"/>
                    </a:p>
                  </a:txBody>
                  <a:tcPr/>
                </a:tc>
              </a:tr>
            </a:tbl>
          </a:graphicData>
        </a:graphic>
      </p:graphicFrame>
    </p:spTree>
    <p:extLst>
      <p:ext uri="{BB962C8B-B14F-4D97-AF65-F5344CB8AC3E}">
        <p14:creationId xmlns:p14="http://schemas.microsoft.com/office/powerpoint/2010/main" val="1082354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158" y="365125"/>
            <a:ext cx="10676586" cy="871247"/>
          </a:xfrm>
        </p:spPr>
        <p:txBody>
          <a:bodyPr>
            <a:normAutofit/>
          </a:bodyPr>
          <a:lstStyle/>
          <a:p>
            <a:r>
              <a:rPr lang="fr-FR" sz="3600" b="1" dirty="0">
                <a:solidFill>
                  <a:srgbClr val="FF0000"/>
                </a:solidFill>
              </a:rPr>
              <a:t>Les menaces terroristes peuvent </a:t>
            </a:r>
            <a:r>
              <a:rPr lang="fr-FR" sz="3600" b="1" dirty="0" smtClean="0">
                <a:solidFill>
                  <a:srgbClr val="FF0000"/>
                </a:solidFill>
              </a:rPr>
              <a:t>se répartir </a:t>
            </a:r>
            <a:r>
              <a:rPr lang="fr-FR" sz="3600" b="1" dirty="0">
                <a:solidFill>
                  <a:srgbClr val="FF0000"/>
                </a:solidFill>
              </a:rPr>
              <a:t>en:</a:t>
            </a:r>
            <a:endParaRPr lang="en-US" sz="3600" b="1" dirty="0">
              <a:solidFill>
                <a:srgbClr val="FF0000"/>
              </a:solidFill>
            </a:endParaRPr>
          </a:p>
        </p:txBody>
      </p:sp>
      <p:sp>
        <p:nvSpPr>
          <p:cNvPr id="3" name="Content Placeholder 2"/>
          <p:cNvSpPr>
            <a:spLocks noGrp="1"/>
          </p:cNvSpPr>
          <p:nvPr>
            <p:ph idx="1"/>
          </p:nvPr>
        </p:nvSpPr>
        <p:spPr>
          <a:xfrm>
            <a:off x="838200" y="1197734"/>
            <a:ext cx="10515600" cy="5138671"/>
          </a:xfrm>
        </p:spPr>
        <p:txBody>
          <a:bodyPr>
            <a:normAutofit fontScale="85000" lnSpcReduction="20000"/>
          </a:bodyPr>
          <a:lstStyle/>
          <a:p>
            <a:pPr marL="0" indent="0">
              <a:buNone/>
            </a:pPr>
            <a:r>
              <a:rPr lang="en-US" sz="3200" dirty="0"/>
              <a:t>(</a:t>
            </a:r>
            <a:r>
              <a:rPr lang="en-US" sz="3200" dirty="0" err="1" smtClean="0"/>
              <a:t>i</a:t>
            </a:r>
            <a:r>
              <a:rPr lang="en-US" sz="3200" dirty="0" smtClean="0"/>
              <a:t>)</a:t>
            </a:r>
            <a:r>
              <a:rPr lang="fr-FR" sz="3200" dirty="0" smtClean="0"/>
              <a:t>Attaques </a:t>
            </a:r>
            <a:r>
              <a:rPr lang="fr-FR" sz="3200" dirty="0"/>
              <a:t>terroristes contre </a:t>
            </a:r>
            <a:r>
              <a:rPr lang="fr-FR" sz="3200" dirty="0" smtClean="0"/>
              <a:t>les </a:t>
            </a:r>
            <a:r>
              <a:rPr lang="fr-FR" sz="3200" dirty="0"/>
              <a:t>intérêts africains </a:t>
            </a:r>
            <a:r>
              <a:rPr lang="en-US" sz="3200" dirty="0" smtClean="0"/>
              <a:t>( Al-</a:t>
            </a:r>
            <a:r>
              <a:rPr lang="en-US" sz="3200" dirty="0" err="1" smtClean="0"/>
              <a:t>Shabab</a:t>
            </a:r>
            <a:r>
              <a:rPr lang="en-US" sz="3200" dirty="0" smtClean="0"/>
              <a:t> </a:t>
            </a:r>
            <a:r>
              <a:rPr lang="en-US" sz="3200" dirty="0" err="1" smtClean="0"/>
              <a:t>contre</a:t>
            </a:r>
            <a:r>
              <a:rPr lang="en-US" sz="3200" dirty="0" smtClean="0"/>
              <a:t> </a:t>
            </a:r>
            <a:r>
              <a:rPr lang="en-US" sz="3200" dirty="0" err="1" smtClean="0"/>
              <a:t>l’AMISOM</a:t>
            </a:r>
            <a:r>
              <a:rPr lang="en-US" sz="3200" dirty="0" smtClean="0"/>
              <a:t>)</a:t>
            </a:r>
            <a:endParaRPr lang="en-US" sz="3200" dirty="0"/>
          </a:p>
          <a:p>
            <a:pPr marL="0" indent="0">
              <a:buNone/>
            </a:pPr>
            <a:r>
              <a:rPr lang="en-US" sz="3200" dirty="0"/>
              <a:t>(</a:t>
            </a:r>
            <a:r>
              <a:rPr lang="en-US" sz="3200" dirty="0" smtClean="0"/>
              <a:t>ii)</a:t>
            </a:r>
            <a:r>
              <a:rPr lang="fr-FR" sz="3200" dirty="0"/>
              <a:t> Attaques terroristes contre des intérêts occidentaux et étrangers (Ambassades américaines au Kenya et en Tanzanie</a:t>
            </a:r>
            <a:r>
              <a:rPr lang="en-US" sz="3200" dirty="0" smtClean="0"/>
              <a:t>)</a:t>
            </a:r>
            <a:endParaRPr lang="en-US" sz="3200" dirty="0"/>
          </a:p>
          <a:p>
            <a:pPr marL="0" indent="0">
              <a:buNone/>
            </a:pPr>
            <a:r>
              <a:rPr lang="en-US" sz="3200" dirty="0"/>
              <a:t>(</a:t>
            </a:r>
            <a:r>
              <a:rPr lang="en-US" sz="3200" dirty="0" smtClean="0"/>
              <a:t>iii)</a:t>
            </a:r>
            <a:r>
              <a:rPr lang="fr-FR" sz="3200" dirty="0"/>
              <a:t> Utilisation des territoires africains comme lieux </a:t>
            </a:r>
            <a:r>
              <a:rPr lang="fr-FR" sz="3200" dirty="0" smtClean="0"/>
              <a:t>de refuge </a:t>
            </a:r>
            <a:r>
              <a:rPr lang="en-US" sz="3200" dirty="0" smtClean="0"/>
              <a:t>(</a:t>
            </a:r>
            <a:r>
              <a:rPr lang="en-US" sz="3200" dirty="0" err="1" smtClean="0"/>
              <a:t>Daech</a:t>
            </a:r>
            <a:r>
              <a:rPr lang="en-US" sz="3200" dirty="0" smtClean="0"/>
              <a:t> </a:t>
            </a:r>
            <a:r>
              <a:rPr lang="en-US" sz="3200" dirty="0" err="1"/>
              <a:t>e</a:t>
            </a:r>
            <a:r>
              <a:rPr lang="en-US" sz="3200" dirty="0" err="1" smtClean="0"/>
              <a:t>n</a:t>
            </a:r>
            <a:r>
              <a:rPr lang="en-US" sz="3200" dirty="0" smtClean="0"/>
              <a:t> </a:t>
            </a:r>
            <a:r>
              <a:rPr lang="en-US" sz="3200" dirty="0" err="1" smtClean="0"/>
              <a:t>Libye</a:t>
            </a:r>
            <a:r>
              <a:rPr lang="en-US" sz="3200" dirty="0" smtClean="0"/>
              <a:t>)</a:t>
            </a:r>
            <a:endParaRPr lang="en-US" sz="3200" dirty="0"/>
          </a:p>
          <a:p>
            <a:pPr marL="0" indent="0">
              <a:buNone/>
            </a:pPr>
            <a:r>
              <a:rPr lang="en-US" sz="3200" dirty="0"/>
              <a:t>(</a:t>
            </a:r>
            <a:r>
              <a:rPr lang="en-US" sz="3200" dirty="0" smtClean="0"/>
              <a:t>iv)</a:t>
            </a:r>
            <a:r>
              <a:rPr lang="fr-FR" sz="3200" dirty="0"/>
              <a:t> Utilisation de l'Afrique comme </a:t>
            </a:r>
            <a:r>
              <a:rPr lang="fr-FR" sz="3200" dirty="0" smtClean="0"/>
              <a:t>terrain sûr et lieu </a:t>
            </a:r>
            <a:r>
              <a:rPr lang="fr-FR" sz="3200" dirty="0"/>
              <a:t>de recrutement et de </a:t>
            </a:r>
            <a:r>
              <a:rPr lang="fr-FR" sz="3200" dirty="0" smtClean="0"/>
              <a:t>financement pour les terroristes </a:t>
            </a:r>
            <a:r>
              <a:rPr lang="en-US" sz="3200" dirty="0"/>
              <a:t>(</a:t>
            </a:r>
            <a:r>
              <a:rPr lang="en-US" sz="3200" dirty="0" smtClean="0"/>
              <a:t>Region du Sahel</a:t>
            </a:r>
            <a:r>
              <a:rPr lang="en-US" sz="3200" dirty="0"/>
              <a:t>)</a:t>
            </a:r>
          </a:p>
          <a:p>
            <a:pPr marL="0" indent="0">
              <a:buNone/>
            </a:pPr>
            <a:r>
              <a:rPr lang="en-US" sz="3200" dirty="0"/>
              <a:t>(</a:t>
            </a:r>
            <a:r>
              <a:rPr lang="en-US" sz="3200" dirty="0" smtClean="0"/>
              <a:t>v)</a:t>
            </a:r>
            <a:r>
              <a:rPr lang="fr-FR" sz="3200" dirty="0"/>
              <a:t> L'Afrique comme point de transit pour les terroristes et la collecte de fonds liés à d'autres activités illicites</a:t>
            </a:r>
            <a:r>
              <a:rPr lang="en-US" sz="3200" dirty="0"/>
              <a:t>(Region du Sahel)</a:t>
            </a:r>
          </a:p>
          <a:p>
            <a:endParaRPr lang="en-US" dirty="0"/>
          </a:p>
        </p:txBody>
      </p:sp>
    </p:spTree>
    <p:extLst>
      <p:ext uri="{BB962C8B-B14F-4D97-AF65-F5344CB8AC3E}">
        <p14:creationId xmlns:p14="http://schemas.microsoft.com/office/powerpoint/2010/main" val="313220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329" y="365125"/>
            <a:ext cx="10634472" cy="1012915"/>
          </a:xfrm>
        </p:spPr>
        <p:txBody>
          <a:bodyPr/>
          <a:lstStyle/>
          <a:p>
            <a:r>
              <a:rPr lang="en-US" b="1" dirty="0">
                <a:solidFill>
                  <a:srgbClr val="FF0000"/>
                </a:solidFill>
              </a:rPr>
              <a:t>Efforts continentaux:</a:t>
            </a:r>
          </a:p>
        </p:txBody>
      </p:sp>
      <p:sp>
        <p:nvSpPr>
          <p:cNvPr id="3" name="Content Placeholder 2"/>
          <p:cNvSpPr>
            <a:spLocks noGrp="1"/>
          </p:cNvSpPr>
          <p:nvPr>
            <p:ph idx="1"/>
          </p:nvPr>
        </p:nvSpPr>
        <p:spPr>
          <a:xfrm>
            <a:off x="865632" y="1378040"/>
            <a:ext cx="10488168" cy="4913032"/>
          </a:xfrm>
        </p:spPr>
        <p:txBody>
          <a:bodyPr>
            <a:normAutofit fontScale="25000" lnSpcReduction="20000"/>
          </a:bodyPr>
          <a:lstStyle/>
          <a:p>
            <a:pPr algn="just"/>
            <a:r>
              <a:rPr lang="fr-FR" sz="7200" dirty="0" smtClean="0"/>
              <a:t>L’histoire est longue dans les </a:t>
            </a:r>
            <a:r>
              <a:rPr lang="fr-FR" sz="7200" dirty="0"/>
              <a:t>efforts de prévention et de lutte contre le </a:t>
            </a:r>
            <a:r>
              <a:rPr lang="fr-FR" sz="7200" dirty="0" smtClean="0"/>
              <a:t>terrorisme. </a:t>
            </a:r>
            <a:r>
              <a:rPr lang="fr-FR" sz="7200" dirty="0"/>
              <a:t>En 1992, l'Organisation de </a:t>
            </a:r>
            <a:r>
              <a:rPr lang="fr-FR" sz="7200" dirty="0" smtClean="0"/>
              <a:t>l‘Unité </a:t>
            </a:r>
            <a:r>
              <a:rPr lang="fr-FR" sz="7200" dirty="0"/>
              <a:t>A</a:t>
            </a:r>
            <a:r>
              <a:rPr lang="fr-FR" sz="7200" dirty="0" smtClean="0"/>
              <a:t>fricaine </a:t>
            </a:r>
            <a:r>
              <a:rPr lang="fr-FR" sz="7200" dirty="0"/>
              <a:t>(OUA), </a:t>
            </a:r>
            <a:r>
              <a:rPr lang="fr-FR" sz="7200" dirty="0" smtClean="0"/>
              <a:t>s’est réunie </a:t>
            </a:r>
            <a:r>
              <a:rPr lang="fr-FR" sz="7200" dirty="0"/>
              <a:t>lors de sa 28ème session ordinaire tenue à Dakar (Sénégal</a:t>
            </a:r>
            <a:r>
              <a:rPr lang="fr-FR" sz="7200" dirty="0" smtClean="0"/>
              <a:t>) et </a:t>
            </a:r>
            <a:r>
              <a:rPr lang="fr-FR" sz="7200" dirty="0"/>
              <a:t>a adopté une résolution sur le renforcement de la coopération et de la coordination entre les États africains pour lutter contre les phénomènes d'extrémisme et de terrorisme. Lors de sa 30ème Session ordinaire tenue à Tunis en juin 1994, l'OUA a adopté la Déclaration sur le Code de conduite pour les relations interafricaines dans </a:t>
            </a:r>
            <a:r>
              <a:rPr lang="fr-FR" sz="7200" dirty="0" smtClean="0"/>
              <a:t>laquelle </a:t>
            </a:r>
            <a:r>
              <a:rPr lang="fr-FR" sz="7200" dirty="0"/>
              <a:t>elle a rejeté toutes les formes d'extrémisme et de terrorisme, sous quelque prétexte que ce soit; </a:t>
            </a:r>
            <a:r>
              <a:rPr lang="fr-FR" sz="7200" dirty="0" smtClean="0"/>
              <a:t>le tribalisme</a:t>
            </a:r>
            <a:r>
              <a:rPr lang="fr-FR" sz="7200" dirty="0"/>
              <a:t>, </a:t>
            </a:r>
            <a:r>
              <a:rPr lang="fr-FR" sz="7200" dirty="0" smtClean="0"/>
              <a:t>l’ethnicité </a:t>
            </a:r>
            <a:r>
              <a:rPr lang="fr-FR" sz="7200" dirty="0"/>
              <a:t>ou </a:t>
            </a:r>
            <a:r>
              <a:rPr lang="fr-FR" sz="7200" dirty="0" smtClean="0"/>
              <a:t>la religion</a:t>
            </a:r>
            <a:r>
              <a:rPr lang="fr-FR" sz="7200" dirty="0"/>
              <a:t>. La </a:t>
            </a:r>
            <a:r>
              <a:rPr lang="fr-FR" sz="7200" dirty="0" smtClean="0"/>
              <a:t>Déclaration </a:t>
            </a:r>
            <a:r>
              <a:rPr lang="fr-FR" sz="7200" dirty="0"/>
              <a:t>a également condamné tous les actes, </a:t>
            </a:r>
            <a:r>
              <a:rPr lang="fr-FR" sz="7200" dirty="0" smtClean="0"/>
              <a:t>les méthodes </a:t>
            </a:r>
            <a:r>
              <a:rPr lang="fr-FR" sz="7200" dirty="0"/>
              <a:t>et </a:t>
            </a:r>
            <a:r>
              <a:rPr lang="fr-FR" sz="7200" dirty="0" smtClean="0"/>
              <a:t>les pratiques terroristes et elle a exprimé sa </a:t>
            </a:r>
            <a:r>
              <a:rPr lang="fr-FR" sz="7200" dirty="0"/>
              <a:t>volonté de renforcer la coopération pour lutter contre ces actes</a:t>
            </a:r>
            <a:r>
              <a:rPr lang="fr-FR" sz="7200" dirty="0" smtClean="0"/>
              <a:t>.</a:t>
            </a:r>
          </a:p>
          <a:p>
            <a:pPr algn="just"/>
            <a:r>
              <a:rPr lang="fr-FR" sz="7200" dirty="0"/>
              <a:t>En juillet 1999, la Convention de l'OUA sur la prévention et la lutte contre le terrorisme </a:t>
            </a:r>
            <a:r>
              <a:rPr lang="fr-FR" sz="7200" dirty="0" smtClean="0"/>
              <a:t> a été adoptée </a:t>
            </a:r>
            <a:r>
              <a:rPr lang="fr-FR" sz="7200" dirty="0"/>
              <a:t>par la 35ème Session ordinaire du Sommet de l'OUA, qui s'est tenue à Alger, en Algérie. La convention exige que les </a:t>
            </a:r>
            <a:r>
              <a:rPr lang="fr-FR" sz="7200" dirty="0" smtClean="0"/>
              <a:t>Etats </a:t>
            </a:r>
            <a:r>
              <a:rPr lang="fr-FR" sz="7200" dirty="0"/>
              <a:t>parties criminalisent les actes de terrorisme en vertu de leur législation nationale telle que définie dans la convention. </a:t>
            </a:r>
            <a:r>
              <a:rPr lang="fr-FR" sz="7200" dirty="0" smtClean="0"/>
              <a:t>Elle </a:t>
            </a:r>
            <a:r>
              <a:rPr lang="fr-FR" sz="7200" dirty="0"/>
              <a:t>définit également les domaines de coopération entre les E</a:t>
            </a:r>
            <a:r>
              <a:rPr lang="fr-FR" sz="7200" dirty="0" smtClean="0"/>
              <a:t>tats et </a:t>
            </a:r>
            <a:r>
              <a:rPr lang="fr-FR" sz="7200" dirty="0"/>
              <a:t>établit la juridiction </a:t>
            </a:r>
            <a:r>
              <a:rPr lang="fr-FR" sz="7200" dirty="0" smtClean="0"/>
              <a:t>sur </a:t>
            </a:r>
            <a:r>
              <a:rPr lang="fr-FR" sz="7200" dirty="0"/>
              <a:t>les actes </a:t>
            </a:r>
            <a:r>
              <a:rPr lang="fr-FR" sz="7200" dirty="0" smtClean="0"/>
              <a:t>terroristes tout en fournissant </a:t>
            </a:r>
            <a:r>
              <a:rPr lang="fr-FR" sz="7200" dirty="0"/>
              <a:t>un cadre juridique pour </a:t>
            </a:r>
            <a:r>
              <a:rPr lang="fr-FR" sz="7200" dirty="0" smtClean="0"/>
              <a:t>l'extradition</a:t>
            </a:r>
            <a:r>
              <a:rPr lang="de-DE" sz="7200" dirty="0" smtClean="0"/>
              <a:t> des terroristes</a:t>
            </a:r>
            <a:r>
              <a:rPr lang="fr-FR" sz="7200" dirty="0" smtClean="0"/>
              <a:t> </a:t>
            </a:r>
            <a:r>
              <a:rPr lang="fr-FR" sz="7200" dirty="0"/>
              <a:t>ainsi que les enquêtes extraterritoriales et l'entraide judiciaire. La Convention est entrée en vigueur en décembre 2002 et, à ce jour, 42 États membres l'ont ratifiée</a:t>
            </a:r>
            <a:r>
              <a:rPr lang="fr-FR" sz="7200" dirty="0" smtClean="0"/>
              <a:t>.</a:t>
            </a:r>
          </a:p>
          <a:p>
            <a:pPr algn="just"/>
            <a:r>
              <a:rPr lang="fr-FR" sz="7200" dirty="0"/>
              <a:t>Pour donner une expression concrète aux engagements et obligations des </a:t>
            </a:r>
            <a:r>
              <a:rPr lang="fr-FR" sz="7200" dirty="0" smtClean="0"/>
              <a:t>Etats </a:t>
            </a:r>
            <a:r>
              <a:rPr lang="fr-FR" sz="7200" dirty="0"/>
              <a:t>membres en vertu de la Convention de 1999 et des autres instruments internationaux c</a:t>
            </a:r>
            <a:r>
              <a:rPr lang="fr-FR" sz="7200" dirty="0" smtClean="0"/>
              <a:t>ontre le Terrorisme , il s’est </a:t>
            </a:r>
            <a:r>
              <a:rPr lang="fr-FR" sz="7200" dirty="0"/>
              <a:t>tenu à Alger en septembre </a:t>
            </a:r>
            <a:r>
              <a:rPr lang="fr-FR" sz="7200" dirty="0" smtClean="0"/>
              <a:t>2002, une </a:t>
            </a:r>
            <a:r>
              <a:rPr lang="fr-FR" sz="7200" dirty="0"/>
              <a:t>r</a:t>
            </a:r>
            <a:r>
              <a:rPr lang="fr-FR" sz="7200" dirty="0" smtClean="0"/>
              <a:t>éunion </a:t>
            </a:r>
            <a:r>
              <a:rPr lang="fr-FR" sz="7200" dirty="0"/>
              <a:t>intergouvernementale de haut niveau de </a:t>
            </a:r>
            <a:r>
              <a:rPr lang="fr-FR" sz="7200" dirty="0" smtClean="0"/>
              <a:t>l'Union Africaine </a:t>
            </a:r>
            <a:r>
              <a:rPr lang="fr-FR" sz="7200" dirty="0"/>
              <a:t>sur la prévention et la lutte contre le terrorisme en Afrique</a:t>
            </a:r>
            <a:r>
              <a:rPr lang="fr-FR" sz="7200" dirty="0" smtClean="0"/>
              <a:t>, avec l’élaboration d’un Plan </a:t>
            </a:r>
            <a:r>
              <a:rPr lang="fr-FR" sz="7200" dirty="0"/>
              <a:t>d'action de </a:t>
            </a:r>
            <a:r>
              <a:rPr lang="fr-FR" sz="7200" dirty="0" smtClean="0"/>
              <a:t>l'Union Africaine </a:t>
            </a:r>
            <a:r>
              <a:rPr lang="fr-FR" sz="7200" dirty="0"/>
              <a:t>sur la prévention et la lutte contre le terrorisme. Le Plan d'action adopte des mesures concrètes de lutte contre le terrorisme qui s'attaquent aux défis sécuritaires de l'Afrique, notamment des mesures dans des domaines comme la police et le contrôle des frontières, la législation, le financement du terrorisme et l'échange d'informations</a:t>
            </a:r>
            <a:r>
              <a:rPr lang="en-US" sz="7200" dirty="0" smtClean="0"/>
              <a:t>.</a:t>
            </a:r>
            <a:endParaRPr lang="en-US" sz="7200" dirty="0"/>
          </a:p>
          <a:p>
            <a:endParaRPr lang="en-US" dirty="0"/>
          </a:p>
          <a:p>
            <a:pPr marL="0" indent="0">
              <a:buNone/>
            </a:pPr>
            <a:endParaRPr lang="en-US" dirty="0"/>
          </a:p>
        </p:txBody>
      </p:sp>
    </p:spTree>
    <p:extLst>
      <p:ext uri="{BB962C8B-B14F-4D97-AF65-F5344CB8AC3E}">
        <p14:creationId xmlns:p14="http://schemas.microsoft.com/office/powerpoint/2010/main" val="590794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8187"/>
          </a:xfrm>
        </p:spPr>
        <p:txBody>
          <a:bodyPr>
            <a:normAutofit fontScale="90000"/>
          </a:bodyPr>
          <a:lstStyle/>
          <a:p>
            <a:r>
              <a:rPr lang="en-US" sz="4800" b="1" dirty="0">
                <a:solidFill>
                  <a:srgbClr val="FF0000"/>
                </a:solidFill>
              </a:rPr>
              <a:t>L</a:t>
            </a:r>
            <a:r>
              <a:rPr lang="en-US" sz="4800" b="1" dirty="0" smtClean="0">
                <a:solidFill>
                  <a:srgbClr val="FF0000"/>
                </a:solidFill>
              </a:rPr>
              <a:t>es </a:t>
            </a:r>
            <a:r>
              <a:rPr lang="en-US" sz="4800" b="1" dirty="0">
                <a:solidFill>
                  <a:srgbClr val="FF0000"/>
                </a:solidFill>
              </a:rPr>
              <a:t>efforts </a:t>
            </a:r>
            <a:r>
              <a:rPr lang="en-US" sz="4800" b="1" dirty="0" smtClean="0">
                <a:solidFill>
                  <a:srgbClr val="FF0000"/>
                </a:solidFill>
              </a:rPr>
              <a:t> </a:t>
            </a:r>
            <a:r>
              <a:rPr lang="en-US" sz="4800" b="1" dirty="0" err="1" smtClean="0">
                <a:solidFill>
                  <a:srgbClr val="FF0000"/>
                </a:solidFill>
              </a:rPr>
              <a:t>continus</a:t>
            </a:r>
            <a:r>
              <a:rPr lang="en-US" sz="4800" b="1" dirty="0" smtClean="0">
                <a:solidFill>
                  <a:srgbClr val="FF0000"/>
                </a:solidFill>
              </a:rPr>
              <a:t> au </a:t>
            </a:r>
            <a:r>
              <a:rPr lang="en-US" sz="4800" b="1" dirty="0" err="1" smtClean="0">
                <a:solidFill>
                  <a:srgbClr val="FF0000"/>
                </a:solidFill>
              </a:rPr>
              <a:t>niveau</a:t>
            </a:r>
            <a:r>
              <a:rPr lang="en-US" sz="4800" b="1" dirty="0" smtClean="0">
                <a:solidFill>
                  <a:srgbClr val="FF0000"/>
                </a:solidFill>
              </a:rPr>
              <a:t> continental;</a:t>
            </a:r>
            <a:endParaRPr lang="en-US" sz="4800" b="1" dirty="0">
              <a:solidFill>
                <a:srgbClr val="FF0000"/>
              </a:solidFill>
            </a:endParaRPr>
          </a:p>
        </p:txBody>
      </p:sp>
      <p:sp>
        <p:nvSpPr>
          <p:cNvPr id="5" name="Content Placeholder 4"/>
          <p:cNvSpPr>
            <a:spLocks noGrp="1"/>
          </p:cNvSpPr>
          <p:nvPr>
            <p:ph idx="1"/>
          </p:nvPr>
        </p:nvSpPr>
        <p:spPr>
          <a:xfrm>
            <a:off x="838200" y="1481070"/>
            <a:ext cx="10515600" cy="4695893"/>
          </a:xfrm>
        </p:spPr>
        <p:txBody>
          <a:bodyPr>
            <a:normAutofit fontScale="92500"/>
          </a:bodyPr>
          <a:lstStyle/>
          <a:p>
            <a:pPr algn="just"/>
            <a:r>
              <a:rPr lang="fr-FR" dirty="0"/>
              <a:t>Dans le cadre du Plan d'action de 2002, les </a:t>
            </a:r>
            <a:r>
              <a:rPr lang="fr-FR" dirty="0" smtClean="0"/>
              <a:t>Etats </a:t>
            </a:r>
            <a:r>
              <a:rPr lang="fr-FR" dirty="0"/>
              <a:t>membres de </a:t>
            </a:r>
            <a:r>
              <a:rPr lang="fr-FR" dirty="0" smtClean="0"/>
              <a:t>l'Union Africaine </a:t>
            </a:r>
            <a:r>
              <a:rPr lang="fr-FR" dirty="0"/>
              <a:t>ont </a:t>
            </a:r>
            <a:r>
              <a:rPr lang="fr-FR" dirty="0" smtClean="0"/>
              <a:t>établi un </a:t>
            </a:r>
            <a:r>
              <a:rPr lang="fr-FR" dirty="0"/>
              <a:t>Centre africain d'étude et de recherche sur le terrorisme (ACSRT) afin de centraliser </a:t>
            </a:r>
            <a:r>
              <a:rPr lang="fr-FR" dirty="0" smtClean="0"/>
              <a:t>toute l'information</a:t>
            </a:r>
            <a:r>
              <a:rPr lang="fr-FR" dirty="0"/>
              <a:t>, les études et les analyses sur le terrorisme et les groupes terroristes et de développer des programmes de formation</a:t>
            </a:r>
            <a:r>
              <a:rPr lang="en-US" dirty="0" smtClean="0"/>
              <a:t>;</a:t>
            </a:r>
          </a:p>
          <a:p>
            <a:pPr marL="0" indent="0" algn="just">
              <a:buNone/>
            </a:pPr>
            <a:endParaRPr lang="en-US" dirty="0" smtClean="0"/>
          </a:p>
          <a:p>
            <a:pPr algn="just"/>
            <a:r>
              <a:rPr lang="fr-FR" dirty="0"/>
              <a:t>Le Centre a été </a:t>
            </a:r>
            <a:r>
              <a:rPr lang="fr-FR" dirty="0" smtClean="0"/>
              <a:t>établi </a:t>
            </a:r>
            <a:r>
              <a:rPr lang="fr-FR" dirty="0"/>
              <a:t>en 2004 à Alger pour </a:t>
            </a:r>
            <a:r>
              <a:rPr lang="fr-FR" dirty="0" smtClean="0"/>
              <a:t>servir de </a:t>
            </a:r>
            <a:r>
              <a:rPr lang="fr-FR" dirty="0"/>
              <a:t>forum d'interaction et de coopération entre les E</a:t>
            </a:r>
            <a:r>
              <a:rPr lang="fr-FR" dirty="0" smtClean="0"/>
              <a:t>tats </a:t>
            </a:r>
            <a:r>
              <a:rPr lang="fr-FR" dirty="0"/>
              <a:t>membres et les </a:t>
            </a:r>
            <a:r>
              <a:rPr lang="fr-FR" dirty="0" smtClean="0"/>
              <a:t>organismes </a:t>
            </a:r>
            <a:r>
              <a:rPr lang="fr-FR" dirty="0"/>
              <a:t>régionaux. Le Centre est considéré comme faisant partie du Département de la paix et de la sécurité de la Commission de </a:t>
            </a:r>
            <a:r>
              <a:rPr lang="fr-FR" dirty="0" smtClean="0"/>
              <a:t>l'Union Africaine </a:t>
            </a:r>
            <a:r>
              <a:rPr lang="fr-FR" dirty="0"/>
              <a:t>et joue un rôle important pour guider les efforts de </a:t>
            </a:r>
            <a:r>
              <a:rPr lang="fr-FR" dirty="0" smtClean="0"/>
              <a:t>l'Union Africaine </a:t>
            </a:r>
            <a:r>
              <a:rPr lang="fr-FR" dirty="0"/>
              <a:t>en matière de </a:t>
            </a:r>
            <a:r>
              <a:rPr lang="fr-FR" dirty="0" smtClean="0"/>
              <a:t>lutte contre le terrorisme </a:t>
            </a:r>
            <a:r>
              <a:rPr lang="fr-FR" dirty="0"/>
              <a:t>et mettre en œuvre le cadre de </a:t>
            </a:r>
            <a:r>
              <a:rPr lang="fr-FR" dirty="0" smtClean="0"/>
              <a:t>l'Union Africaine </a:t>
            </a:r>
            <a:r>
              <a:rPr lang="fr-FR" dirty="0"/>
              <a:t>contre le terrorisme</a:t>
            </a:r>
            <a:r>
              <a:rPr lang="en-US" dirty="0" smtClean="0"/>
              <a:t>. </a:t>
            </a:r>
          </a:p>
          <a:p>
            <a:endParaRPr lang="en-US" dirty="0"/>
          </a:p>
        </p:txBody>
      </p:sp>
    </p:spTree>
    <p:extLst>
      <p:ext uri="{BB962C8B-B14F-4D97-AF65-F5344CB8AC3E}">
        <p14:creationId xmlns:p14="http://schemas.microsoft.com/office/powerpoint/2010/main" val="1481659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048"/>
            <a:ext cx="10515600" cy="1325563"/>
          </a:xfrm>
        </p:spPr>
        <p:txBody>
          <a:bodyPr>
            <a:normAutofit fontScale="90000"/>
          </a:bodyPr>
          <a:lstStyle/>
          <a:p>
            <a:r>
              <a:rPr lang="en-US" sz="3600" dirty="0"/>
              <a:t> </a:t>
            </a:r>
            <a:r>
              <a:rPr lang="fr-FR" sz="3600" b="1" dirty="0">
                <a:solidFill>
                  <a:srgbClr val="00B050"/>
                </a:solidFill>
              </a:rPr>
              <a:t>Les </a:t>
            </a:r>
            <a:r>
              <a:rPr lang="fr-FR" sz="3600" b="1" dirty="0" smtClean="0">
                <a:solidFill>
                  <a:srgbClr val="00B050"/>
                </a:solidFill>
              </a:rPr>
              <a:t>missions du Centre Africain pour les Études et les Recherches sur le </a:t>
            </a:r>
            <a:r>
              <a:rPr lang="fr-FR" sz="3600" b="1" dirty="0">
                <a:solidFill>
                  <a:srgbClr val="00B050"/>
                </a:solidFill>
              </a:rPr>
              <a:t>Terrorisme (</a:t>
            </a:r>
            <a:r>
              <a:rPr lang="fr-FR" sz="3600" b="1" dirty="0" smtClean="0">
                <a:solidFill>
                  <a:srgbClr val="00B050"/>
                </a:solidFill>
              </a:rPr>
              <a:t>CAERT).</a:t>
            </a:r>
            <a:endParaRPr lang="fr-FR" sz="3600" b="1" dirty="0">
              <a:solidFill>
                <a:srgbClr val="00B050"/>
              </a:solidFill>
            </a:endParaRPr>
          </a:p>
        </p:txBody>
      </p:sp>
      <p:sp>
        <p:nvSpPr>
          <p:cNvPr id="3" name="Content Placeholder 2"/>
          <p:cNvSpPr>
            <a:spLocks noGrp="1"/>
          </p:cNvSpPr>
          <p:nvPr>
            <p:ph idx="1"/>
          </p:nvPr>
        </p:nvSpPr>
        <p:spPr>
          <a:xfrm>
            <a:off x="838200" y="1440611"/>
            <a:ext cx="10515600" cy="4977442"/>
          </a:xfrm>
        </p:spPr>
        <p:txBody>
          <a:bodyPr>
            <a:normAutofit fontScale="25000" lnSpcReduction="20000"/>
          </a:bodyPr>
          <a:lstStyle/>
          <a:p>
            <a:endParaRPr lang="en-US" dirty="0" smtClean="0"/>
          </a:p>
          <a:p>
            <a:pPr algn="just"/>
            <a:r>
              <a:rPr lang="fr-FR" sz="8000" dirty="0"/>
              <a:t>Fournir des orientations aux organes compétents de </a:t>
            </a:r>
            <a:r>
              <a:rPr lang="fr-FR" sz="8000" dirty="0" smtClean="0"/>
              <a:t>l'Union Africain </a:t>
            </a:r>
            <a:r>
              <a:rPr lang="fr-FR" sz="8000" dirty="0"/>
              <a:t>sur les questions relatives à la prévention et à la lutte contre le terrorisme </a:t>
            </a:r>
            <a:r>
              <a:rPr lang="fr-FR" sz="8000" dirty="0" smtClean="0"/>
              <a:t>dans le </a:t>
            </a:r>
            <a:r>
              <a:rPr lang="fr-FR" sz="8000" dirty="0"/>
              <a:t>continent;</a:t>
            </a:r>
          </a:p>
          <a:p>
            <a:pPr algn="just"/>
            <a:r>
              <a:rPr lang="fr-FR" sz="8000" dirty="0"/>
              <a:t>S</a:t>
            </a:r>
            <a:r>
              <a:rPr lang="fr-FR" sz="8000" dirty="0" smtClean="0"/>
              <a:t>ensibiliser </a:t>
            </a:r>
            <a:r>
              <a:rPr lang="fr-FR" sz="8000" dirty="0"/>
              <a:t>les </a:t>
            </a:r>
            <a:r>
              <a:rPr lang="fr-FR" sz="8000" dirty="0" smtClean="0"/>
              <a:t>Etats </a:t>
            </a:r>
            <a:r>
              <a:rPr lang="fr-FR" sz="8000" dirty="0"/>
              <a:t>membres à la mise en œuvre du cadre mondial et continental de lutte contre le terrorisme;</a:t>
            </a:r>
          </a:p>
          <a:p>
            <a:pPr algn="just"/>
            <a:r>
              <a:rPr lang="fr-FR" sz="8000" dirty="0"/>
              <a:t>Renforcer la capacité des </a:t>
            </a:r>
            <a:r>
              <a:rPr lang="fr-FR" sz="8000" dirty="0" smtClean="0"/>
              <a:t>Etats </a:t>
            </a:r>
            <a:r>
              <a:rPr lang="fr-FR" sz="8000" dirty="0"/>
              <a:t>membres, en leur fournissant des conseils et </a:t>
            </a:r>
            <a:r>
              <a:rPr lang="fr-FR" sz="8000" dirty="0" smtClean="0"/>
              <a:t>des soutiens </a:t>
            </a:r>
            <a:r>
              <a:rPr lang="fr-FR" sz="8000" dirty="0"/>
              <a:t>opérationnels et techniques, ainsi que </a:t>
            </a:r>
            <a:r>
              <a:rPr lang="fr-FR" sz="8000" dirty="0" smtClean="0"/>
              <a:t>les formations </a:t>
            </a:r>
            <a:r>
              <a:rPr lang="fr-FR" sz="8000" dirty="0"/>
              <a:t>et d'autres formes de renforcement des capacités, pour </a:t>
            </a:r>
            <a:r>
              <a:rPr lang="fr-FR" sz="8000" dirty="0" smtClean="0"/>
              <a:t>examiner </a:t>
            </a:r>
            <a:r>
              <a:rPr lang="fr-FR" sz="8000" dirty="0"/>
              <a:t>les questions liées au terrorisme et mettre en œuvre leurs obligations en vertu </a:t>
            </a:r>
            <a:r>
              <a:rPr lang="fr-FR" sz="8000" dirty="0" smtClean="0"/>
              <a:t>des conventions continentales et internationales;</a:t>
            </a:r>
            <a:endParaRPr lang="fr-FR" sz="8000" dirty="0"/>
          </a:p>
          <a:p>
            <a:pPr algn="just"/>
            <a:r>
              <a:rPr lang="fr-FR" sz="8000" dirty="0"/>
              <a:t>Promouvoir et renforcer la collaboration et la coopération interétatiques sur les questions relatives à l'entraide judiciaire et aux opérations transfrontalières de lutte contre le terrorisme;</a:t>
            </a:r>
          </a:p>
          <a:p>
            <a:pPr algn="just"/>
            <a:r>
              <a:rPr lang="fr-FR" sz="8000" dirty="0" smtClean="0"/>
              <a:t>Mener </a:t>
            </a:r>
            <a:r>
              <a:rPr lang="fr-FR" sz="8000" dirty="0"/>
              <a:t>des recherches et des études pour aider à évaluer la menace du terrorisme dans les différents pays et régions du continent </a:t>
            </a:r>
            <a:r>
              <a:rPr lang="fr-FR" sz="8000" dirty="0" smtClean="0"/>
              <a:t>africain et </a:t>
            </a:r>
            <a:r>
              <a:rPr lang="fr-FR" sz="8000" dirty="0"/>
              <a:t>élaborer des stratégies et des recommandations pour faire face à ces menaces;</a:t>
            </a:r>
          </a:p>
          <a:p>
            <a:pPr algn="just"/>
            <a:r>
              <a:rPr lang="fr-FR" sz="8000" dirty="0" smtClean="0"/>
              <a:t>Publier </a:t>
            </a:r>
            <a:r>
              <a:rPr lang="fr-FR" sz="8000" dirty="0"/>
              <a:t>régulièrement des informations sur les menaces terroristes en Afrique et sensibiliser le public aux questions pertinentes;</a:t>
            </a:r>
          </a:p>
          <a:p>
            <a:pPr algn="just"/>
            <a:r>
              <a:rPr lang="fr-FR" sz="8000" dirty="0"/>
              <a:t>Développer la capacité d'alerte rapide pour améliorer la réponse </a:t>
            </a:r>
            <a:r>
              <a:rPr lang="fr-FR" sz="8000" dirty="0" smtClean="0"/>
              <a:t>précoce tout </a:t>
            </a:r>
            <a:r>
              <a:rPr lang="fr-FR" sz="8000" dirty="0"/>
              <a:t>en intégrant le concept de gestion préventive </a:t>
            </a:r>
            <a:r>
              <a:rPr lang="fr-FR" sz="8000" dirty="0" smtClean="0"/>
              <a:t>des crises.</a:t>
            </a:r>
            <a:endParaRPr lang="en-US" sz="8000" dirty="0"/>
          </a:p>
        </p:txBody>
      </p:sp>
    </p:spTree>
    <p:extLst>
      <p:ext uri="{BB962C8B-B14F-4D97-AF65-F5344CB8AC3E}">
        <p14:creationId xmlns:p14="http://schemas.microsoft.com/office/powerpoint/2010/main" val="31565446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3236</Words>
  <Application>Microsoft Office PowerPoint</Application>
  <PresentationFormat>Widescreen</PresentationFormat>
  <Paragraphs>330</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AL-Mohanad Bold</vt:lpstr>
      <vt:lpstr>Arial</vt:lpstr>
      <vt:lpstr>Calibri</vt:lpstr>
      <vt:lpstr>Century Gothic</vt:lpstr>
      <vt:lpstr>Courier New</vt:lpstr>
      <vt:lpstr>Palatino Linotype</vt:lpstr>
      <vt:lpstr>Tahoma</vt:lpstr>
      <vt:lpstr>Times New Roman</vt:lpstr>
      <vt:lpstr>Executive</vt:lpstr>
      <vt:lpstr>PowerPoint Presentation</vt:lpstr>
      <vt:lpstr>Introduction:</vt:lpstr>
      <vt:lpstr>PowerPoint Presentation</vt:lpstr>
      <vt:lpstr>Le terrorisme en Afrique et dans le Monde Arabe:</vt:lpstr>
      <vt:lpstr>PowerPoint Presentation</vt:lpstr>
      <vt:lpstr>Les menaces terroristes peuvent se répartir en:</vt:lpstr>
      <vt:lpstr>Efforts continentaux:</vt:lpstr>
      <vt:lpstr>Les efforts  continus au niveau continental;</vt:lpstr>
      <vt:lpstr> Les missions du Centre Africain pour les Études et les Recherches sur le Terrorisme (CAERT).</vt:lpstr>
      <vt:lpstr>Etablissement du système d'alerte précoce contre  le terrorisme continental (SA-PCTC):</vt:lpstr>
      <vt:lpstr>Cadre analytique du Système d‘Alerte Précoce sur le Climat</vt:lpstr>
      <vt:lpstr>Tableau de données: Incidents terroristes au Maghreb et au Sahel depuis le 11 septembre 2001</vt:lpstr>
      <vt:lpstr>L'émergence de groupes terroristes s'explique par:</vt:lpstr>
      <vt:lpstr>Changement climatique </vt:lpstr>
      <vt:lpstr>Changement climatique - Effets de l’ouragan d’El Nino </vt:lpstr>
      <vt:lpstr>Changement climatique</vt:lpstr>
      <vt:lpstr>La relation du changement climatique avec les conflits et le terrorisme dans le Monde:</vt:lpstr>
      <vt:lpstr>La relation du changement climatique avec les conflits et le terrorisme dans le Monde:</vt:lpstr>
      <vt:lpstr>La relation  du changement climatique avec  les conflits et le terrorisme dans le Monde:</vt:lpstr>
      <vt:lpstr>La relation du changement climatique avec  les conflits et le terrorisme dans le Monde:</vt:lpstr>
      <vt:lpstr>La relation du changement climatique  avec  les conflits et le terrorisme dans le Monde:</vt:lpstr>
      <vt:lpstr>Les propositions visant à lutter contre le réchauffement climatique:</vt:lpstr>
      <vt:lpstr>Mesures  de prévention du terrorisme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Mariam</dc:creator>
  <cp:lastModifiedBy>Engineer-Ameen</cp:lastModifiedBy>
  <cp:revision>4</cp:revision>
  <dcterms:modified xsi:type="dcterms:W3CDTF">2016-11-26T08:52:10Z</dcterms:modified>
</cp:coreProperties>
</file>