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77" r:id="rId2"/>
    <p:sldId id="278" r:id="rId3"/>
    <p:sldId id="281" r:id="rId4"/>
    <p:sldId id="260" r:id="rId5"/>
    <p:sldId id="280" r:id="rId6"/>
    <p:sldId id="261" r:id="rId7"/>
    <p:sldId id="259" r:id="rId8"/>
    <p:sldId id="266" r:id="rId9"/>
    <p:sldId id="262" r:id="rId10"/>
    <p:sldId id="264" r:id="rId11"/>
    <p:sldId id="265" r:id="rId12"/>
    <p:sldId id="263"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Lst>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724A"/>
    <a:srgbClr val="D1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3" d="100"/>
          <a:sy n="73" d="100"/>
        </p:scale>
        <p:origin x="-1074"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Date Placeholder 4"/>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7" name="Date Placeholder 6"/>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842CEF-CF36-411A-8C0D-A71D8C11AAA8}" type="datetimeFigureOut">
              <a:rPr lang="ar-JO" smtClean="0"/>
              <a:pPr/>
              <a:t>09/08/1439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252143CA-5B3C-4E54-B529-73AF0D6CDE4D}" type="slidenum">
              <a:rPr lang="ar-JO" smtClean="0"/>
              <a:pPr/>
              <a:t>‹N°›</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842CEF-CF36-411A-8C0D-A71D8C11AAA8}" type="datetimeFigureOut">
              <a:rPr lang="ar-JO" smtClean="0"/>
              <a:pPr/>
              <a:t>09/08/1439</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52143CA-5B3C-4E54-B529-73AF0D6CDE4D}" type="slidenum">
              <a:rPr lang="ar-JO" smtClean="0"/>
              <a:pPr/>
              <a:t>‹N°›</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80560752-AC5D-4F13-ABB2-31E47A5D40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5390"/>
          <a:stretch/>
        </p:blipFill>
        <p:spPr>
          <a:xfrm>
            <a:off x="-3936" y="0"/>
            <a:ext cx="9144000" cy="3837562"/>
          </a:xfrm>
          <a:prstGeom prst="rect">
            <a:avLst/>
          </a:prstGeom>
        </p:spPr>
      </p:pic>
      <p:pic>
        <p:nvPicPr>
          <p:cNvPr id="4" name="Picture 3" descr="logo.jpg"/>
          <p:cNvPicPr>
            <a:picLocks noChangeAspect="1"/>
          </p:cNvPicPr>
          <p:nvPr/>
        </p:nvPicPr>
        <p:blipFill>
          <a:blip r:embed="rId3" cstate="print"/>
          <a:stretch>
            <a:fillRect/>
          </a:stretch>
        </p:blipFill>
        <p:spPr>
          <a:xfrm>
            <a:off x="2411760" y="1357298"/>
            <a:ext cx="5079632" cy="3805587"/>
          </a:xfrm>
          <a:prstGeom prst="rect">
            <a:avLst/>
          </a:prstGeom>
        </p:spPr>
      </p:pic>
    </p:spTree>
    <p:extLst>
      <p:ext uri="{BB962C8B-B14F-4D97-AF65-F5344CB8AC3E}">
        <p14:creationId xmlns:p14="http://schemas.microsoft.com/office/powerpoint/2010/main" val="2855110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24">
            <a:extLst>
              <a:ext uri="{FF2B5EF4-FFF2-40B4-BE49-F238E27FC236}">
                <a16:creationId xmlns="" xmlns:a16="http://schemas.microsoft.com/office/drawing/2014/main" id="{5F5E8DD9-2276-45D2-AA4F-EAA52DA0A250}"/>
              </a:ext>
            </a:extLst>
          </p:cNvPr>
          <p:cNvPicPr>
            <a:picLocks noGrp="1" noChangeArrowheads="1"/>
          </p:cNvPicPr>
          <p:nvPr>
            <p:ph idx="1"/>
          </p:nvPr>
        </p:nvPicPr>
        <p:blipFill>
          <a:blip r:embed="rId2" cstate="print">
            <a:extLst>
              <a:ext uri="{28A0092B-C50C-407E-A947-70E740481C1C}">
                <a14:useLocalDpi xmlns:a14="http://schemas.microsoft.com/office/drawing/2010/main" val="0"/>
              </a:ext>
            </a:extLst>
          </a:blip>
          <a:srcRect l="-1721" t="-3546" r="-3242" b="-2832"/>
          <a:stretch>
            <a:fillRect/>
          </a:stretch>
        </p:blipFill>
        <p:spPr bwMode="auto">
          <a:xfrm>
            <a:off x="539552" y="1556792"/>
            <a:ext cx="3567910" cy="3436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071934" y="0"/>
            <a:ext cx="4714876" cy="4924425"/>
          </a:xfrm>
          <a:prstGeom prst="rect">
            <a:avLst/>
          </a:prstGeom>
        </p:spPr>
        <p:txBody>
          <a:bodyPr wrap="square">
            <a:spAutoFit/>
          </a:bodyPr>
          <a:lstStyle/>
          <a:p>
            <a:endParaRPr lang="ar-OM" dirty="0"/>
          </a:p>
          <a:p>
            <a:endParaRPr lang="ar-OM" dirty="0"/>
          </a:p>
          <a:p>
            <a:r>
              <a:rPr lang="en-US" sz="3200" b="1" dirty="0">
                <a:solidFill>
                  <a:srgbClr val="FFFF00"/>
                </a:solidFill>
              </a:rPr>
              <a:t> </a:t>
            </a:r>
            <a:endParaRPr lang="ar-JO" sz="2400" b="1" dirty="0"/>
          </a:p>
          <a:p>
            <a:r>
              <a:rPr lang="ar-OM" sz="2400" dirty="0"/>
              <a:t> </a:t>
            </a:r>
            <a:endParaRPr lang="ar-JO" sz="2400" dirty="0"/>
          </a:p>
          <a:p>
            <a:pPr algn="l" rtl="0"/>
            <a:r>
              <a:rPr lang="en-US" sz="2400" b="1" dirty="0"/>
              <a:t> </a:t>
            </a:r>
            <a:r>
              <a:rPr lang="en-US" b="1" dirty="0"/>
              <a:t> </a:t>
            </a:r>
            <a:r>
              <a:rPr lang="en-US" sz="1200" b="1" dirty="0" smtClean="0"/>
              <a:t>La</a:t>
            </a:r>
            <a:r>
              <a:rPr lang="en-US" b="1" dirty="0" smtClean="0"/>
              <a:t> </a:t>
            </a:r>
            <a:r>
              <a:rPr lang="fr-FR" sz="1100" b="1" dirty="0" smtClean="0"/>
              <a:t>participation </a:t>
            </a:r>
            <a:r>
              <a:rPr lang="fr-FR" sz="1100" b="1" dirty="0"/>
              <a:t>des femmes arabes  </a:t>
            </a:r>
            <a:r>
              <a:rPr lang="fr-FR" sz="1100" b="1" dirty="0" smtClean="0"/>
              <a:t>durant les  deux </a:t>
            </a:r>
            <a:r>
              <a:rPr lang="fr-FR" sz="1100" b="1" dirty="0"/>
              <a:t>décennies:</a:t>
            </a:r>
          </a:p>
          <a:p>
            <a:pPr algn="l" rtl="0"/>
            <a:endParaRPr lang="fr-FR" sz="1100" b="1" dirty="0"/>
          </a:p>
          <a:p>
            <a:pPr algn="l" rtl="0"/>
            <a:r>
              <a:rPr lang="fr-FR" sz="1100" b="1" dirty="0"/>
              <a:t>- La participation moyenne des femmes au cours des deux dernières décennies sur le marché du travail a atteint 10%, et ce taux a considérablement augmenté au cours de la décennie actuelle pour atteindre 23%</a:t>
            </a:r>
          </a:p>
          <a:p>
            <a:pPr algn="l" rtl="0"/>
            <a:r>
              <a:rPr lang="fr-FR" sz="1100" b="1" dirty="0"/>
              <a:t>Mais reste le plus bas des régions du monde (Asie 65%, pays de l'OCDE 59%</a:t>
            </a:r>
          </a:p>
          <a:p>
            <a:pPr algn="l" rtl="0"/>
            <a:r>
              <a:rPr lang="fr-FR" sz="1100" b="1" dirty="0"/>
              <a:t>- Si le taux de croissance de la participation des femmes arabes au marché du travail ne s'accélère pas, elles ne pourront rattraper les femmes occidentales que 150 ans plus tard.</a:t>
            </a:r>
          </a:p>
          <a:p>
            <a:pPr algn="l" rtl="0"/>
            <a:r>
              <a:rPr lang="fr-FR" sz="1100" b="1" dirty="0"/>
              <a:t>Source: Indicateurs du développement dans le monde, Banque mondiale (2011) (2016), Rapport du Groupe de développement économique et social, 2013, Rapport de l'Organisation des femmes</a:t>
            </a:r>
          </a:p>
          <a:p>
            <a:pPr algn="l" rtl="0"/>
            <a:r>
              <a:rPr lang="fr-FR" sz="1100" b="1" dirty="0"/>
              <a:t>Moins corrompu</a:t>
            </a:r>
          </a:p>
          <a:p>
            <a:pPr algn="l" rtl="0"/>
            <a:r>
              <a:rPr lang="fr-FR" sz="1100" b="1" dirty="0"/>
              <a:t>(Cependant, il faut être prudent lors de l'analyse et de l'analyse de ces chiffres car l'emploi et l'intensité des femmes peuvent être associés aux caractéristiques du travail plutôt qu'au sexe de l'employeur).</a:t>
            </a:r>
          </a:p>
          <a:p>
            <a:pPr algn="l" rtl="0"/>
            <a:r>
              <a:rPr lang="fr-FR" sz="1100" b="1" dirty="0"/>
              <a:t>Source: Rapport mondial </a:t>
            </a:r>
            <a:r>
              <a:rPr lang="fr-FR" sz="1100" b="1" dirty="0" err="1"/>
              <a:t>Findex</a:t>
            </a:r>
            <a:r>
              <a:rPr lang="fr-FR" sz="1100" b="1" dirty="0"/>
              <a:t> 2014, Organisation internationale du travail (2014), Fonds monétaire international (2015)</a:t>
            </a:r>
            <a:r>
              <a:rPr lang="ar-JO" sz="1100" dirty="0" smtClean="0"/>
              <a:t> </a:t>
            </a:r>
            <a:r>
              <a:rPr lang="en-US" sz="1100" dirty="0" smtClean="0"/>
              <a:t> </a:t>
            </a:r>
            <a:endParaRPr lang="ar-JO" sz="1100" b="1" dirty="0">
              <a:solidFill>
                <a:schemeClr val="accent6">
                  <a:lumMod val="7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FF00"/>
                </a:solidFill>
              </a:rPr>
              <a:t> </a:t>
            </a:r>
            <a:endParaRPr lang="ar-JO" sz="2700" b="1" dirty="0">
              <a:solidFill>
                <a:srgbClr val="FFFF00"/>
              </a:solidFill>
            </a:endParaRPr>
          </a:p>
        </p:txBody>
      </p:sp>
      <p:sp>
        <p:nvSpPr>
          <p:cNvPr id="5" name="Rectangle 4"/>
          <p:cNvSpPr/>
          <p:nvPr/>
        </p:nvSpPr>
        <p:spPr>
          <a:xfrm>
            <a:off x="642910" y="1571612"/>
            <a:ext cx="8077592" cy="461665"/>
          </a:xfrm>
          <a:prstGeom prst="rect">
            <a:avLst/>
          </a:prstGeom>
        </p:spPr>
        <p:txBody>
          <a:bodyPr wrap="square">
            <a:spAutoFit/>
          </a:bodyPr>
          <a:lstStyle/>
          <a:p>
            <a:pPr>
              <a:buFont typeface="Arial" pitchFamily="34" charset="0"/>
              <a:buChar char="•"/>
            </a:pPr>
            <a:r>
              <a:rPr lang="ar-JO" sz="2400" b="1" dirty="0"/>
              <a:t> </a:t>
            </a:r>
            <a:r>
              <a:rPr lang="en-US" sz="2400" b="1" dirty="0"/>
              <a:t> </a:t>
            </a:r>
            <a:endParaRPr lang="ar-JO" sz="1600" b="1" dirty="0">
              <a:solidFill>
                <a:schemeClr val="accent6">
                  <a:lumMod val="75000"/>
                </a:schemeClr>
              </a:solidFill>
            </a:endParaRPr>
          </a:p>
        </p:txBody>
      </p:sp>
      <p:sp>
        <p:nvSpPr>
          <p:cNvPr id="3" name="مستطيل 2">
            <a:extLst>
              <a:ext uri="{FF2B5EF4-FFF2-40B4-BE49-F238E27FC236}">
                <a16:creationId xmlns="" xmlns:a16="http://schemas.microsoft.com/office/drawing/2014/main" id="{0C587722-BB86-4E13-927A-F0A5CF3D886C}"/>
              </a:ext>
            </a:extLst>
          </p:cNvPr>
          <p:cNvSpPr/>
          <p:nvPr/>
        </p:nvSpPr>
        <p:spPr>
          <a:xfrm>
            <a:off x="2286000" y="-35891"/>
            <a:ext cx="4572000" cy="5658793"/>
          </a:xfrm>
          <a:prstGeom prst="rect">
            <a:avLst/>
          </a:prstGeom>
        </p:spPr>
        <p:txBody>
          <a:bodyPr>
            <a:spAutoFit/>
          </a:bodyPr>
          <a:lstStyle/>
          <a:p>
            <a:pPr algn="l" rtl="0">
              <a:lnSpc>
                <a:spcPct val="107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Les femmes dans les entreprises:</a:t>
            </a:r>
          </a:p>
          <a:p>
            <a:pPr algn="l" rtl="0">
              <a:lnSpc>
                <a:spcPct val="107000"/>
              </a:lnSpc>
              <a:spcAft>
                <a:spcPts val="800"/>
              </a:spcAft>
            </a:pPr>
            <a:r>
              <a:rPr lang="fr-FR" dirty="0" smtClean="0">
                <a:latin typeface="Calibri" panose="020F0502020204030204" pitchFamily="34" charset="0"/>
                <a:ea typeface="Calibri" panose="020F0502020204030204" pitchFamily="34" charset="0"/>
                <a:cs typeface="Arial" panose="020B0604020202020204" pitchFamily="34" charset="0"/>
              </a:rPr>
              <a:t>Y‘</a:t>
            </a:r>
            <a:r>
              <a:rPr lang="fr-FR" dirty="0" err="1" smtClean="0">
                <a:latin typeface="Calibri" panose="020F0502020204030204" pitchFamily="34" charset="0"/>
                <a:ea typeface="Calibri" panose="020F0502020204030204" pitchFamily="34" charset="0"/>
                <a:cs typeface="Arial" panose="020B0604020202020204" pitchFamily="34" charset="0"/>
              </a:rPr>
              <a:t>a-t-il</a:t>
            </a:r>
            <a:r>
              <a:rPr lang="fr-FR" dirty="0" smtClean="0">
                <a:latin typeface="Calibri" panose="020F0502020204030204" pitchFamily="34" charset="0"/>
                <a:ea typeface="Calibri" panose="020F0502020204030204" pitchFamily="34" charset="0"/>
                <a:cs typeface="Arial" panose="020B0604020202020204" pitchFamily="34" charset="0"/>
              </a:rPr>
              <a:t> </a:t>
            </a:r>
            <a:r>
              <a:rPr lang="fr-FR" dirty="0">
                <a:latin typeface="Calibri" panose="020F0502020204030204" pitchFamily="34" charset="0"/>
                <a:ea typeface="Calibri" panose="020F0502020204030204" pitchFamily="34" charset="0"/>
                <a:cs typeface="Arial" panose="020B0604020202020204" pitchFamily="34" charset="0"/>
              </a:rPr>
              <a:t>des différences en raison </a:t>
            </a:r>
            <a:r>
              <a:rPr lang="fr-FR" dirty="0" smtClean="0">
                <a:latin typeface="Calibri" panose="020F0502020204030204" pitchFamily="34" charset="0"/>
                <a:ea typeface="Calibri" panose="020F0502020204030204" pitchFamily="34" charset="0"/>
                <a:cs typeface="Arial" panose="020B0604020202020204" pitchFamily="34" charset="0"/>
              </a:rPr>
              <a:t>de l’appartenance sexuelle </a:t>
            </a:r>
            <a:r>
              <a:rPr lang="fr-FR" dirty="0">
                <a:latin typeface="Calibri" panose="020F0502020204030204" pitchFamily="34" charset="0"/>
                <a:ea typeface="Calibri" panose="020F0502020204030204" pitchFamily="34" charset="0"/>
                <a:cs typeface="Arial" panose="020B0604020202020204" pitchFamily="34" charset="0"/>
              </a:rPr>
              <a:t>du propriétaire, du gestionnaire ou du membre du conseil?</a:t>
            </a:r>
            <a:r>
              <a:rPr lang="ar-SA" dirty="0" smtClean="0">
                <a:latin typeface="Calibri" panose="020F0502020204030204" pitchFamily="34" charset="0"/>
                <a:ea typeface="Calibri" panose="020F0502020204030204" pitchFamily="34" charset="0"/>
              </a:rPr>
              <a:t> </a:t>
            </a:r>
            <a:endParaRPr lang="en-US" dirty="0" smtClean="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endParaRPr lang="en-US" sz="1400" b="1" dirty="0" smtClean="0">
              <a:latin typeface="Calibri" panose="020F0502020204030204" pitchFamily="34" charset="0"/>
              <a:ea typeface="Calibri" panose="020F0502020204030204" pitchFamily="34" charset="0"/>
              <a:cs typeface="Arial" panose="020B0604020202020204" pitchFamily="34" charset="0"/>
            </a:endParaRP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Organisations dirigées par des femmes ou contribuant à leurs organes directeurs:</a:t>
            </a: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Plus </a:t>
            </a:r>
            <a:r>
              <a:rPr lang="fr-FR" sz="1400" b="1" dirty="0" smtClean="0">
                <a:latin typeface="Calibri" panose="020F0502020204030204" pitchFamily="34" charset="0"/>
                <a:ea typeface="Calibri" panose="020F0502020204030204" pitchFamily="34" charset="0"/>
                <a:cs typeface="Arial" panose="020B0604020202020204" pitchFamily="34" charset="0"/>
              </a:rPr>
              <a:t>respectueuses de </a:t>
            </a:r>
            <a:r>
              <a:rPr lang="fr-FR" sz="1400" b="1" dirty="0">
                <a:latin typeface="Calibri" panose="020F0502020204030204" pitchFamily="34" charset="0"/>
                <a:ea typeface="Calibri" panose="020F0502020204030204" pitchFamily="34" charset="0"/>
                <a:cs typeface="Arial" panose="020B0604020202020204" pitchFamily="34" charset="0"/>
              </a:rPr>
              <a:t>l'environnement</a:t>
            </a: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Plus </a:t>
            </a:r>
            <a:r>
              <a:rPr lang="fr-FR" sz="1400" b="1" dirty="0" smtClean="0">
                <a:latin typeface="Calibri" panose="020F0502020204030204" pitchFamily="34" charset="0"/>
                <a:ea typeface="Calibri" panose="020F0502020204030204" pitchFamily="34" charset="0"/>
                <a:cs typeface="Arial" panose="020B0604020202020204" pitchFamily="34" charset="0"/>
              </a:rPr>
              <a:t>engagées </a:t>
            </a:r>
            <a:r>
              <a:rPr lang="fr-FR" sz="1400" b="1" dirty="0">
                <a:latin typeface="Calibri" panose="020F0502020204030204" pitchFamily="34" charset="0"/>
                <a:ea typeface="Calibri" panose="020F0502020204030204" pitchFamily="34" charset="0"/>
                <a:cs typeface="Arial" panose="020B0604020202020204" pitchFamily="34" charset="0"/>
              </a:rPr>
              <a:t>envers les règles de la bonne gouvernance</a:t>
            </a: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Plus </a:t>
            </a:r>
            <a:r>
              <a:rPr lang="fr-FR" sz="1400" b="1" dirty="0" smtClean="0">
                <a:latin typeface="Calibri" panose="020F0502020204030204" pitchFamily="34" charset="0"/>
                <a:ea typeface="Calibri" panose="020F0502020204030204" pitchFamily="34" charset="0"/>
                <a:cs typeface="Arial" panose="020B0604020202020204" pitchFamily="34" charset="0"/>
              </a:rPr>
              <a:t>satisfaisantes pour </a:t>
            </a:r>
            <a:r>
              <a:rPr lang="fr-FR" sz="1400" b="1" dirty="0">
                <a:latin typeface="Calibri" panose="020F0502020204030204" pitchFamily="34" charset="0"/>
                <a:ea typeface="Calibri" panose="020F0502020204030204" pitchFamily="34" charset="0"/>
                <a:cs typeface="Arial" panose="020B0604020202020204" pitchFamily="34" charset="0"/>
              </a:rPr>
              <a:t>les employés et les clients</a:t>
            </a: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Plus rentable</a:t>
            </a: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plus capable de servir les marchés de consommation dominés par les femmes.</a:t>
            </a:r>
          </a:p>
          <a:p>
            <a:pPr algn="l" rtl="0">
              <a:lnSpc>
                <a:spcPct val="107000"/>
              </a:lnSpc>
              <a:spcAft>
                <a:spcPts val="800"/>
              </a:spcAft>
            </a:pPr>
            <a:r>
              <a:rPr lang="fr-FR" sz="1400" b="1" dirty="0">
                <a:latin typeface="Calibri" panose="020F0502020204030204" pitchFamily="34" charset="0"/>
                <a:ea typeface="Calibri" panose="020F0502020204030204" pitchFamily="34" charset="0"/>
                <a:cs typeface="Arial" panose="020B0604020202020204" pitchFamily="34" charset="0"/>
              </a:rPr>
              <a:t>  -Employer davantage de femmes, notamment à des postes de direction (la proportion de femmes dans les entreprises où les femmes sont employeurs est de 21% contre 16% dans les entreprises masculines et peut atteindre plus de 26% dans les entreprises où les femmes sont actionnaires importants).</a:t>
            </a:r>
            <a:endParaRPr lang="en-US" sz="1400" b="1" dirty="0">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401080" cy="846158"/>
          </a:xfrm>
        </p:spPr>
        <p:txBody>
          <a:bodyPr>
            <a:normAutofit fontScale="90000"/>
          </a:bodyPr>
          <a:lstStyle/>
          <a:p>
            <a:r>
              <a:rPr lang="ar-JO" b="1" dirty="0"/>
              <a:t/>
            </a:r>
            <a:br>
              <a:rPr lang="ar-JO" b="1" dirty="0"/>
            </a:br>
            <a:r>
              <a:rPr lang="ar-JO" b="1" dirty="0"/>
              <a:t> </a:t>
            </a:r>
            <a:r>
              <a:rPr lang="en-US" b="1" dirty="0">
                <a:solidFill>
                  <a:srgbClr val="FFFF00"/>
                </a:solidFill>
              </a:rPr>
              <a:t> </a:t>
            </a:r>
            <a:r>
              <a:rPr lang="ar-JO" b="1" dirty="0">
                <a:solidFill>
                  <a:srgbClr val="FFFF00"/>
                </a:solidFill>
              </a:rPr>
              <a:t/>
            </a:r>
            <a:br>
              <a:rPr lang="ar-JO" b="1" dirty="0">
                <a:solidFill>
                  <a:srgbClr val="FFFF00"/>
                </a:solidFill>
              </a:rPr>
            </a:br>
            <a:r>
              <a:rPr lang="ar-JO" dirty="0"/>
              <a:t/>
            </a:r>
            <a:br>
              <a:rPr lang="ar-JO" dirty="0"/>
            </a:br>
            <a:endParaRPr lang="ar-JO" dirty="0"/>
          </a:p>
        </p:txBody>
      </p:sp>
      <p:sp>
        <p:nvSpPr>
          <p:cNvPr id="3" name="Content Placeholder 2"/>
          <p:cNvSpPr>
            <a:spLocks noGrp="1"/>
          </p:cNvSpPr>
          <p:nvPr>
            <p:ph idx="1"/>
          </p:nvPr>
        </p:nvSpPr>
        <p:spPr>
          <a:xfrm>
            <a:off x="1259632" y="1714488"/>
            <a:ext cx="6955706" cy="3586720"/>
          </a:xfrm>
        </p:spPr>
        <p:txBody>
          <a:bodyPr>
            <a:noAutofit/>
          </a:bodyPr>
          <a:lstStyle/>
          <a:p>
            <a:pPr marL="3657600" lvl="8" indent="0" algn="l" rtl="0">
              <a:buNone/>
            </a:pPr>
            <a:r>
              <a:rPr lang="en-US" dirty="0"/>
              <a:t> </a:t>
            </a:r>
          </a:p>
          <a:p>
            <a:pPr marL="342900" lvl="8" indent="-342900" algn="l" rtl="0"/>
            <a:r>
              <a:rPr lang="fr-FR" sz="1800" b="1" dirty="0"/>
              <a:t>Les femmes arabes dans les affaires, les professions et le secteur </a:t>
            </a:r>
            <a:r>
              <a:rPr lang="fr-FR" sz="1800" b="1" dirty="0" smtClean="0"/>
              <a:t>public:</a:t>
            </a:r>
            <a:endParaRPr lang="fr-FR" sz="1800" b="1" dirty="0"/>
          </a:p>
          <a:p>
            <a:pPr marL="342900" lvl="8" indent="-342900" algn="l" rtl="0"/>
            <a:r>
              <a:rPr lang="fr-FR" sz="1800" b="1" dirty="0"/>
              <a:t>• La plupart des pays arabes ont réalisé des progrès significatifs dans les taux d'emploi des femmes dans le secteur public, et les femmes occupent des postes prestigieux au niveau local, régional et international, mais leur accès aux postes de direction est loin d'atteindre le cinquième objectif du développement durable. écart entre les sexes. La participation des femmes arabes à la position de leader est en moyenne de 21,6% et leur contribution au secteur privé reste faible.</a:t>
            </a:r>
          </a:p>
          <a:p>
            <a:pPr marL="342900" lvl="8" indent="-342900" algn="l" rtl="0"/>
            <a:r>
              <a:rPr lang="fr-FR" sz="1800" b="1" dirty="0"/>
              <a:t>Source: (Rapport économique conjoint arabe publié en 2017)</a:t>
            </a:r>
            <a:endParaRPr lang="ar-JO" sz="1800" b="1" dirty="0">
              <a:solidFill>
                <a:srgbClr val="7030A0"/>
              </a:solidFill>
            </a:endParaRPr>
          </a:p>
          <a:p>
            <a:endParaRPr lang="en-US" sz="1800" dirty="0"/>
          </a:p>
          <a:p>
            <a:endParaRPr lang="ar-JO" sz="1800" b="1" dirty="0">
              <a:solidFill>
                <a:srgbClr val="7030A0"/>
              </a:solidFill>
            </a:endParaRPr>
          </a:p>
          <a:p>
            <a:endParaRPr lang="en-US" sz="1800" b="1" dirty="0">
              <a:solidFill>
                <a:srgbClr val="7030A0"/>
              </a:solidFill>
            </a:endParaRPr>
          </a:p>
          <a:p>
            <a:endParaRPr lang="ar-JO" sz="1800" dirty="0"/>
          </a:p>
          <a:p>
            <a:endParaRPr lang="ar-JO"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smtClean="0"/>
              <a:t>Exemples des pays arabes</a:t>
            </a:r>
            <a:br>
              <a:rPr lang="fr-FR" b="1" dirty="0" smtClean="0"/>
            </a:br>
            <a:endParaRPr lang="ar-JO" dirty="0"/>
          </a:p>
        </p:txBody>
      </p:sp>
      <p:sp>
        <p:nvSpPr>
          <p:cNvPr id="3" name="Content Placeholder 2"/>
          <p:cNvSpPr>
            <a:spLocks noGrp="1"/>
          </p:cNvSpPr>
          <p:nvPr>
            <p:ph idx="1"/>
          </p:nvPr>
        </p:nvSpPr>
        <p:spPr/>
        <p:txBody>
          <a:bodyPr>
            <a:normAutofit/>
          </a:bodyPr>
          <a:lstStyle/>
          <a:p>
            <a:pPr algn="l" rtl="0"/>
            <a:r>
              <a:rPr lang="fr-FR" sz="1600" dirty="0">
                <a:cs typeface="+mj-cs"/>
              </a:rPr>
              <a:t>Maroc: Le pourcentage de femmes dans le secteur public est de 38,6% en 2016</a:t>
            </a:r>
          </a:p>
          <a:p>
            <a:pPr algn="l" rtl="0"/>
            <a:r>
              <a:rPr lang="fr-FR" sz="1600" dirty="0">
                <a:cs typeface="+mj-cs"/>
              </a:rPr>
              <a:t>Bahreïn: La moyenne du salaire de base des femmes par rapport aux hommes âgés de 20-59 ans </a:t>
            </a:r>
            <a:r>
              <a:rPr lang="fr-FR" sz="1600" dirty="0" smtClean="0">
                <a:cs typeface="+mj-cs"/>
              </a:rPr>
              <a:t>dans </a:t>
            </a:r>
            <a:r>
              <a:rPr lang="fr-FR" sz="1600" dirty="0">
                <a:cs typeface="+mj-cs"/>
              </a:rPr>
              <a:t>le secteur public a augmenté de 3,8% à 8% en 2016</a:t>
            </a:r>
          </a:p>
          <a:p>
            <a:pPr algn="l" rtl="0"/>
            <a:r>
              <a:rPr lang="fr-FR" sz="1600" dirty="0">
                <a:cs typeface="+mj-cs"/>
              </a:rPr>
              <a:t>EAU: Le pourcentage de femmes qui ont leur propre entreprise ou qui y contribuent est de 11,3% en 2016. Elles ont tendance à être orientées vers les activités de consommation et personnelles et ne préfèrent pas les services aux entreprises comme la comptabilité, les technologies de l'information, etc.</a:t>
            </a:r>
          </a:p>
          <a:p>
            <a:pPr algn="l" rtl="0"/>
            <a:r>
              <a:rPr lang="fr-FR" sz="1600" dirty="0">
                <a:cs typeface="+mj-cs"/>
              </a:rPr>
              <a:t>Pays du CCG: La valeur des actifs des petites et moyennes entreprises dirigées par des femmes d'affaires a atteint 385 milliards de dollars en 2015, la participation des femmes au marché du travail dans les pays du CCG a atteint 32% en 2015; le pourcentage de femmes et de chefs d'entreprise (entrepreneurs) dans les pays du CCG est passé de 4% à 10% entre 2011 et 2014.</a:t>
            </a:r>
          </a:p>
          <a:p>
            <a:pPr algn="l" rtl="0"/>
            <a:endParaRPr lang="fr-FR" sz="1600" dirty="0">
              <a:cs typeface="+mj-cs"/>
            </a:endParaRPr>
          </a:p>
          <a:p>
            <a:pPr algn="l" rtl="0"/>
            <a:r>
              <a:rPr lang="fr-FR" sz="1600" dirty="0">
                <a:cs typeface="+mj-cs"/>
              </a:rPr>
              <a:t>   </a:t>
            </a:r>
            <a:r>
              <a:rPr lang="fr-FR" sz="1600" dirty="0">
                <a:solidFill>
                  <a:schemeClr val="accent6"/>
                </a:solidFill>
                <a:cs typeface="+mj-cs"/>
              </a:rPr>
              <a:t>source: rapport </a:t>
            </a:r>
            <a:r>
              <a:rPr lang="fr-FR" sz="1600" dirty="0" smtClean="0">
                <a:solidFill>
                  <a:schemeClr val="accent6"/>
                </a:solidFill>
                <a:cs typeface="+mj-cs"/>
              </a:rPr>
              <a:t>2016 sur les </a:t>
            </a:r>
            <a:r>
              <a:rPr lang="fr-FR" sz="1600" dirty="0">
                <a:solidFill>
                  <a:schemeClr val="accent6"/>
                </a:solidFill>
                <a:cs typeface="+mj-cs"/>
              </a:rPr>
              <a:t>femmes </a:t>
            </a:r>
            <a:r>
              <a:rPr lang="fr-FR" sz="1600" dirty="0" smtClean="0">
                <a:solidFill>
                  <a:schemeClr val="accent6"/>
                </a:solidFill>
                <a:cs typeface="+mj-cs"/>
              </a:rPr>
              <a:t>arabes </a:t>
            </a:r>
            <a:endParaRPr lang="ar-JO" sz="1600" dirty="0">
              <a:solidFill>
                <a:schemeClr val="accent6"/>
              </a:solidFill>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abwomenorg.org/MediaFiles/SDG/sdg.jpg">
            <a:extLst>
              <a:ext uri="{FF2B5EF4-FFF2-40B4-BE49-F238E27FC236}">
                <a16:creationId xmlns="" xmlns:a16="http://schemas.microsoft.com/office/drawing/2014/main" id="{B0D6AA88-4178-42A8-BBC7-A6A3A0E60F5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475709" y="928670"/>
            <a:ext cx="7168257" cy="49528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8728" y="214290"/>
            <a:ext cx="7143800" cy="1569660"/>
          </a:xfrm>
          <a:prstGeom prst="rect">
            <a:avLst/>
          </a:prstGeom>
          <a:noFill/>
        </p:spPr>
        <p:txBody>
          <a:bodyPr wrap="square" rtlCol="1">
            <a:spAutoFit/>
          </a:bodyPr>
          <a:lstStyle/>
          <a:p>
            <a:pPr algn="ctr"/>
            <a:r>
              <a:rPr lang="fr-FR" sz="3200" b="1" dirty="0">
                <a:solidFill>
                  <a:srgbClr val="FFFF00"/>
                </a:solidFill>
              </a:rPr>
              <a:t>L'importance de l'intégration de la femme dans les sept objectifs du </a:t>
            </a:r>
            <a:r>
              <a:rPr lang="fr-FR" sz="3200" b="1" dirty="0" smtClean="0">
                <a:solidFill>
                  <a:srgbClr val="FFFF00"/>
                </a:solidFill>
              </a:rPr>
              <a:t>développement</a:t>
            </a:r>
            <a:endParaRPr lang="ar-JO" sz="3200" b="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582594"/>
          </a:xfrm>
        </p:spPr>
        <p:txBody>
          <a:bodyPr>
            <a:noAutofit/>
          </a:bodyPr>
          <a:lstStyle/>
          <a:p>
            <a:pPr rtl="0"/>
            <a:r>
              <a:rPr lang="ar-JO" sz="2400" b="1" dirty="0">
                <a:solidFill>
                  <a:schemeClr val="accent6">
                    <a:lumMod val="75000"/>
                  </a:schemeClr>
                </a:solidFill>
              </a:rPr>
              <a:t/>
            </a:r>
            <a:br>
              <a:rPr lang="ar-JO" sz="2400" b="1" dirty="0">
                <a:solidFill>
                  <a:schemeClr val="accent6">
                    <a:lumMod val="75000"/>
                  </a:schemeClr>
                </a:solidFill>
              </a:rPr>
            </a:br>
            <a:r>
              <a:rPr lang="fr-FR" sz="2400" dirty="0"/>
              <a:t>Déterminants de la participation des femmes au développement durable: Quels sont les obstacles?</a:t>
            </a:r>
            <a:r>
              <a:rPr lang="en-US" sz="2400" dirty="0" smtClean="0"/>
              <a:t/>
            </a:r>
            <a:br>
              <a:rPr lang="en-US" sz="2400" dirty="0" smtClean="0"/>
            </a:br>
            <a:r>
              <a:rPr lang="ar-OM" sz="2400" b="1" dirty="0">
                <a:solidFill>
                  <a:schemeClr val="accent6">
                    <a:lumMod val="75000"/>
                  </a:schemeClr>
                </a:solidFill>
              </a:rPr>
              <a:t/>
            </a:r>
            <a:br>
              <a:rPr lang="ar-OM" sz="2400" b="1" dirty="0">
                <a:solidFill>
                  <a:schemeClr val="accent6">
                    <a:lumMod val="75000"/>
                  </a:schemeClr>
                </a:solidFill>
              </a:rPr>
            </a:br>
            <a:endParaRPr lang="ar-JO" sz="2400" dirty="0">
              <a:solidFill>
                <a:schemeClr val="accent6">
                  <a:lumMod val="75000"/>
                </a:schemeClr>
              </a:solidFill>
            </a:endParaRPr>
          </a:p>
        </p:txBody>
      </p:sp>
      <p:sp>
        <p:nvSpPr>
          <p:cNvPr id="3" name="Content Placeholder 2"/>
          <p:cNvSpPr>
            <a:spLocks noGrp="1"/>
          </p:cNvSpPr>
          <p:nvPr>
            <p:ph idx="1"/>
          </p:nvPr>
        </p:nvSpPr>
        <p:spPr>
          <a:xfrm>
            <a:off x="827584" y="1412776"/>
            <a:ext cx="8229600" cy="6000768"/>
          </a:xfrm>
        </p:spPr>
        <p:txBody>
          <a:bodyPr>
            <a:normAutofit/>
          </a:bodyPr>
          <a:lstStyle/>
          <a:p>
            <a:pPr algn="l"/>
            <a:endParaRPr lang="ar-OM" dirty="0"/>
          </a:p>
          <a:p>
            <a:pPr algn="l" rtl="0"/>
            <a:r>
              <a:rPr lang="fr-FR" sz="2000" dirty="0" smtClean="0"/>
              <a:t>Accès limité </a:t>
            </a:r>
            <a:r>
              <a:rPr lang="fr-FR" sz="2000" dirty="0"/>
              <a:t>des femmes à la santé, à l'éducation et aux services sociaux, </a:t>
            </a:r>
            <a:r>
              <a:rPr lang="fr-FR" sz="2000" dirty="0" smtClean="0"/>
              <a:t>infrastructures, </a:t>
            </a:r>
            <a:r>
              <a:rPr lang="fr-FR" sz="2000" dirty="0"/>
              <a:t>services d'eau potable, d'assainissement et d'électricité médiocres dans certains pays arabes, en particulier les pays témoins de conflits armés.</a:t>
            </a:r>
          </a:p>
          <a:p>
            <a:pPr algn="l" rtl="0"/>
            <a:r>
              <a:rPr lang="fr-FR" sz="2000" dirty="0"/>
              <a:t>• Culture sociale: mariage + fardeaux et restrictions familiales + normes masculines.</a:t>
            </a:r>
          </a:p>
          <a:p>
            <a:pPr algn="l" rtl="0"/>
            <a:r>
              <a:rPr lang="fr-FR" sz="2000" dirty="0"/>
              <a:t>• Manque de conditions de travail convenant aux femmes: horaires de </a:t>
            </a:r>
            <a:r>
              <a:rPr lang="fr-FR" sz="2000" dirty="0" smtClean="0"/>
              <a:t>travail, </a:t>
            </a:r>
            <a:r>
              <a:rPr lang="fr-FR" sz="2000" dirty="0"/>
              <a:t>lieu de travail, moyens de transport, obligations familiales, crèches, etc.</a:t>
            </a:r>
          </a:p>
          <a:p>
            <a:pPr algn="l" rtl="0"/>
            <a:r>
              <a:rPr lang="fr-FR" sz="2000" dirty="0"/>
              <a:t>• Poursuite de la discrimination entre hommes et femmes au travail: secteur privé, salaires, absence d'accès à des postes, manque de participation à des formations, retraite anticipée, allocations familiales, etc.</a:t>
            </a:r>
            <a:endParaRPr lang="ar-OM" sz="5600" dirty="0"/>
          </a:p>
          <a:p>
            <a:pPr algn="l"/>
            <a:endParaRPr lang="ar-OM" sz="5600" b="1" dirty="0">
              <a:solidFill>
                <a:srgbClr val="7030A0"/>
              </a:solidFill>
            </a:endParaRPr>
          </a:p>
          <a:p>
            <a:pPr algn="l"/>
            <a:endParaRPr lang="ar-JO" sz="5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suite</a:t>
            </a:r>
            <a:endParaRPr lang="ar-JO" dirty="0"/>
          </a:p>
        </p:txBody>
      </p:sp>
      <p:sp>
        <p:nvSpPr>
          <p:cNvPr id="3" name="Content Placeholder 2"/>
          <p:cNvSpPr>
            <a:spLocks noGrp="1"/>
          </p:cNvSpPr>
          <p:nvPr>
            <p:ph idx="1"/>
          </p:nvPr>
        </p:nvSpPr>
        <p:spPr/>
        <p:txBody>
          <a:bodyPr>
            <a:normAutofit fontScale="77500" lnSpcReduction="20000"/>
          </a:bodyPr>
          <a:lstStyle/>
          <a:p>
            <a:pPr algn="l" rtl="0"/>
            <a:r>
              <a:rPr lang="fr-FR" sz="2000" dirty="0"/>
              <a:t>Taux élevé de chômage chez les filles, en particulier chez les </a:t>
            </a:r>
            <a:r>
              <a:rPr lang="fr-FR" sz="2000" dirty="0" smtClean="0"/>
              <a:t>diplômées </a:t>
            </a:r>
            <a:r>
              <a:rPr lang="fr-FR" sz="2000" dirty="0"/>
              <a:t>universitaires.</a:t>
            </a:r>
          </a:p>
          <a:p>
            <a:pPr algn="l" rtl="0"/>
            <a:r>
              <a:rPr lang="fr-FR" sz="2000" dirty="0"/>
              <a:t>• L'impact négatif du travail des expatriés sur les opportunités des femmes et des filles dans le pays d'accueil</a:t>
            </a:r>
          </a:p>
          <a:p>
            <a:pPr algn="l" rtl="0"/>
            <a:r>
              <a:rPr lang="fr-FR" sz="2000" dirty="0"/>
              <a:t>• Le travail domestique et la production rurale ne sont pas considérés comme une contribution des femmes à l'économie.</a:t>
            </a:r>
          </a:p>
          <a:p>
            <a:pPr algn="l" rtl="0"/>
            <a:r>
              <a:rPr lang="fr-FR" sz="2000" dirty="0"/>
              <a:t>• </a:t>
            </a:r>
            <a:r>
              <a:rPr lang="fr-FR" sz="2000" dirty="0" smtClean="0"/>
              <a:t>Accès limité </a:t>
            </a:r>
            <a:r>
              <a:rPr lang="fr-FR" sz="2000" dirty="0"/>
              <a:t>aux prêts pour financer des projets, faiblesse de la propriété des biens (problème d'héritage)</a:t>
            </a:r>
          </a:p>
          <a:p>
            <a:pPr algn="l" rtl="0"/>
            <a:r>
              <a:rPr lang="fr-FR" sz="2000" dirty="0"/>
              <a:t>• Stéréotypes dans les médias, l'éducation, les sermons et les programmes religieux</a:t>
            </a:r>
          </a:p>
          <a:p>
            <a:pPr algn="l" rtl="0"/>
            <a:r>
              <a:rPr lang="fr-FR" sz="2000" dirty="0"/>
              <a:t>• Analphabétisme chez les femmes de la région arabe</a:t>
            </a:r>
          </a:p>
          <a:p>
            <a:pPr algn="l" rtl="0"/>
            <a:r>
              <a:rPr lang="fr-FR" sz="2000" dirty="0"/>
              <a:t>• La propagation de la violence contre les femmes, qui a nécessité l'adoption de nombreuses politiques, lois et stratégies pour combattre la violence domestique et la violence contre les femmes dans plusieurs pays arabes, et la mise en œuvre de plusieurs campagnes nationales.</a:t>
            </a:r>
          </a:p>
          <a:p>
            <a:pPr algn="l" rtl="0"/>
            <a:r>
              <a:rPr lang="fr-FR" sz="2000" dirty="0"/>
              <a:t>• Il n'y a pas d'organisme spécialisé pour traiter les problèmes de discrimination ou d'inégalité dans certains pays arabes.</a:t>
            </a:r>
          </a:p>
          <a:p>
            <a:pPr algn="l" rtl="0"/>
            <a:r>
              <a:rPr lang="fr-FR" sz="2000" dirty="0"/>
              <a:t>• La faiblesse des politiques et de la législation, et l'absence de lois prévoyant l'égalité dans les pays arabes, bien que certaines constitutions soient explicitement ou implicitement énoncées pour cela, et bien qu'il existe des stratégies pour les femmes</a:t>
            </a:r>
          </a:p>
          <a:p>
            <a:pPr algn="l" rtl="0"/>
            <a:r>
              <a:rPr lang="fr-FR" sz="2000" dirty="0"/>
              <a:t>• L'absence de budgets sensibles </a:t>
            </a:r>
            <a:r>
              <a:rPr lang="fr-FR" sz="2000" dirty="0" smtClean="0"/>
              <a:t>à la question du  </a:t>
            </a:r>
            <a:r>
              <a:rPr lang="fr-FR" sz="2000" dirty="0"/>
              <a:t>genre et de soldes budgétaires dans certains pays</a:t>
            </a:r>
          </a:p>
          <a:p>
            <a:pPr algn="l" rtl="0"/>
            <a:r>
              <a:rPr lang="fr-FR" sz="2000" dirty="0"/>
              <a:t>• Manque d'équilibre entre les sexes dans les postes de décision</a:t>
            </a:r>
            <a:endParaRPr lang="ar-JO"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62660" cy="1143000"/>
          </a:xfrm>
        </p:spPr>
        <p:txBody>
          <a:bodyPr>
            <a:noAutofit/>
          </a:bodyPr>
          <a:lstStyle/>
          <a:p>
            <a:r>
              <a:rPr lang="ar-JO" sz="2800" b="1" dirty="0" smtClean="0">
                <a:solidFill>
                  <a:srgbClr val="FFFF00"/>
                </a:solidFill>
              </a:rPr>
              <a:t/>
            </a:r>
            <a:br>
              <a:rPr lang="ar-JO" sz="2800" b="1" dirty="0" smtClean="0">
                <a:solidFill>
                  <a:srgbClr val="FFFF00"/>
                </a:solidFill>
              </a:rPr>
            </a:br>
            <a:r>
              <a:rPr lang="fr-FR" sz="2800" b="1" dirty="0">
                <a:solidFill>
                  <a:srgbClr val="FFFF00"/>
                </a:solidFill>
              </a:rPr>
              <a:t>Participation à la </a:t>
            </a:r>
            <a:r>
              <a:rPr lang="fr-FR" sz="2800" b="1" dirty="0" smtClean="0">
                <a:solidFill>
                  <a:srgbClr val="FFFF00"/>
                </a:solidFill>
              </a:rPr>
              <a:t>prise de décision </a:t>
            </a:r>
            <a:r>
              <a:rPr lang="fr-FR" sz="2800" b="1" dirty="0">
                <a:solidFill>
                  <a:srgbClr val="FFFF00"/>
                </a:solidFill>
              </a:rPr>
              <a:t>politique: </a:t>
            </a:r>
            <a:r>
              <a:rPr lang="fr-FR" sz="2800" b="1" dirty="0" smtClean="0">
                <a:solidFill>
                  <a:srgbClr val="FFFF00"/>
                </a:solidFill>
              </a:rPr>
              <a:t>la femme </a:t>
            </a:r>
            <a:r>
              <a:rPr lang="fr-FR" sz="2800" b="1" dirty="0">
                <a:solidFill>
                  <a:srgbClr val="FFFF00"/>
                </a:solidFill>
              </a:rPr>
              <a:t>arabe au parlement</a:t>
            </a:r>
            <a:endParaRPr lang="ar-JO" sz="2800" b="1" dirty="0">
              <a:solidFill>
                <a:srgbClr val="FFFF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rot="16200000">
            <a:off x="2921863" y="649981"/>
            <a:ext cx="4311060" cy="6582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1725602"/>
          </a:xfrm>
        </p:spPr>
        <p:txBody>
          <a:bodyPr>
            <a:normAutofit/>
          </a:bodyPr>
          <a:lstStyle/>
          <a:p>
            <a:r>
              <a:rPr lang="fr-FR" sz="1800" dirty="0"/>
              <a:t>Document de travail sur les politiques publié par le Réseau des femmes parlementaires arabes pour l'égalité afin d'accroître la représentation des femmes aux postes de responsabilité dans les partis politiques et les listes électorales des partis.</a:t>
            </a:r>
            <a:endParaRPr lang="ar-JO" sz="1800" b="1" dirty="0">
              <a:solidFill>
                <a:srgbClr val="FFFF00"/>
              </a:solidFill>
            </a:endParaRPr>
          </a:p>
        </p:txBody>
      </p:sp>
      <p:sp>
        <p:nvSpPr>
          <p:cNvPr id="3" name="Content Placeholder 2"/>
          <p:cNvSpPr>
            <a:spLocks noGrp="1"/>
          </p:cNvSpPr>
          <p:nvPr>
            <p:ph idx="1"/>
          </p:nvPr>
        </p:nvSpPr>
        <p:spPr>
          <a:xfrm>
            <a:off x="411840" y="1844824"/>
            <a:ext cx="8286808" cy="3697295"/>
          </a:xfrm>
        </p:spPr>
        <p:txBody>
          <a:bodyPr>
            <a:normAutofit/>
          </a:bodyPr>
          <a:lstStyle/>
          <a:p>
            <a:pPr algn="l" rtl="0"/>
            <a:r>
              <a:rPr lang="ar-JO" sz="2800" dirty="0">
                <a:cs typeface="+mj-cs"/>
              </a:rPr>
              <a:t>    </a:t>
            </a:r>
            <a:r>
              <a:rPr lang="fr-FR" sz="2400" dirty="0">
                <a:cs typeface="+mj-cs"/>
              </a:rPr>
              <a:t>Les positions politiques équitables exigent des actions pour:</a:t>
            </a:r>
          </a:p>
          <a:p>
            <a:pPr algn="l" rtl="0"/>
            <a:r>
              <a:rPr lang="fr-FR" sz="2400" dirty="0">
                <a:cs typeface="+mj-cs"/>
              </a:rPr>
              <a:t>• Augmenter la représentation des femmes dans les structures du parti et dans ses institutions.</a:t>
            </a:r>
          </a:p>
          <a:p>
            <a:pPr algn="l" rtl="0"/>
            <a:r>
              <a:rPr lang="fr-FR" sz="2400" dirty="0">
                <a:cs typeface="+mj-cs"/>
              </a:rPr>
              <a:t>• Fournir équitablement des ressources financières aux candidats hommes et femmes du parti.</a:t>
            </a:r>
          </a:p>
          <a:p>
            <a:pPr algn="l" rtl="0"/>
            <a:r>
              <a:rPr lang="fr-FR" sz="2400" dirty="0">
                <a:cs typeface="+mj-cs"/>
              </a:rPr>
              <a:t>• Changer les normes culturelles et sociales qui consolident les stéréotypes.</a:t>
            </a:r>
            <a:endParaRPr lang="ar-JO" sz="2400" b="1" dirty="0">
              <a:cs typeface="+mj-cs"/>
            </a:endParaRPr>
          </a:p>
        </p:txBody>
      </p:sp>
      <p:pic>
        <p:nvPicPr>
          <p:cNvPr id="4" name="Picture 3">
            <a:extLst>
              <a:ext uri="{FF2B5EF4-FFF2-40B4-BE49-F238E27FC236}">
                <a16:creationId xmlns="" xmlns:a16="http://schemas.microsoft.com/office/drawing/2014/main" id="{56019390-83DB-4263-9E4B-AB2C7C3F1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0430" y="4857760"/>
            <a:ext cx="1857388" cy="136190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1800" dirty="0"/>
              <a:t>Pour atteindre les objectifs ci-dessus, le Réseau appelle les actions suivantes:</a:t>
            </a:r>
            <a:endParaRPr lang="ar-JO" sz="1800" b="1" dirty="0">
              <a:solidFill>
                <a:srgbClr val="FFFF00"/>
              </a:solidFill>
            </a:endParaRPr>
          </a:p>
        </p:txBody>
      </p:sp>
      <p:sp>
        <p:nvSpPr>
          <p:cNvPr id="3" name="Content Placeholder 2"/>
          <p:cNvSpPr>
            <a:spLocks noGrp="1"/>
          </p:cNvSpPr>
          <p:nvPr>
            <p:ph idx="1"/>
          </p:nvPr>
        </p:nvSpPr>
        <p:spPr>
          <a:xfrm>
            <a:off x="285720" y="2000240"/>
            <a:ext cx="8401080" cy="4643470"/>
          </a:xfrm>
        </p:spPr>
        <p:txBody>
          <a:bodyPr>
            <a:normAutofit fontScale="92500"/>
          </a:bodyPr>
          <a:lstStyle/>
          <a:p>
            <a:pPr lvl="0" algn="l" rtl="0"/>
            <a:r>
              <a:rPr lang="fr-FR" sz="2400" dirty="0">
                <a:cs typeface="+mj-cs"/>
              </a:rPr>
              <a:t>1- La mise en place </a:t>
            </a:r>
            <a:r>
              <a:rPr lang="fr-FR" sz="2400" dirty="0" smtClean="0">
                <a:cs typeface="+mj-cs"/>
              </a:rPr>
              <a:t>des </a:t>
            </a:r>
            <a:r>
              <a:rPr lang="fr-FR" sz="2400" dirty="0">
                <a:cs typeface="+mj-cs"/>
              </a:rPr>
              <a:t>commissions </a:t>
            </a:r>
            <a:r>
              <a:rPr lang="fr-FR" sz="2400" dirty="0" smtClean="0">
                <a:cs typeface="+mj-cs"/>
              </a:rPr>
              <a:t>pour la promotion de </a:t>
            </a:r>
            <a:r>
              <a:rPr lang="fr-FR" sz="2400" dirty="0">
                <a:cs typeface="+mj-cs"/>
              </a:rPr>
              <a:t>l'égalité et d</a:t>
            </a:r>
            <a:r>
              <a:rPr lang="fr-FR" sz="2400" dirty="0" smtClean="0">
                <a:cs typeface="+mj-cs"/>
              </a:rPr>
              <a:t>es mêmes opportunités au </a:t>
            </a:r>
            <a:r>
              <a:rPr lang="fr-FR" sz="2400" dirty="0">
                <a:cs typeface="+mj-cs"/>
              </a:rPr>
              <a:t>sein de la structure </a:t>
            </a:r>
            <a:r>
              <a:rPr lang="fr-FR" sz="2400" dirty="0" smtClean="0">
                <a:cs typeface="+mj-cs"/>
              </a:rPr>
              <a:t>d’un parti politique, </a:t>
            </a:r>
            <a:r>
              <a:rPr lang="fr-FR" sz="2400" dirty="0">
                <a:cs typeface="+mj-cs"/>
              </a:rPr>
              <a:t>dont la tâche est de </a:t>
            </a:r>
            <a:r>
              <a:rPr lang="fr-FR" sz="2400" dirty="0" smtClean="0">
                <a:cs typeface="+mj-cs"/>
              </a:rPr>
              <a:t>superviser </a:t>
            </a:r>
            <a:r>
              <a:rPr lang="fr-FR" sz="2400" dirty="0">
                <a:cs typeface="+mj-cs"/>
              </a:rPr>
              <a:t>les activités du parti pour assurer la parité hommes-femmes.</a:t>
            </a:r>
          </a:p>
          <a:p>
            <a:pPr lvl="0" algn="l" rtl="0"/>
            <a:r>
              <a:rPr lang="fr-FR" sz="2400" dirty="0">
                <a:cs typeface="+mj-cs"/>
              </a:rPr>
              <a:t>2. Fournir des incitations financières supplémentaires dans le cadre du soutien </a:t>
            </a:r>
            <a:r>
              <a:rPr lang="fr-FR" sz="2400" dirty="0" smtClean="0">
                <a:cs typeface="+mj-cs"/>
              </a:rPr>
              <a:t>gouvernemental </a:t>
            </a:r>
            <a:r>
              <a:rPr lang="fr-FR" sz="2400" dirty="0">
                <a:cs typeface="+mj-cs"/>
              </a:rPr>
              <a:t>aux campagnes électorales des partis et aux listes électorales qui incluent 30% et plus de femmes dans toutes les élections tenues par le parti, ainsi que des incitations financières supplémentaires pour les sièges remportés par les candidats du parti au parlement et dans l'un des conseils élus</a:t>
            </a:r>
          </a:p>
          <a:p>
            <a:pPr lvl="0" algn="l" rtl="0"/>
            <a:r>
              <a:rPr lang="fr-FR" sz="2400" dirty="0">
                <a:cs typeface="+mj-cs"/>
              </a:rPr>
              <a:t>3. </a:t>
            </a:r>
            <a:r>
              <a:rPr lang="fr-FR" sz="2400" dirty="0" smtClean="0">
                <a:cs typeface="+mj-cs"/>
              </a:rPr>
              <a:t>Un parti politique </a:t>
            </a:r>
            <a:r>
              <a:rPr lang="fr-FR" sz="2400" dirty="0">
                <a:cs typeface="+mj-cs"/>
              </a:rPr>
              <a:t>qui ne respecte pas les normes minimales d'égalité entre les sexes, </a:t>
            </a:r>
            <a:r>
              <a:rPr lang="fr-FR" sz="2400" dirty="0" smtClean="0">
                <a:cs typeface="+mj-cs"/>
              </a:rPr>
              <a:t>devraient </a:t>
            </a:r>
            <a:r>
              <a:rPr lang="fr-FR" sz="2400" dirty="0">
                <a:cs typeface="+mj-cs"/>
              </a:rPr>
              <a:t>être privés de la moitié de ses fonds alloués aux campagnes électorales.</a:t>
            </a:r>
            <a:endParaRPr lang="ar-JO" sz="2400" dirty="0">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7916D024-1B75-4925-8E73-4B6A8A01FF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a:extLst>
              <a:ext uri="{FF2B5EF4-FFF2-40B4-BE49-F238E27FC236}">
                <a16:creationId xmlns="" xmlns:a16="http://schemas.microsoft.com/office/drawing/2014/main" id="{769E0D2B-5A41-4A55-9E9D-3CDBA18B3A8A}"/>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6715140" y="500042"/>
            <a:ext cx="2011508" cy="1510631"/>
          </a:xfrm>
          <a:prstGeom prst="rect">
            <a:avLst/>
          </a:prstGeom>
        </p:spPr>
      </p:pic>
      <p:sp>
        <p:nvSpPr>
          <p:cNvPr id="4" name="TextBox 3">
            <a:extLst>
              <a:ext uri="{FF2B5EF4-FFF2-40B4-BE49-F238E27FC236}">
                <a16:creationId xmlns="" xmlns:a16="http://schemas.microsoft.com/office/drawing/2014/main" id="{15AE0059-0AEB-4654-BF92-8029D15CCC8E}"/>
              </a:ext>
            </a:extLst>
          </p:cNvPr>
          <p:cNvSpPr txBox="1"/>
          <p:nvPr/>
        </p:nvSpPr>
        <p:spPr>
          <a:xfrm>
            <a:off x="4214686" y="3071810"/>
            <a:ext cx="4643594" cy="1815882"/>
          </a:xfrm>
          <a:prstGeom prst="rect">
            <a:avLst/>
          </a:prstGeom>
          <a:noFill/>
        </p:spPr>
        <p:txBody>
          <a:bodyPr wrap="square" rtlCol="0">
            <a:spAutoFit/>
          </a:bodyPr>
          <a:lstStyle/>
          <a:p>
            <a:pPr algn="l" rtl="0"/>
            <a:r>
              <a:rPr lang="fr-FR" sz="1400" dirty="0"/>
              <a:t>Déterminants de la pleine participation des femmes arabes au développement durable: objectif de développement durable 5</a:t>
            </a:r>
          </a:p>
          <a:p>
            <a:pPr algn="l" rtl="0"/>
            <a:r>
              <a:rPr lang="fr-FR" sz="1400" dirty="0"/>
              <a:t>(SDG5) est un modèle</a:t>
            </a:r>
          </a:p>
          <a:p>
            <a:pPr algn="l" rtl="0"/>
            <a:endParaRPr lang="fr-FR" sz="1400" dirty="0"/>
          </a:p>
          <a:p>
            <a:pPr algn="l" rtl="0"/>
            <a:r>
              <a:rPr lang="fr-FR" sz="1400" dirty="0"/>
              <a:t>Préparé par: Dr. </a:t>
            </a:r>
            <a:r>
              <a:rPr lang="fr-FR" sz="1400" dirty="0" err="1"/>
              <a:t>Rula</a:t>
            </a:r>
            <a:r>
              <a:rPr lang="fr-FR" sz="1400" dirty="0"/>
              <a:t> Al </a:t>
            </a:r>
            <a:r>
              <a:rPr lang="fr-FR" sz="1400" dirty="0" err="1"/>
              <a:t>Farra</a:t>
            </a:r>
            <a:r>
              <a:rPr lang="fr-FR" sz="1400" dirty="0"/>
              <a:t> Al-</a:t>
            </a:r>
            <a:r>
              <a:rPr lang="fr-FR" sz="1400" dirty="0" err="1"/>
              <a:t>Haroob</a:t>
            </a:r>
            <a:endParaRPr lang="fr-FR" sz="1400" dirty="0"/>
          </a:p>
          <a:p>
            <a:pPr algn="l" rtl="0"/>
            <a:r>
              <a:rPr lang="fr-FR" sz="1400" dirty="0"/>
              <a:t>  Présidente du Réseau des femmes parlementaires arabes pour l'égalité "</a:t>
            </a:r>
            <a:r>
              <a:rPr lang="fr-FR" sz="1400" dirty="0" err="1"/>
              <a:t>Ra'edat</a:t>
            </a:r>
            <a:r>
              <a:rPr lang="fr-FR" sz="1400" dirty="0"/>
              <a:t>"</a:t>
            </a:r>
            <a:endParaRPr lang="en-US" sz="1400" dirty="0"/>
          </a:p>
        </p:txBody>
      </p:sp>
      <p:sp>
        <p:nvSpPr>
          <p:cNvPr id="3" name="Rectangle 2">
            <a:extLst>
              <a:ext uri="{FF2B5EF4-FFF2-40B4-BE49-F238E27FC236}">
                <a16:creationId xmlns="" xmlns:a16="http://schemas.microsoft.com/office/drawing/2014/main" id="{CE5D782A-975E-4DCB-BDA9-7EBABB9D49FB}"/>
              </a:ext>
            </a:extLst>
          </p:cNvPr>
          <p:cNvSpPr/>
          <p:nvPr/>
        </p:nvSpPr>
        <p:spPr>
          <a:xfrm>
            <a:off x="4516781" y="4221088"/>
            <a:ext cx="4572000" cy="338554"/>
          </a:xfrm>
          <a:prstGeom prst="rect">
            <a:avLst/>
          </a:prstGeom>
        </p:spPr>
        <p:txBody>
          <a:bodyPr>
            <a:spAutoFit/>
          </a:bodyPr>
          <a:lstStyle/>
          <a:p>
            <a:pPr algn="r"/>
            <a:r>
              <a:rPr lang="en-US" sz="1600" b="1" dirty="0">
                <a:solidFill>
                  <a:schemeClr val="accent6">
                    <a:lumMod val="75000"/>
                  </a:schemeClr>
                </a:solidFill>
              </a:rPr>
              <a:t> </a:t>
            </a:r>
            <a:endParaRPr lang="ar-JO" sz="1600" b="1" dirty="0">
              <a:solidFill>
                <a:schemeClr val="accent6">
                  <a:lumMod val="75000"/>
                </a:schemeClr>
              </a:solidFill>
            </a:endParaRPr>
          </a:p>
        </p:txBody>
      </p:sp>
    </p:spTree>
    <p:extLst>
      <p:ext uri="{BB962C8B-B14F-4D97-AF65-F5344CB8AC3E}">
        <p14:creationId xmlns:p14="http://schemas.microsoft.com/office/powerpoint/2010/main" val="3906268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7224" y="1446193"/>
            <a:ext cx="8286776" cy="5411807"/>
          </a:xfrm>
        </p:spPr>
        <p:txBody>
          <a:bodyPr>
            <a:noAutofit/>
          </a:bodyPr>
          <a:lstStyle/>
          <a:p>
            <a:pPr algn="l">
              <a:buNone/>
            </a:pPr>
            <a:endParaRPr lang="ar-JO" sz="2000" dirty="0"/>
          </a:p>
          <a:p>
            <a:pPr algn="l" rtl="0"/>
            <a:r>
              <a:rPr lang="fr-FR" sz="1600" dirty="0"/>
              <a:t>.4 </a:t>
            </a:r>
            <a:r>
              <a:rPr lang="fr-FR" sz="1600" dirty="0" smtClean="0"/>
              <a:t>Assurer </a:t>
            </a:r>
            <a:r>
              <a:rPr lang="fr-FR" sz="1600" dirty="0"/>
              <a:t>un soutien financier </a:t>
            </a:r>
            <a:r>
              <a:rPr lang="fr-FR" sz="1600" dirty="0" smtClean="0"/>
              <a:t> de la part du </a:t>
            </a:r>
            <a:r>
              <a:rPr lang="fr-FR" sz="1600" dirty="0"/>
              <a:t>gouvernement pour les activités </a:t>
            </a:r>
            <a:r>
              <a:rPr lang="fr-FR" sz="1600" dirty="0" smtClean="0"/>
              <a:t>d’un </a:t>
            </a:r>
            <a:r>
              <a:rPr lang="fr-FR" sz="1600" dirty="0"/>
              <a:t>parti </a:t>
            </a:r>
            <a:r>
              <a:rPr lang="fr-FR" sz="1600" dirty="0" smtClean="0"/>
              <a:t> politique qui </a:t>
            </a:r>
            <a:r>
              <a:rPr lang="fr-FR" sz="1600" dirty="0"/>
              <a:t>assurent la justice, l'égalité et l'équilibre entre les sexes, que ce soit au sein des cadres du parti ou de ses règles électorales.</a:t>
            </a:r>
          </a:p>
          <a:p>
            <a:pPr algn="l" rtl="0"/>
            <a:r>
              <a:rPr lang="fr-FR" sz="1600" dirty="0"/>
              <a:t>5. fixer des plafonds pour la collecte de fonds dans les campagnes électorales.</a:t>
            </a:r>
          </a:p>
          <a:p>
            <a:pPr algn="l" rtl="0"/>
            <a:r>
              <a:rPr lang="fr-FR" sz="1600" dirty="0"/>
              <a:t>6. Définir des plafonds pour les dépenses </a:t>
            </a:r>
            <a:r>
              <a:rPr lang="fr-FR" sz="1600" dirty="0" smtClean="0"/>
              <a:t>des </a:t>
            </a:r>
            <a:r>
              <a:rPr lang="fr-FR" sz="1600" dirty="0"/>
              <a:t>campagnes électorales</a:t>
            </a:r>
          </a:p>
          <a:p>
            <a:pPr algn="l" rtl="0"/>
            <a:r>
              <a:rPr lang="fr-FR" sz="1600" dirty="0"/>
              <a:t>7. </a:t>
            </a:r>
            <a:r>
              <a:rPr lang="fr-FR" sz="1600" dirty="0" smtClean="0"/>
              <a:t>Etablir des </a:t>
            </a:r>
            <a:r>
              <a:rPr lang="fr-FR" sz="1600" dirty="0"/>
              <a:t>critères clairs qui assurent la transparence dans la collecte </a:t>
            </a:r>
            <a:r>
              <a:rPr lang="fr-FR" sz="1600" dirty="0" smtClean="0"/>
              <a:t>des </a:t>
            </a:r>
            <a:r>
              <a:rPr lang="fr-FR" sz="1600" dirty="0"/>
              <a:t>fonds et les dépenses de campagne.</a:t>
            </a:r>
          </a:p>
          <a:p>
            <a:pPr algn="l" rtl="0"/>
            <a:r>
              <a:rPr lang="fr-FR" sz="1600" dirty="0"/>
              <a:t>8. Obliger </a:t>
            </a:r>
            <a:r>
              <a:rPr lang="fr-FR" sz="1600" dirty="0" smtClean="0"/>
              <a:t>les partis </a:t>
            </a:r>
            <a:r>
              <a:rPr lang="fr-FR" sz="1600" dirty="0"/>
              <a:t>à répartir équitablement ses ressources financières, humaines et autres entre les candidats des deux sexes et fournir des preuves et lier la violation de cet engagement à la perte du droit </a:t>
            </a:r>
            <a:r>
              <a:rPr lang="fr-FR" sz="1600" dirty="0" smtClean="0"/>
              <a:t>d’un </a:t>
            </a:r>
            <a:r>
              <a:rPr lang="fr-FR" sz="1600" dirty="0"/>
              <a:t>parti à un financement gouvernemental.</a:t>
            </a:r>
          </a:p>
          <a:p>
            <a:pPr algn="l" rtl="0"/>
            <a:endParaRPr lang="fr-FR" sz="1600" dirty="0"/>
          </a:p>
          <a:p>
            <a:pPr algn="l" rtl="0"/>
            <a:r>
              <a:rPr lang="fr-FR" sz="1600" dirty="0"/>
              <a:t>9- L'allocation d'une part de financement supplémentaire pour le parti, qui comprend 30% des femmes membres et plus, et une part de financement supplémentaire pour le parti, qui comprend 30% des femmes dans ses structures de </a:t>
            </a:r>
            <a:r>
              <a:rPr lang="fr-FR" sz="1600" dirty="0" smtClean="0"/>
              <a:t>direction, </a:t>
            </a:r>
            <a:r>
              <a:rPr lang="fr-FR" sz="1600" dirty="0"/>
              <a:t>ainsi </a:t>
            </a:r>
            <a:r>
              <a:rPr lang="fr-FR" sz="1600" dirty="0" smtClean="0"/>
              <a:t>qu'une autre part pour le parti dirigé </a:t>
            </a:r>
            <a:r>
              <a:rPr lang="fr-FR" sz="1600" dirty="0"/>
              <a:t>par une femme.</a:t>
            </a:r>
          </a:p>
          <a:p>
            <a:pPr algn="l"/>
            <a:endParaRPr lang="ar-JO"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741" y="908720"/>
            <a:ext cx="8472518" cy="5232074"/>
          </a:xfrm>
        </p:spPr>
        <p:txBody>
          <a:bodyPr>
            <a:normAutofit/>
          </a:bodyPr>
          <a:lstStyle/>
          <a:p>
            <a:pPr lvl="0" algn="l">
              <a:buNone/>
            </a:pPr>
            <a:endParaRPr lang="en-US" dirty="0"/>
          </a:p>
          <a:p>
            <a:pPr algn="l" rtl="0"/>
            <a:r>
              <a:rPr lang="fr-FR" sz="2000" dirty="0"/>
              <a:t>10- Corriger et réviser les programmes </a:t>
            </a:r>
            <a:r>
              <a:rPr lang="fr-FR" sz="2000" dirty="0" smtClean="0"/>
              <a:t>éducatifs  </a:t>
            </a:r>
            <a:r>
              <a:rPr lang="fr-FR" sz="2000" dirty="0"/>
              <a:t>qui </a:t>
            </a:r>
            <a:r>
              <a:rPr lang="fr-FR" sz="2000" dirty="0" smtClean="0"/>
              <a:t>présentent </a:t>
            </a:r>
            <a:r>
              <a:rPr lang="fr-FR" sz="2000" dirty="0"/>
              <a:t>des images négatives ou stéréotypées d</a:t>
            </a:r>
            <a:r>
              <a:rPr lang="fr-FR" sz="2000" dirty="0" smtClean="0"/>
              <a:t>es </a:t>
            </a:r>
            <a:r>
              <a:rPr lang="fr-FR" sz="2000" dirty="0"/>
              <a:t>femmes.</a:t>
            </a:r>
          </a:p>
          <a:p>
            <a:pPr algn="l" rtl="0"/>
            <a:r>
              <a:rPr lang="fr-FR" sz="2000" dirty="0"/>
              <a:t>11. Utiliser des programmes d'éducation civiques et nationaux pour diffuser la culture de la démocratie et des droits de l'homme.</a:t>
            </a:r>
          </a:p>
          <a:p>
            <a:pPr algn="l" rtl="0"/>
            <a:r>
              <a:rPr lang="fr-FR" sz="2000" dirty="0"/>
              <a:t>12.Créer des centres d'information pour </a:t>
            </a:r>
            <a:r>
              <a:rPr lang="fr-FR" sz="2000" dirty="0" smtClean="0"/>
              <a:t>superviser </a:t>
            </a:r>
            <a:r>
              <a:rPr lang="fr-FR" sz="2000" dirty="0"/>
              <a:t>le contenu publié dans les médias traditionnels et alternatifs et publier des rapports et des études </a:t>
            </a:r>
            <a:r>
              <a:rPr lang="fr-FR" sz="2000" dirty="0" smtClean="0"/>
              <a:t>périodiques décrivant </a:t>
            </a:r>
            <a:r>
              <a:rPr lang="fr-FR" sz="2000" dirty="0"/>
              <a:t>l'image des femmes dans les médias et suivre les développements.</a:t>
            </a:r>
          </a:p>
          <a:p>
            <a:pPr algn="l" rtl="0"/>
            <a:r>
              <a:rPr lang="fr-FR" sz="2000" dirty="0"/>
              <a:t>13. Obliger les institutions officielles des médias à adopter des politiques et des chartes professionnelles qui prennent en compte l'équilibre entre les sexes dans le contenu des médias et encourager les institutions médiatiques privées à les adopter</a:t>
            </a:r>
            <a:r>
              <a:rPr lang="fr-FR" sz="2000" dirty="0" smtClean="0"/>
              <a:t>.</a:t>
            </a:r>
          </a:p>
          <a:p>
            <a:pPr marL="0" indent="0" algn="l" rtl="0">
              <a:buNone/>
            </a:pPr>
            <a:endParaRPr lang="en-US" sz="20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71374" y="1467137"/>
            <a:ext cx="9072626"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l" rtl="0" fontAlgn="base">
              <a:spcBef>
                <a:spcPct val="0"/>
              </a:spcBef>
              <a:spcAft>
                <a:spcPct val="0"/>
              </a:spcAft>
            </a:pPr>
            <a:r>
              <a:rPr lang="fr-FR" sz="2000" dirty="0">
                <a:latin typeface="Times New Roman" pitchFamily="18" charset="0"/>
                <a:ea typeface="Calibri" pitchFamily="34" charset="0"/>
                <a:cs typeface="Times New Roman" pitchFamily="18" charset="0"/>
              </a:rPr>
              <a:t>14-La création d'un fonds pour les femmes au sein des ministères de l'information ou de la culture dont la tâche est d'allouer des incitations financières aux institutions médiatiques du secteur privé qui contribuent à changer les stéréotypes et à </a:t>
            </a:r>
            <a:r>
              <a:rPr lang="fr-FR" sz="2000" dirty="0" smtClean="0">
                <a:latin typeface="Times New Roman" pitchFamily="18" charset="0"/>
                <a:ea typeface="Calibri" pitchFamily="34" charset="0"/>
                <a:cs typeface="Times New Roman" pitchFamily="18" charset="0"/>
              </a:rPr>
              <a:t>assurer </a:t>
            </a:r>
            <a:r>
              <a:rPr lang="fr-FR" sz="2000" dirty="0">
                <a:latin typeface="Times New Roman" pitchFamily="18" charset="0"/>
                <a:ea typeface="Calibri" pitchFamily="34" charset="0"/>
                <a:cs typeface="Times New Roman" pitchFamily="18" charset="0"/>
              </a:rPr>
              <a:t>des modèles de leadership aux femmes.</a:t>
            </a:r>
          </a:p>
          <a:p>
            <a:pPr lvl="0" algn="l" rtl="0" fontAlgn="base">
              <a:spcBef>
                <a:spcPct val="0"/>
              </a:spcBef>
              <a:spcAft>
                <a:spcPct val="0"/>
              </a:spcAft>
            </a:pPr>
            <a:r>
              <a:rPr lang="fr-FR" sz="2000" dirty="0">
                <a:latin typeface="Times New Roman" pitchFamily="18" charset="0"/>
                <a:ea typeface="Calibri" pitchFamily="34" charset="0"/>
                <a:cs typeface="Times New Roman" pitchFamily="18" charset="0"/>
              </a:rPr>
              <a:t>15. Encourager les départements des </a:t>
            </a:r>
            <a:r>
              <a:rPr lang="fr-FR" sz="2000" dirty="0" smtClean="0">
                <a:latin typeface="Times New Roman" pitchFamily="18" charset="0"/>
                <a:ea typeface="Calibri" pitchFamily="34" charset="0"/>
                <a:cs typeface="Times New Roman" pitchFamily="18" charset="0"/>
              </a:rPr>
              <a:t>statistiques et </a:t>
            </a:r>
            <a:r>
              <a:rPr lang="fr-FR" sz="2000" dirty="0">
                <a:latin typeface="Times New Roman" pitchFamily="18" charset="0"/>
                <a:ea typeface="Calibri" pitchFamily="34" charset="0"/>
                <a:cs typeface="Times New Roman" pitchFamily="18" charset="0"/>
              </a:rPr>
              <a:t>les centres de recherche et d'études à mener des études de genre comme variable pour l'étude, afin de constituer des bases de données qui </a:t>
            </a:r>
            <a:r>
              <a:rPr lang="fr-FR" sz="2000" dirty="0" smtClean="0">
                <a:latin typeface="Times New Roman" pitchFamily="18" charset="0"/>
                <a:ea typeface="Calibri" pitchFamily="34" charset="0"/>
                <a:cs typeface="Times New Roman" pitchFamily="18" charset="0"/>
              </a:rPr>
              <a:t>mettent en exergue </a:t>
            </a:r>
            <a:r>
              <a:rPr lang="fr-FR" sz="2000" dirty="0">
                <a:latin typeface="Times New Roman" pitchFamily="18" charset="0"/>
                <a:ea typeface="Calibri" pitchFamily="34" charset="0"/>
                <a:cs typeface="Times New Roman" pitchFamily="18" charset="0"/>
              </a:rPr>
              <a:t>un tableau clair des relations entre les sexes dans tous les aspects.</a:t>
            </a:r>
          </a:p>
          <a:p>
            <a:pPr lvl="0" algn="l" rtl="0" fontAlgn="base">
              <a:spcBef>
                <a:spcPct val="0"/>
              </a:spcBef>
              <a:spcAft>
                <a:spcPct val="0"/>
              </a:spcAft>
            </a:pPr>
            <a:r>
              <a:rPr lang="fr-FR" sz="2000" dirty="0">
                <a:latin typeface="Times New Roman" pitchFamily="18" charset="0"/>
                <a:ea typeface="Calibri" pitchFamily="34" charset="0"/>
                <a:cs typeface="Times New Roman" pitchFamily="18" charset="0"/>
              </a:rPr>
              <a:t>16. Encourager les institutions et les entreprises du secteur privé à promouvoir la responsabilité sociale et à allouer la moitié de leurs dons et subventions communautaires en faveur de l'autonomisation des femmes à travers un ensemble d'incitations et d'exonérations fiscales.</a:t>
            </a:r>
          </a:p>
          <a:p>
            <a:pPr lvl="0" algn="l" rtl="0" fontAlgn="base">
              <a:spcBef>
                <a:spcPct val="0"/>
              </a:spcBef>
              <a:spcAft>
                <a:spcPct val="0"/>
              </a:spcAft>
            </a:pPr>
            <a:r>
              <a:rPr lang="fr-FR" sz="2000" dirty="0">
                <a:latin typeface="Times New Roman" pitchFamily="18" charset="0"/>
                <a:ea typeface="Calibri" pitchFamily="34" charset="0"/>
                <a:cs typeface="Times New Roman" pitchFamily="18" charset="0"/>
              </a:rPr>
              <a:t>17. Exhorter les </a:t>
            </a:r>
            <a:r>
              <a:rPr lang="fr-FR" sz="2000" dirty="0" smtClean="0">
                <a:latin typeface="Times New Roman" pitchFamily="18" charset="0"/>
                <a:ea typeface="Calibri" pitchFamily="34" charset="0"/>
                <a:cs typeface="Times New Roman" pitchFamily="18" charset="0"/>
              </a:rPr>
              <a:t>ministères </a:t>
            </a:r>
            <a:r>
              <a:rPr lang="fr-FR" sz="2000" dirty="0">
                <a:latin typeface="Times New Roman" pitchFamily="18" charset="0"/>
                <a:ea typeface="Calibri" pitchFamily="34" charset="0"/>
                <a:cs typeface="Times New Roman" pitchFamily="18" charset="0"/>
              </a:rPr>
              <a:t>des affaires religieuses à renouveler le discours religieux sur les femmes et à souligner dans les leçons, les sermons et les programmes religieux les images, les modèles et les concepts positifs sur les femmes et à promouvoir une représentation équitable des </a:t>
            </a:r>
            <a:r>
              <a:rPr lang="fr-FR" sz="2000" dirty="0" smtClean="0">
                <a:latin typeface="Times New Roman" pitchFamily="18" charset="0"/>
                <a:ea typeface="Calibri" pitchFamily="34" charset="0"/>
                <a:cs typeface="Times New Roman" pitchFamily="18" charset="0"/>
              </a:rPr>
              <a:t>femmes aux postes de responsabilité.</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0"/>
            <a:ext cx="7515252" cy="1357322"/>
          </a:xfrm>
        </p:spPr>
        <p:txBody>
          <a:bodyPr>
            <a:normAutofit/>
          </a:bodyPr>
          <a:lstStyle/>
          <a:p>
            <a:pPr rtl="0"/>
            <a:r>
              <a:rPr lang="fr-FR" sz="2400" b="1" dirty="0"/>
              <a:t>Représentation des femmes dans les postes de </a:t>
            </a:r>
            <a:r>
              <a:rPr lang="fr-FR" sz="2400" b="1" dirty="0" smtClean="0"/>
              <a:t>responsabilité.</a:t>
            </a:r>
            <a:endParaRPr lang="en-US" sz="2400" dirty="0"/>
          </a:p>
        </p:txBody>
      </p:sp>
      <p:sp>
        <p:nvSpPr>
          <p:cNvPr id="3" name="Content Placeholder 2"/>
          <p:cNvSpPr>
            <a:spLocks noGrp="1"/>
          </p:cNvSpPr>
          <p:nvPr>
            <p:ph idx="1"/>
          </p:nvPr>
        </p:nvSpPr>
        <p:spPr>
          <a:xfrm>
            <a:off x="428596" y="1785926"/>
            <a:ext cx="8301038" cy="4643470"/>
          </a:xfrm>
        </p:spPr>
        <p:txBody>
          <a:bodyPr>
            <a:noAutofit/>
          </a:bodyPr>
          <a:lstStyle/>
          <a:p>
            <a:pPr algn="l" rtl="0"/>
            <a:r>
              <a:rPr lang="fr-FR" sz="1800" dirty="0"/>
              <a:t>• Augmenter le taux de représentation des femmes dans les conseils élus et </a:t>
            </a:r>
            <a:r>
              <a:rPr lang="fr-FR" sz="1800" dirty="0" smtClean="0"/>
              <a:t>au gouvernement </a:t>
            </a:r>
            <a:r>
              <a:rPr lang="fr-FR" sz="1800" dirty="0"/>
              <a:t>(parlement, municipalités, conseils locaux, syndicats professionnels et chambres de commerce) et les conseils d'administration des sociétés publiques actionnaires, les postes judiciaires et administratifs dans </a:t>
            </a:r>
            <a:r>
              <a:rPr lang="fr-FR" sz="1800" dirty="0" smtClean="0"/>
              <a:t>les institutions de l'enseignement </a:t>
            </a:r>
            <a:r>
              <a:rPr lang="fr-FR" sz="1800" dirty="0"/>
              <a:t>supérieur.</a:t>
            </a:r>
          </a:p>
          <a:p>
            <a:pPr algn="l" rtl="0"/>
            <a:r>
              <a:rPr lang="fr-FR" sz="1800" dirty="0"/>
              <a:t>Pour atteindre cet objectif, certaines actions doivent être entreprises, notamment:</a:t>
            </a:r>
          </a:p>
          <a:p>
            <a:pPr algn="l" rtl="0"/>
            <a:r>
              <a:rPr lang="fr-FR" sz="1800" dirty="0"/>
              <a:t>Imposer un nombre minimum de représentation des femmes en cas de liste électorale et </a:t>
            </a:r>
            <a:r>
              <a:rPr lang="fr-FR" sz="1800" dirty="0" smtClean="0"/>
              <a:t>du </a:t>
            </a:r>
            <a:r>
              <a:rPr lang="fr-FR" sz="1800" dirty="0"/>
              <a:t>nombre minimum </a:t>
            </a:r>
            <a:r>
              <a:rPr lang="fr-FR" sz="1800" dirty="0" smtClean="0"/>
              <a:t>des </a:t>
            </a:r>
            <a:r>
              <a:rPr lang="fr-FR" sz="1800" dirty="0"/>
              <a:t>sièges dans le cas d'un système électoral individuel, et engagement des gouvernements à équilibrer les politiques lorsqu'elles sont nommées à des postes plus élevés, </a:t>
            </a:r>
            <a:r>
              <a:rPr lang="fr-FR" sz="1800" dirty="0" smtClean="0"/>
              <a:t>comme membres du gouvernement et d’autres hautes fonctions au sein du </a:t>
            </a:r>
            <a:r>
              <a:rPr lang="fr-FR" sz="1800" dirty="0"/>
              <a:t>pouvoir exécutif; En outre, le niveau minimum de représentation des femmes devrait inclure d'autres institutions telles que les conseils d'administration des sociétés publiques actionnaires, les doyens des facultés, la présidence des universités et des instituts supérieurs, et les institutions judiciaires, etc.</a:t>
            </a:r>
            <a:endParaRPr lang="ar-JO" sz="18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a:bodyPr>
          <a:lstStyle/>
          <a:p>
            <a:r>
              <a:rPr lang="fr-FR" sz="2000" dirty="0"/>
              <a:t>Combien </a:t>
            </a:r>
            <a:r>
              <a:rPr lang="fr-FR" sz="2000" dirty="0" smtClean="0"/>
              <a:t>de temps faut-il attendre </a:t>
            </a:r>
            <a:r>
              <a:rPr lang="fr-FR" sz="2000" dirty="0"/>
              <a:t>pour atteindre l'égalité et combler l'écart entre les sexes?</a:t>
            </a:r>
            <a:endParaRPr lang="ar-JO" sz="2000" b="1" dirty="0">
              <a:solidFill>
                <a:srgbClr val="FFFF00"/>
              </a:solidFill>
            </a:endParaRPr>
          </a:p>
        </p:txBody>
      </p:sp>
      <p:sp>
        <p:nvSpPr>
          <p:cNvPr id="3" name="Content Placeholder 2"/>
          <p:cNvSpPr>
            <a:spLocks noGrp="1"/>
          </p:cNvSpPr>
          <p:nvPr>
            <p:ph idx="1"/>
          </p:nvPr>
        </p:nvSpPr>
        <p:spPr>
          <a:xfrm>
            <a:off x="457200" y="1643050"/>
            <a:ext cx="8229600" cy="4483113"/>
          </a:xfrm>
        </p:spPr>
        <p:txBody>
          <a:bodyPr>
            <a:noAutofit/>
          </a:bodyPr>
          <a:lstStyle/>
          <a:p>
            <a:pPr algn="l" rtl="0"/>
            <a:r>
              <a:rPr lang="fr-FR" sz="1800" dirty="0" smtClean="0"/>
              <a:t>Globalement, bien </a:t>
            </a:r>
            <a:r>
              <a:rPr lang="fr-FR" sz="1800" dirty="0"/>
              <a:t>que le fossé entre les sexes dans </a:t>
            </a:r>
            <a:r>
              <a:rPr lang="fr-FR" sz="1800" dirty="0" smtClean="0"/>
              <a:t>le domaine de la </a:t>
            </a:r>
            <a:r>
              <a:rPr lang="fr-FR" sz="1800" dirty="0"/>
              <a:t>santé ait été réduit de 96% et de 93% dans l'éducation, l'écart de participation économique a été réduit de 60% et le fossé de la participation politique a été réduit de 21% seulement .</a:t>
            </a:r>
          </a:p>
          <a:p>
            <a:pPr algn="l" rtl="0"/>
            <a:r>
              <a:rPr lang="fr-FR" sz="1800" dirty="0"/>
              <a:t>Source: Rapport du Forum économique mondial 2013.</a:t>
            </a:r>
          </a:p>
          <a:p>
            <a:pPr algn="l" rtl="0"/>
            <a:r>
              <a:rPr lang="fr-FR" sz="1800" dirty="0"/>
              <a:t>Quand </a:t>
            </a:r>
            <a:r>
              <a:rPr lang="fr-FR" sz="1800" dirty="0" smtClean="0"/>
              <a:t>atteindrons nous </a:t>
            </a:r>
            <a:r>
              <a:rPr lang="fr-FR" sz="1800" dirty="0"/>
              <a:t>le cinquième objectif des objectifs de développement durable?</a:t>
            </a:r>
          </a:p>
          <a:p>
            <a:pPr algn="l" rtl="0"/>
            <a:r>
              <a:rPr lang="fr-FR" sz="1800" dirty="0"/>
              <a:t>Avec le soutien d'ONU Femmes, le réseau des parlementaires arabes pour l'égalité a pour objectif de combler ce fossé d'ici à 2030 par un travail sincère et diligent avec les parlements, les gouvernements arabes et les organisations de la société civile locales, régionales et internationales; Cela est conforme aux objectifs du développement durable de l'Organisation des Nations Unies et à son programme pour tous les </a:t>
            </a:r>
            <a:r>
              <a:rPr lang="fr-FR" sz="1800" dirty="0" smtClean="0"/>
              <a:t>Etats </a:t>
            </a:r>
            <a:r>
              <a:rPr lang="fr-FR" sz="1800" dirty="0"/>
              <a:t>membres de l'Organisation.</a:t>
            </a:r>
          </a:p>
          <a:p>
            <a:pPr algn="l" rtl="0"/>
            <a:r>
              <a:rPr lang="fr-FR" sz="1800" dirty="0"/>
              <a:t>Main dans la main pour atteindre l'équité pour un monde plus sûr, juste, prospère et pacifique</a:t>
            </a:r>
            <a:endParaRPr lang="ar-JO" sz="1800" b="1"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fr-FR" sz="3200" b="1" dirty="0">
                <a:solidFill>
                  <a:srgbClr val="FF0000"/>
                </a:solidFill>
              </a:rPr>
              <a:t>Hommes et femmes, ensemble dans la prise de décisions</a:t>
            </a:r>
            <a:endParaRPr lang="ar-JO" sz="3200" b="1" dirty="0">
              <a:solidFill>
                <a:srgbClr val="FF0000"/>
              </a:solidFill>
            </a:endParaRPr>
          </a:p>
        </p:txBody>
      </p:sp>
      <p:pic>
        <p:nvPicPr>
          <p:cNvPr id="4" name="Picture 3">
            <a:extLst>
              <a:ext uri="{FF2B5EF4-FFF2-40B4-BE49-F238E27FC236}">
                <a16:creationId xmlns="" xmlns:a16="http://schemas.microsoft.com/office/drawing/2014/main" id="{56019390-83DB-4263-9E4B-AB2C7C3F17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2066" y="3714752"/>
            <a:ext cx="3409982" cy="2500330"/>
          </a:xfrm>
          <a:prstGeom prst="rect">
            <a:avLst/>
          </a:prstGeom>
        </p:spPr>
      </p:pic>
      <p:sp>
        <p:nvSpPr>
          <p:cNvPr id="5" name="Left Arrow 4"/>
          <p:cNvSpPr/>
          <p:nvPr/>
        </p:nvSpPr>
        <p:spPr>
          <a:xfrm>
            <a:off x="2500298" y="642918"/>
            <a:ext cx="978408" cy="484632"/>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JO"/>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86" y="1785926"/>
            <a:ext cx="8358214" cy="4832092"/>
          </a:xfrm>
          <a:prstGeom prst="rect">
            <a:avLst/>
          </a:prstGeom>
        </p:spPr>
        <p:txBody>
          <a:bodyPr wrap="square">
            <a:spAutoFit/>
          </a:bodyPr>
          <a:lstStyle/>
          <a:p>
            <a:pPr algn="l" rtl="0"/>
            <a:r>
              <a:rPr lang="fr-FR" sz="2800" b="1" dirty="0"/>
              <a:t>L'autonomisation des femmes est une condition préalable au développement durable. Les femmes prennent des décisions qui affectent le développement durable et contribuent à des solutions durables aux problèmes environnementaux, économiques et sociaux. Lorsque les femmes et les hommes ont un accès égal aux ressources et aux opportunités de participer aux processus de prise de décision, </a:t>
            </a:r>
            <a:r>
              <a:rPr lang="fr-FR" sz="2800" b="1" dirty="0" smtClean="0"/>
              <a:t>elles </a:t>
            </a:r>
            <a:r>
              <a:rPr lang="fr-FR" sz="2800" b="1" dirty="0"/>
              <a:t>deviennent des moteurs du développement en prenant des mesures environnementales, économiques et sociales.</a:t>
            </a:r>
            <a:endParaRPr lang="en-US" sz="2800" dirty="0"/>
          </a:p>
        </p:txBody>
      </p:sp>
      <p:sp>
        <p:nvSpPr>
          <p:cNvPr id="3" name="TextBox 2"/>
          <p:cNvSpPr txBox="1"/>
          <p:nvPr/>
        </p:nvSpPr>
        <p:spPr>
          <a:xfrm>
            <a:off x="539552" y="476672"/>
            <a:ext cx="8175836" cy="369332"/>
          </a:xfrm>
          <a:prstGeom prst="rect">
            <a:avLst/>
          </a:prstGeom>
          <a:noFill/>
        </p:spPr>
        <p:txBody>
          <a:bodyPr wrap="square" rtlCol="1">
            <a:spAutoFit/>
          </a:bodyPr>
          <a:lstStyle/>
          <a:p>
            <a:pPr rtl="0"/>
            <a:r>
              <a:rPr lang="fr-FR" b="1" dirty="0" smtClean="0"/>
              <a:t>Pourquoi </a:t>
            </a:r>
            <a:r>
              <a:rPr lang="fr-FR" b="1" dirty="0"/>
              <a:t>avons-nous besoin d'autonomiser les femmes et a</a:t>
            </a:r>
            <a:r>
              <a:rPr lang="fr-FR" b="1" dirty="0" smtClean="0"/>
              <a:t>ssurer l'égalité?</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14290"/>
            <a:ext cx="7800972" cy="1143008"/>
          </a:xfrm>
        </p:spPr>
        <p:txBody>
          <a:bodyPr>
            <a:normAutofit fontScale="90000"/>
          </a:bodyPr>
          <a:lstStyle/>
          <a:p>
            <a:pPr rtl="0"/>
            <a:r>
              <a:rPr lang="fr-FR" sz="1800" dirty="0" smtClean="0"/>
              <a:t>L’écart entre </a:t>
            </a:r>
            <a:r>
              <a:rPr lang="fr-FR" sz="1800" dirty="0"/>
              <a:t>les sexes dans le développement durable:? Chiffres montrant la réalité et identifiant les futurs champs de développement</a:t>
            </a:r>
            <a:r>
              <a:rPr lang="ar-JO" dirty="0" smtClean="0"/>
              <a:t/>
            </a:r>
            <a:br>
              <a:rPr lang="ar-JO" dirty="0" smtClean="0"/>
            </a:br>
            <a:endParaRPr lang="ar-JO" dirty="0">
              <a:solidFill>
                <a:srgbClr val="FFFF00"/>
              </a:solidFill>
            </a:endParaRPr>
          </a:p>
        </p:txBody>
      </p:sp>
      <p:sp>
        <p:nvSpPr>
          <p:cNvPr id="3" name="Content Placeholder 2"/>
          <p:cNvSpPr>
            <a:spLocks noGrp="1"/>
          </p:cNvSpPr>
          <p:nvPr>
            <p:ph idx="1"/>
          </p:nvPr>
        </p:nvSpPr>
        <p:spPr>
          <a:xfrm>
            <a:off x="714348" y="1556792"/>
            <a:ext cx="8429652" cy="4944041"/>
          </a:xfrm>
        </p:spPr>
        <p:txBody>
          <a:bodyPr>
            <a:normAutofit fontScale="25000" lnSpcReduction="20000"/>
          </a:bodyPr>
          <a:lstStyle/>
          <a:p>
            <a:pPr marL="0" indent="0">
              <a:buNone/>
            </a:pPr>
            <a:endParaRPr lang="ar-OM" sz="1400" dirty="0"/>
          </a:p>
          <a:p>
            <a:pPr algn="l" rtl="0"/>
            <a:endParaRPr lang="en-US" sz="7200" b="1" dirty="0"/>
          </a:p>
          <a:p>
            <a:pPr algn="l" rtl="0"/>
            <a:r>
              <a:rPr lang="en-US" sz="9600" dirty="0" smtClean="0"/>
              <a:t/>
            </a:r>
            <a:br>
              <a:rPr lang="en-US" sz="9600" dirty="0" smtClean="0"/>
            </a:br>
            <a:endParaRPr lang="en-US" sz="7200" b="1" dirty="0"/>
          </a:p>
          <a:p>
            <a:pPr algn="l" rtl="0"/>
            <a:r>
              <a:rPr lang="fr-FR" sz="5500" b="1" dirty="0"/>
              <a:t>Les femmes représentent 50% de la population mondiale et sont souvent plus touchées par la pauvreté et le changement climatique, l'insécurité alimentaire, le manque de soins de santé et les crises économiques mondiales que les hommes. Le nombre de femmes pauvres dépasse celui des hommes pauvres, et les familles soutenues par des femmes sont plus pauvres que celles soutenues par les hommes, ce qui a conduit à l'émergence du terme «féminisation de la pauvreté».</a:t>
            </a:r>
          </a:p>
          <a:p>
            <a:pPr algn="l" rtl="0"/>
            <a:r>
              <a:rPr lang="fr-FR" sz="5500" b="1" dirty="0"/>
              <a:t>• Les femmes constituent l'essentiel de la main-d'œuvre non rémunérée et leurs responsabilités, qui comprennent le travail ménager et la garde d'enfants, limitent leur accès aux emplois rémunérés officiels ou leur maintien.</a:t>
            </a:r>
          </a:p>
          <a:p>
            <a:pPr algn="l" rtl="0"/>
            <a:r>
              <a:rPr lang="fr-FR" sz="5500" b="1" dirty="0"/>
              <a:t>• L'exclusion des femmes du processus de développement a conduit à ce que 60% des victimes de la malnutrition dans le monde soient des femmes et des filles</a:t>
            </a:r>
          </a:p>
          <a:p>
            <a:pPr algn="l" rtl="0"/>
            <a:r>
              <a:rPr lang="fr-FR" sz="5500" b="1" dirty="0"/>
              <a:t>• Dans les régions en développement, les taux de mortalité maternelle sont les plus bas dans les pays développés (800 femmes meurent chaque jour en raison de problèmes de grossesse et d'accouchement)</a:t>
            </a:r>
          </a:p>
          <a:p>
            <a:pPr algn="l" rtl="0"/>
            <a:r>
              <a:rPr lang="fr-FR" sz="5500" b="1" dirty="0"/>
              <a:t>• 80% des réfugiés dans le monde sont des femmes et des enfants</a:t>
            </a:r>
          </a:p>
          <a:p>
            <a:pPr algn="l" rtl="0"/>
            <a:endParaRPr lang="fr-FR" sz="5500" b="1" dirty="0"/>
          </a:p>
          <a:p>
            <a:pPr algn="l" rtl="0"/>
            <a:r>
              <a:rPr lang="fr-FR" sz="5500" b="1" dirty="0"/>
              <a:t>Source: Rapport 2015 de l'Organisation des femmes arabes, </a:t>
            </a:r>
            <a:r>
              <a:rPr lang="fr-FR" sz="5500" b="1" dirty="0" smtClean="0"/>
              <a:t>ONU femmes 2012.</a:t>
            </a:r>
            <a:endParaRPr lang="en-US" sz="5500" dirty="0"/>
          </a:p>
          <a:p>
            <a:pPr algn="l"/>
            <a:endParaRPr lang="ar-JO" sz="5500" b="1" dirty="0"/>
          </a:p>
          <a:p>
            <a:endParaRPr lang="ar-OM" sz="8000" b="1" dirty="0"/>
          </a:p>
          <a:p>
            <a:pPr marL="400050" lvl="1" indent="0">
              <a:buNone/>
            </a:pPr>
            <a:endParaRPr lang="en-US" sz="1400" dirty="0"/>
          </a:p>
          <a:p>
            <a:pPr>
              <a:buNone/>
            </a:pPr>
            <a:r>
              <a:rPr lang="ar-JO" sz="5000" b="1" dirty="0">
                <a:solidFill>
                  <a:srgbClr val="F4724A"/>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15328" cy="1143000"/>
          </a:xfrm>
        </p:spPr>
        <p:txBody>
          <a:bodyPr>
            <a:normAutofit/>
          </a:bodyPr>
          <a:lstStyle/>
          <a:p>
            <a:r>
              <a:rPr lang="en-US" b="1" dirty="0">
                <a:solidFill>
                  <a:srgbClr val="FFFF00"/>
                </a:solidFill>
              </a:rPr>
              <a:t> </a:t>
            </a:r>
            <a:endParaRPr lang="ar-JO" sz="3100" b="1" dirty="0"/>
          </a:p>
        </p:txBody>
      </p:sp>
      <p:sp>
        <p:nvSpPr>
          <p:cNvPr id="3" name="Content Placeholder 2"/>
          <p:cNvSpPr>
            <a:spLocks noGrp="1"/>
          </p:cNvSpPr>
          <p:nvPr>
            <p:ph idx="1"/>
          </p:nvPr>
        </p:nvSpPr>
        <p:spPr>
          <a:xfrm>
            <a:off x="457200" y="1857364"/>
            <a:ext cx="8229600" cy="4268799"/>
          </a:xfrm>
        </p:spPr>
        <p:txBody>
          <a:bodyPr>
            <a:normAutofit fontScale="92500" lnSpcReduction="10000"/>
          </a:bodyPr>
          <a:lstStyle/>
          <a:p>
            <a:pPr marL="0" indent="0" algn="l">
              <a:buNone/>
            </a:pPr>
            <a:r>
              <a:rPr lang="fr-FR" sz="1800" dirty="0"/>
              <a:t>La moitié des femmes dans le monde travaillent trois quarts moins que les hommes, en plus de leurs responsabilités domestiques</a:t>
            </a:r>
          </a:p>
          <a:p>
            <a:pPr marL="0" indent="0" algn="l">
              <a:buNone/>
            </a:pPr>
            <a:r>
              <a:rPr lang="fr-FR" sz="1800" dirty="0"/>
              <a:t>83% des travailleurs à domicile sont des femmes et la plupart d'entre elles ne perçoivent pas de salaire minimum</a:t>
            </a:r>
          </a:p>
          <a:p>
            <a:pPr marL="0" indent="0" algn="l">
              <a:buNone/>
            </a:pPr>
            <a:r>
              <a:rPr lang="fr-FR" sz="1800" dirty="0"/>
              <a:t>60% des femmes analphabètes dans le monde sont des femmes, tandis que l'éducation est une condition préalable pour garantir l'égalité des sexes et les droits des femmes.</a:t>
            </a:r>
          </a:p>
          <a:p>
            <a:pPr marL="0" indent="0" algn="l">
              <a:buNone/>
            </a:pPr>
            <a:r>
              <a:rPr lang="fr-FR" sz="1800" dirty="0"/>
              <a:t>Les femmes sont plus exposées que les hommes à l'absence de sécurité sociale. Les statistiques montrent que 75% du travail des femmes dans les pays en développement se fait dans des entreprises informelles ou non protégées ou dans des secteurs non organisés.</a:t>
            </a:r>
          </a:p>
          <a:p>
            <a:pPr marL="0" indent="0" algn="l">
              <a:buNone/>
            </a:pPr>
            <a:r>
              <a:rPr lang="fr-FR" sz="1800" dirty="0"/>
              <a:t>-Les femmes ont moins accès aux moyens de production et ne peuvent donc pas en tirer </a:t>
            </a:r>
            <a:r>
              <a:rPr lang="fr-FR" sz="1800" dirty="0" smtClean="0"/>
              <a:t>profit </a:t>
            </a:r>
            <a:r>
              <a:rPr lang="fr-FR" sz="1800" dirty="0"/>
              <a:t>de telle sorte qu'elles puissent participer efficacement à l'économie et obtenir de meilleurs résultats de développement pour leur famille et la société.</a:t>
            </a:r>
          </a:p>
          <a:p>
            <a:pPr marL="0" indent="0" algn="l">
              <a:buNone/>
            </a:pPr>
            <a:r>
              <a:rPr lang="fr-FR" sz="1800" dirty="0"/>
              <a:t>-Les femmes arabes contribuent à 25% de la recherche scientifique et du développement technologique</a:t>
            </a:r>
          </a:p>
          <a:p>
            <a:pPr marL="0" indent="0" algn="l">
              <a:buNone/>
            </a:pPr>
            <a:r>
              <a:rPr lang="fr-FR" sz="1800" dirty="0"/>
              <a:t>Source Rapport 2015 de l'Organisation des femmes arabes, ONU Femmes 2012, BIT 2012</a:t>
            </a:r>
            <a:endParaRPr lang="ar-JO"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2000" b="1" dirty="0" smtClean="0"/>
              <a:t>L’écart entre </a:t>
            </a:r>
            <a:r>
              <a:rPr lang="fr-FR" sz="2000" b="1" dirty="0"/>
              <a:t>les sexes dans le développement durable:? Chiffres montrant la réalité et identifiant les futurs champs de développement</a:t>
            </a:r>
            <a:r>
              <a:rPr lang="ar-JO" sz="2000" dirty="0" smtClean="0">
                <a:solidFill>
                  <a:srgbClr val="FFFF00"/>
                </a:solidFill>
              </a:rPr>
              <a:t/>
            </a:r>
            <a:br>
              <a:rPr lang="ar-JO" sz="2000" dirty="0" smtClean="0">
                <a:solidFill>
                  <a:srgbClr val="FFFF00"/>
                </a:solidFill>
              </a:rPr>
            </a:br>
            <a:endParaRPr lang="ar-JO" sz="2000" b="1"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pPr algn="l" rtl="0"/>
            <a:r>
              <a:rPr lang="fr-FR" sz="2900" dirty="0"/>
              <a:t> Les femmes participent moins que les hommes au marché du travail dans la plupart des pays du monde.</a:t>
            </a:r>
          </a:p>
          <a:p>
            <a:pPr algn="l" rtl="0"/>
            <a:r>
              <a:rPr lang="fr-FR" sz="2900" dirty="0"/>
              <a:t>• Pays à faible revenu (80% d'hommes et 70% de femmes)</a:t>
            </a:r>
          </a:p>
          <a:p>
            <a:pPr algn="l" rtl="0"/>
            <a:r>
              <a:rPr lang="fr-FR" sz="2900" dirty="0"/>
              <a:t>• Pays à revenu intermédiaire (75% d'hommes et 45% de femmes)</a:t>
            </a:r>
          </a:p>
          <a:p>
            <a:pPr algn="l" rtl="0"/>
            <a:r>
              <a:rPr lang="fr-FR" sz="2900" dirty="0"/>
              <a:t>• Pays à revenu élevé (70% d'hommes et 50% de femmes)</a:t>
            </a:r>
          </a:p>
          <a:p>
            <a:pPr algn="l" rtl="0"/>
            <a:r>
              <a:rPr lang="fr-FR" sz="2900" dirty="0"/>
              <a:t>L'écart est plus élevé dans les pays à revenu intermédiaire, y compris dans la région arabe</a:t>
            </a:r>
          </a:p>
          <a:p>
            <a:pPr algn="l" rtl="0"/>
            <a:r>
              <a:rPr lang="fr-FR" sz="2900" dirty="0"/>
              <a:t>• L'écart dans le taux de chômage entre les hommes et les femmes augmente avec le faible revenu dans le pays</a:t>
            </a:r>
          </a:p>
          <a:p>
            <a:pPr algn="l" rtl="0"/>
            <a:r>
              <a:rPr lang="fr-FR" sz="2900" dirty="0"/>
              <a:t>• Le pourcentage de personnes ayant des comptes bancaires augmente chaque année, mais l'écart entre les sexes dans le pourcentage de possession de comptes bancaires augmente avec le faible revenu dans le pays</a:t>
            </a:r>
          </a:p>
          <a:p>
            <a:pPr algn="l" rtl="0"/>
            <a:r>
              <a:rPr lang="fr-FR" sz="2900" dirty="0"/>
              <a:t>• Le pourcentage de femmes qui travaillent et touchent moins ou pas de salaire est beaucoup plus élevé que celui des hommes</a:t>
            </a:r>
          </a:p>
          <a:p>
            <a:pPr algn="l" rtl="0"/>
            <a:r>
              <a:rPr lang="fr-FR" sz="2900" dirty="0"/>
              <a:t>• L'entrepreneuriat chez les femmes varie considérablement d'un pays à l'autre</a:t>
            </a:r>
          </a:p>
          <a:p>
            <a:pPr algn="l" rtl="0"/>
            <a:r>
              <a:rPr lang="fr-FR" sz="2900" dirty="0"/>
              <a:t>Source: Banque mondiale, 2016</a:t>
            </a:r>
            <a:endParaRPr lang="ar-OM"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JO"/>
          </a:p>
        </p:txBody>
      </p:sp>
      <p:sp>
        <p:nvSpPr>
          <p:cNvPr id="3" name="Content Placeholder 2"/>
          <p:cNvSpPr>
            <a:spLocks noGrp="1"/>
          </p:cNvSpPr>
          <p:nvPr>
            <p:ph idx="1"/>
          </p:nvPr>
        </p:nvSpPr>
        <p:spPr/>
        <p:txBody>
          <a:bodyPr/>
          <a:lstStyle/>
          <a:p>
            <a:endParaRPr lang="ar-JO"/>
          </a:p>
        </p:txBody>
      </p:sp>
      <p:pic>
        <p:nvPicPr>
          <p:cNvPr id="4" name="Picture 3">
            <a:extLst>
              <a:ext uri="{FF2B5EF4-FFF2-40B4-BE49-F238E27FC236}">
                <a16:creationId xmlns="" xmlns:a16="http://schemas.microsoft.com/office/drawing/2014/main" id="{B4CDFC45-4C59-4565-A8AC-8F1435AA15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 </a:t>
            </a:r>
            <a:endParaRPr lang="ar-JO" b="1" dirty="0">
              <a:solidFill>
                <a:srgbClr val="FFFF00"/>
              </a:solidFill>
            </a:endParaRPr>
          </a:p>
        </p:txBody>
      </p:sp>
      <p:sp>
        <p:nvSpPr>
          <p:cNvPr id="3" name="Content Placeholder 2"/>
          <p:cNvSpPr>
            <a:spLocks noGrp="1"/>
          </p:cNvSpPr>
          <p:nvPr>
            <p:ph idx="1"/>
          </p:nvPr>
        </p:nvSpPr>
        <p:spPr>
          <a:xfrm>
            <a:off x="5715008" y="1600201"/>
            <a:ext cx="2971792" cy="4186253"/>
          </a:xfrm>
        </p:spPr>
        <p:txBody>
          <a:bodyPr>
            <a:normAutofit fontScale="62500" lnSpcReduction="20000"/>
          </a:bodyPr>
          <a:lstStyle/>
          <a:p>
            <a:pPr algn="l" rtl="0"/>
            <a:r>
              <a:rPr lang="fr-FR" dirty="0" smtClean="0"/>
              <a:t>Ecart </a:t>
            </a:r>
            <a:r>
              <a:rPr lang="fr-FR" dirty="0"/>
              <a:t>entre les sexes dans l'accès au financement</a:t>
            </a:r>
          </a:p>
          <a:p>
            <a:pPr algn="l" rtl="0"/>
            <a:r>
              <a:rPr lang="fr-FR" dirty="0"/>
              <a:t>• Les données révèlent un écart évident:</a:t>
            </a:r>
          </a:p>
          <a:p>
            <a:pPr algn="l" rtl="0"/>
            <a:r>
              <a:rPr lang="fr-FR" dirty="0"/>
              <a:t>• Globalement 7 points de pourcentage</a:t>
            </a:r>
          </a:p>
          <a:p>
            <a:pPr algn="l" rtl="0"/>
            <a:r>
              <a:rPr lang="fr-FR" dirty="0"/>
              <a:t>• Dans les pays en développement, 9 points de pourcentage.</a:t>
            </a:r>
          </a:p>
          <a:p>
            <a:pPr algn="l" rtl="0"/>
            <a:r>
              <a:rPr lang="fr-FR" dirty="0"/>
              <a:t>Source: Banque mondiale 2014</a:t>
            </a:r>
            <a:endParaRPr lang="ar-OM" sz="1300" b="1" dirty="0">
              <a:solidFill>
                <a:schemeClr val="accent6">
                  <a:lumMod val="75000"/>
                </a:schemeClr>
              </a:solidFill>
            </a:endParaRPr>
          </a:p>
          <a:p>
            <a:endParaRPr lang="ar-JO" dirty="0"/>
          </a:p>
        </p:txBody>
      </p:sp>
      <p:pic>
        <p:nvPicPr>
          <p:cNvPr id="4" name="Picture 3">
            <a:extLst>
              <a:ext uri="{FF2B5EF4-FFF2-40B4-BE49-F238E27FC236}">
                <a16:creationId xmlns="" xmlns:a16="http://schemas.microsoft.com/office/drawing/2014/main" id="{3BD08313-24A5-4861-8A9B-3317CD83A1BE}"/>
              </a:ext>
            </a:extLst>
          </p:cNvPr>
          <p:cNvPicPr>
            <a:picLocks noChangeAspect="1"/>
          </p:cNvPicPr>
          <p:nvPr/>
        </p:nvPicPr>
        <p:blipFill>
          <a:blip r:embed="rId2" cstate="print"/>
          <a:stretch>
            <a:fillRect/>
          </a:stretch>
        </p:blipFill>
        <p:spPr>
          <a:xfrm>
            <a:off x="642910" y="1714488"/>
            <a:ext cx="4865194" cy="342619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23">
            <a:extLst>
              <a:ext uri="{FF2B5EF4-FFF2-40B4-BE49-F238E27FC236}">
                <a16:creationId xmlns="" xmlns:a16="http://schemas.microsoft.com/office/drawing/2014/main" id="{988F8DD8-60CF-4CA6-9418-127F07FFDA50}"/>
              </a:ext>
            </a:extLst>
          </p:cNvPr>
          <p:cNvPicPr>
            <a:picLocks noGrp="1" noChangeArrowheads="1"/>
          </p:cNvPicPr>
          <p:nvPr>
            <p:ph idx="1"/>
          </p:nvPr>
        </p:nvPicPr>
        <p:blipFill>
          <a:blip r:embed="rId2" cstate="print">
            <a:extLst>
              <a:ext uri="{28A0092B-C50C-407E-A947-70E740481C1C}">
                <a14:useLocalDpi xmlns:a14="http://schemas.microsoft.com/office/drawing/2010/main" val="0"/>
              </a:ext>
            </a:extLst>
          </a:blip>
          <a:srcRect l="-452" t="-3842" r="-2040" b="-3276"/>
          <a:stretch>
            <a:fillRect/>
          </a:stretch>
        </p:blipFill>
        <p:spPr bwMode="auto">
          <a:xfrm>
            <a:off x="0" y="2143116"/>
            <a:ext cx="6072198" cy="450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572000" y="1357298"/>
            <a:ext cx="4572000" cy="1846659"/>
          </a:xfrm>
          <a:prstGeom prst="rect">
            <a:avLst/>
          </a:prstGeom>
        </p:spPr>
        <p:txBody>
          <a:bodyPr wrap="square">
            <a:spAutoFit/>
          </a:bodyPr>
          <a:lstStyle/>
          <a:p>
            <a:pPr rtl="0"/>
            <a:endParaRPr lang="en-US" dirty="0"/>
          </a:p>
          <a:p>
            <a:pPr algn="l" rtl="0"/>
            <a:r>
              <a:rPr lang="fr-FR" sz="1200" b="1" dirty="0"/>
              <a:t>Participation des hommes et des femmes à la force de travail dans la région arabe</a:t>
            </a:r>
          </a:p>
          <a:p>
            <a:pPr algn="l" rtl="0"/>
            <a:r>
              <a:rPr lang="fr-FR" sz="1200" b="1" dirty="0"/>
              <a:t>Le "mystère" de la relation inverse entre le progrès des indicateurs de développement humain et la faible participation économique des femmes est la caractéristique dominante dans la région arabe, mais plus clairement en Jordanie</a:t>
            </a:r>
          </a:p>
          <a:p>
            <a:pPr algn="l" rtl="0"/>
            <a:r>
              <a:rPr lang="fr-FR" sz="1200" b="1" dirty="0"/>
              <a:t>Source: Indicateurs du développement dans le monde, Banque mondiale, 2013</a:t>
            </a:r>
            <a:r>
              <a:rPr lang="ar-SA" sz="1200" dirty="0"/>
              <a:t> </a:t>
            </a:r>
            <a:endParaRPr lang="en-US" sz="1200" dirty="0"/>
          </a:p>
        </p:txBody>
      </p:sp>
      <p:sp>
        <p:nvSpPr>
          <p:cNvPr id="6" name="TextBox 5"/>
          <p:cNvSpPr txBox="1"/>
          <p:nvPr/>
        </p:nvSpPr>
        <p:spPr>
          <a:xfrm>
            <a:off x="214282" y="285728"/>
            <a:ext cx="4143436" cy="523220"/>
          </a:xfrm>
          <a:prstGeom prst="rect">
            <a:avLst/>
          </a:prstGeom>
          <a:noFill/>
        </p:spPr>
        <p:txBody>
          <a:bodyPr wrap="square" rtlCol="1">
            <a:spAutoFit/>
          </a:bodyPr>
          <a:lstStyle/>
          <a:p>
            <a:pPr algn="ctr"/>
            <a:r>
              <a:rPr lang="ar-SA" sz="2800" b="1" dirty="0">
                <a:solidFill>
                  <a:srgbClr val="FFFF00"/>
                </a:solidFill>
              </a:rPr>
              <a:t> </a:t>
            </a:r>
            <a:endParaRPr lang="ar-JO" sz="2800" b="1" dirty="0">
              <a:solidFill>
                <a:srgbClr val="FFFF00"/>
              </a:solidFill>
            </a:endParaRPr>
          </a:p>
        </p:txBody>
      </p:sp>
      <p:sp>
        <p:nvSpPr>
          <p:cNvPr id="7" name="Rectangle 6"/>
          <p:cNvSpPr/>
          <p:nvPr/>
        </p:nvSpPr>
        <p:spPr>
          <a:xfrm>
            <a:off x="6215074" y="5357826"/>
            <a:ext cx="2902306" cy="400110"/>
          </a:xfrm>
          <a:prstGeom prst="rect">
            <a:avLst/>
          </a:prstGeom>
        </p:spPr>
        <p:txBody>
          <a:bodyPr wrap="square">
            <a:spAutoFit/>
          </a:bodyPr>
          <a:lstStyle/>
          <a:p>
            <a:r>
              <a:rPr lang="en-US" sz="2000" b="1" dirty="0">
                <a:solidFill>
                  <a:schemeClr val="accent6">
                    <a:lumMod val="75000"/>
                  </a:schemeClr>
                </a:solidFill>
              </a:rPr>
              <a:t> </a:t>
            </a:r>
            <a:endParaRPr lang="ar-OM" sz="2000" b="1" dirty="0">
              <a:solidFill>
                <a:schemeClr val="accent6">
                  <a:lumMod val="75000"/>
                </a:schemeClr>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TotalTime>
  <Words>2605</Words>
  <Application>Microsoft Office PowerPoint</Application>
  <PresentationFormat>Affichage à l'écran (4:3)</PresentationFormat>
  <Paragraphs>151</Paragraphs>
  <Slides>25</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25</vt:i4>
      </vt:variant>
    </vt:vector>
  </HeadingPairs>
  <TitlesOfParts>
    <vt:vector size="29" baseType="lpstr">
      <vt:lpstr>Arial</vt:lpstr>
      <vt:lpstr>Calibri</vt:lpstr>
      <vt:lpstr>Times New Roman</vt:lpstr>
      <vt:lpstr>Office Theme</vt:lpstr>
      <vt:lpstr>Présentation PowerPoint</vt:lpstr>
      <vt:lpstr>Présentation PowerPoint</vt:lpstr>
      <vt:lpstr>Présentation PowerPoint</vt:lpstr>
      <vt:lpstr>L’écart entre les sexes dans le développement durable:? Chiffres montrant la réalité et identifiant les futurs champs de développement </vt:lpstr>
      <vt:lpstr> </vt:lpstr>
      <vt:lpstr>L’écart entre les sexes dans le développement durable:? Chiffres montrant la réalité et identifiant les futurs champs de développement </vt:lpstr>
      <vt:lpstr>Présentation PowerPoint</vt:lpstr>
      <vt:lpstr> </vt:lpstr>
      <vt:lpstr>Présentation PowerPoint</vt:lpstr>
      <vt:lpstr>Présentation PowerPoint</vt:lpstr>
      <vt:lpstr> </vt:lpstr>
      <vt:lpstr>     </vt:lpstr>
      <vt:lpstr>Exemples des pays arabes </vt:lpstr>
      <vt:lpstr>Présentation PowerPoint</vt:lpstr>
      <vt:lpstr> Déterminants de la participation des femmes au développement durable: Quels sont les obstacles?  </vt:lpstr>
      <vt:lpstr>suite</vt:lpstr>
      <vt:lpstr> Participation à la prise de décision politique: la femme arabe au parlement</vt:lpstr>
      <vt:lpstr>Document de travail sur les politiques publié par le Réseau des femmes parlementaires arabes pour l'égalité afin d'accroître la représentation des femmes aux postes de responsabilité dans les partis politiques et les listes électorales des partis.</vt:lpstr>
      <vt:lpstr>Pour atteindre les objectifs ci-dessus, le Réseau appelle les actions suivantes:</vt:lpstr>
      <vt:lpstr>Présentation PowerPoint</vt:lpstr>
      <vt:lpstr>Présentation PowerPoint</vt:lpstr>
      <vt:lpstr>Présentation PowerPoint</vt:lpstr>
      <vt:lpstr>Représentation des femmes dans les postes de responsabilité.</vt:lpstr>
      <vt:lpstr>Combien de temps faut-il attendre pour atteindre l'égalité et combler l'écart entre les sexes?</vt:lpstr>
      <vt:lpstr>Hommes et femmes, ensemble dans la prise de décisions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محددات تحول دون المشاركة الكاملة للمرأة العربية في التنمية المستدامة: الهدف الخامس نموذجا</dc:title>
  <dc:creator>user</dc:creator>
  <cp:lastModifiedBy>Jean Paul</cp:lastModifiedBy>
  <cp:revision>221</cp:revision>
  <dcterms:created xsi:type="dcterms:W3CDTF">2018-04-23T07:59:08Z</dcterms:created>
  <dcterms:modified xsi:type="dcterms:W3CDTF">2018-04-24T18:14:32Z</dcterms:modified>
</cp:coreProperties>
</file>